
<file path=[Content_Types].xml><?xml version="1.0" encoding="utf-8"?>
<Types xmlns="http://schemas.openxmlformats.org/package/2006/content-types">
  <Default Extension="jpeg" ContentType="image/jpeg"/>
  <Default Extension="JPG" ContentType="image/.jpg"/>
  <Default Extension="tiff" ContentType="image/tiff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64" r:id="rId4"/>
    <p:sldId id="258" r:id="rId5"/>
    <p:sldId id="265" r:id="rId6"/>
    <p:sldId id="266" r:id="rId7"/>
    <p:sldId id="262" r:id="rId8"/>
    <p:sldId id="261" r:id="rId9"/>
    <p:sldId id="267" r:id="rId10"/>
    <p:sldId id="268" r:id="rId11"/>
    <p:sldId id="270" r:id="rId12"/>
    <p:sldId id="263" r:id="rId1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25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6" d="100"/>
          <a:sy n="116" d="100"/>
        </p:scale>
        <p:origin x="336" y="108"/>
      </p:cViewPr>
      <p:guideLst>
        <p:guide orient="horz" pos="2125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tiff"/><Relationship Id="rId1" Type="http://schemas.openxmlformats.org/officeDocument/2006/relationships/image" Target="../media/image1.tiff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7.png"/><Relationship Id="rId8" Type="http://schemas.openxmlformats.org/officeDocument/2006/relationships/tags" Target="../tags/tag4.xml"/><Relationship Id="rId7" Type="http://schemas.openxmlformats.org/officeDocument/2006/relationships/image" Target="../media/image6.png"/><Relationship Id="rId6" Type="http://schemas.openxmlformats.org/officeDocument/2006/relationships/image" Target="../media/image5.png"/><Relationship Id="rId5" Type="http://schemas.openxmlformats.org/officeDocument/2006/relationships/tags" Target="../tags/tag3.xml"/><Relationship Id="rId4" Type="http://schemas.openxmlformats.org/officeDocument/2006/relationships/image" Target="../media/image4.png"/><Relationship Id="rId3" Type="http://schemas.openxmlformats.org/officeDocument/2006/relationships/tags" Target="../tags/tag2.xml"/><Relationship Id="rId2" Type="http://schemas.openxmlformats.org/officeDocument/2006/relationships/image" Target="../media/image3.png"/><Relationship Id="rId10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12.tiff"/><Relationship Id="rId4" Type="http://schemas.openxmlformats.org/officeDocument/2006/relationships/image" Target="../media/image11.tiff"/><Relationship Id="rId3" Type="http://schemas.openxmlformats.org/officeDocument/2006/relationships/image" Target="../media/image10.tiff"/><Relationship Id="rId2" Type="http://schemas.openxmlformats.org/officeDocument/2006/relationships/image" Target="../media/image9.tiff"/><Relationship Id="rId1" Type="http://schemas.openxmlformats.org/officeDocument/2006/relationships/image" Target="../media/image8.tiff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16.tiff"/><Relationship Id="rId8" Type="http://schemas.openxmlformats.org/officeDocument/2006/relationships/tags" Target="../tags/tag9.xml"/><Relationship Id="rId7" Type="http://schemas.openxmlformats.org/officeDocument/2006/relationships/image" Target="../media/image15.tiff"/><Relationship Id="rId6" Type="http://schemas.openxmlformats.org/officeDocument/2006/relationships/tags" Target="../tags/tag8.xml"/><Relationship Id="rId5" Type="http://schemas.openxmlformats.org/officeDocument/2006/relationships/tags" Target="../tags/tag7.xml"/><Relationship Id="rId4" Type="http://schemas.openxmlformats.org/officeDocument/2006/relationships/image" Target="../media/image14.png"/><Relationship Id="rId3" Type="http://schemas.openxmlformats.org/officeDocument/2006/relationships/tags" Target="../tags/tag6.xml"/><Relationship Id="rId2" Type="http://schemas.openxmlformats.org/officeDocument/2006/relationships/image" Target="../media/image13.png"/><Relationship Id="rId14" Type="http://schemas.openxmlformats.org/officeDocument/2006/relationships/slideLayout" Target="../slideLayouts/slideLayout7.xml"/><Relationship Id="rId13" Type="http://schemas.openxmlformats.org/officeDocument/2006/relationships/image" Target="../media/image18.png"/><Relationship Id="rId12" Type="http://schemas.openxmlformats.org/officeDocument/2006/relationships/image" Target="../media/image17.png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26.png"/><Relationship Id="rId7" Type="http://schemas.openxmlformats.org/officeDocument/2006/relationships/image" Target="../media/image25.png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32.tiff"/><Relationship Id="rId5" Type="http://schemas.openxmlformats.org/officeDocument/2006/relationships/image" Target="../media/image31.tiff"/><Relationship Id="rId4" Type="http://schemas.openxmlformats.org/officeDocument/2006/relationships/image" Target="../media/image30.tiff"/><Relationship Id="rId3" Type="http://schemas.openxmlformats.org/officeDocument/2006/relationships/image" Target="../media/image29.tiff"/><Relationship Id="rId2" Type="http://schemas.openxmlformats.org/officeDocument/2006/relationships/image" Target="../media/image28.tiff"/><Relationship Id="rId1" Type="http://schemas.openxmlformats.org/officeDocument/2006/relationships/image" Target="../media/image27.tiff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16.xml"/><Relationship Id="rId8" Type="http://schemas.openxmlformats.org/officeDocument/2006/relationships/tags" Target="../tags/tag15.xml"/><Relationship Id="rId7" Type="http://schemas.openxmlformats.org/officeDocument/2006/relationships/image" Target="../media/image35.tiff"/><Relationship Id="rId6" Type="http://schemas.openxmlformats.org/officeDocument/2006/relationships/tags" Target="../tags/tag14.xml"/><Relationship Id="rId5" Type="http://schemas.openxmlformats.org/officeDocument/2006/relationships/image" Target="../media/image34.tiff"/><Relationship Id="rId4" Type="http://schemas.openxmlformats.org/officeDocument/2006/relationships/image" Target="../media/image30.tiff"/><Relationship Id="rId3" Type="http://schemas.openxmlformats.org/officeDocument/2006/relationships/tags" Target="../tags/tag13.xml"/><Relationship Id="rId23" Type="http://schemas.openxmlformats.org/officeDocument/2006/relationships/slideLayout" Target="../slideLayouts/slideLayout7.xml"/><Relationship Id="rId22" Type="http://schemas.openxmlformats.org/officeDocument/2006/relationships/tags" Target="../tags/tag27.xml"/><Relationship Id="rId21" Type="http://schemas.openxmlformats.org/officeDocument/2006/relationships/tags" Target="../tags/tag26.xml"/><Relationship Id="rId20" Type="http://schemas.openxmlformats.org/officeDocument/2006/relationships/tags" Target="../tags/tag25.xml"/><Relationship Id="rId2" Type="http://schemas.openxmlformats.org/officeDocument/2006/relationships/image" Target="../media/image33.tiff"/><Relationship Id="rId19" Type="http://schemas.openxmlformats.org/officeDocument/2006/relationships/tags" Target="../tags/tag24.xml"/><Relationship Id="rId18" Type="http://schemas.openxmlformats.org/officeDocument/2006/relationships/tags" Target="../tags/tag23.xml"/><Relationship Id="rId17" Type="http://schemas.openxmlformats.org/officeDocument/2006/relationships/tags" Target="../tags/tag22.xml"/><Relationship Id="rId16" Type="http://schemas.openxmlformats.org/officeDocument/2006/relationships/tags" Target="../tags/tag21.xml"/><Relationship Id="rId15" Type="http://schemas.openxmlformats.org/officeDocument/2006/relationships/tags" Target="../tags/tag20.xml"/><Relationship Id="rId14" Type="http://schemas.openxmlformats.org/officeDocument/2006/relationships/tags" Target="../tags/tag19.xml"/><Relationship Id="rId13" Type="http://schemas.openxmlformats.org/officeDocument/2006/relationships/tags" Target="../tags/tag18.xml"/><Relationship Id="rId12" Type="http://schemas.openxmlformats.org/officeDocument/2006/relationships/image" Target="../media/image31.tiff"/><Relationship Id="rId11" Type="http://schemas.openxmlformats.org/officeDocument/2006/relationships/tags" Target="../tags/tag17.xml"/><Relationship Id="rId10" Type="http://schemas.openxmlformats.org/officeDocument/2006/relationships/image" Target="../media/image36.tiff"/><Relationship Id="rId1" Type="http://schemas.openxmlformats.org/officeDocument/2006/relationships/tags" Target="../tags/tag1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tags" Target="../tags/tag31.xml"/><Relationship Id="rId6" Type="http://schemas.openxmlformats.org/officeDocument/2006/relationships/tags" Target="../tags/tag30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Relationship Id="rId3" Type="http://schemas.openxmlformats.org/officeDocument/2006/relationships/image" Target="../media/image37.png"/><Relationship Id="rId2" Type="http://schemas.openxmlformats.org/officeDocument/2006/relationships/tags" Target="../tags/tag29.xml"/><Relationship Id="rId1" Type="http://schemas.openxmlformats.org/officeDocument/2006/relationships/tags" Target="../tags/tag28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image" Target="../media/image45.png"/><Relationship Id="rId8" Type="http://schemas.openxmlformats.org/officeDocument/2006/relationships/image" Target="../media/image44.png"/><Relationship Id="rId7" Type="http://schemas.openxmlformats.org/officeDocument/2006/relationships/image" Target="../media/image43.png"/><Relationship Id="rId6" Type="http://schemas.openxmlformats.org/officeDocument/2006/relationships/tags" Target="../tags/tag34.xml"/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0" Type="http://schemas.openxmlformats.org/officeDocument/2006/relationships/slideLayout" Target="../slideLayouts/slideLayout7.xml"/><Relationship Id="rId1" Type="http://schemas.openxmlformats.org/officeDocument/2006/relationships/image" Target="../media/image40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image" Target="../media/image46.pn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56.tiff"/><Relationship Id="rId7" Type="http://schemas.openxmlformats.org/officeDocument/2006/relationships/image" Target="../media/image55.tiff"/><Relationship Id="rId6" Type="http://schemas.openxmlformats.org/officeDocument/2006/relationships/image" Target="../media/image54.tiff"/><Relationship Id="rId5" Type="http://schemas.openxmlformats.org/officeDocument/2006/relationships/image" Target="../media/image53.tiff"/><Relationship Id="rId4" Type="http://schemas.openxmlformats.org/officeDocument/2006/relationships/image" Target="../media/image52.tiff"/><Relationship Id="rId3" Type="http://schemas.openxmlformats.org/officeDocument/2006/relationships/image" Target="../media/image51.tiff"/><Relationship Id="rId2" Type="http://schemas.openxmlformats.org/officeDocument/2006/relationships/image" Target="../media/image50.tiff"/><Relationship Id="rId1" Type="http://schemas.openxmlformats.org/officeDocument/2006/relationships/image" Target="../media/image49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337820" y="240665"/>
            <a:ext cx="11728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Fig.1H</a:t>
            </a:r>
            <a:endParaRPr lang="zh-CN" altLang="en-US"/>
          </a:p>
        </p:txBody>
      </p:sp>
      <p:pic>
        <p:nvPicPr>
          <p:cNvPr id="5" name="图片 4" descr="trop cell 0508_6(Composite)"/>
          <p:cNvPicPr>
            <a:picLocks noChangeAspect="1"/>
          </p:cNvPicPr>
          <p:nvPr/>
        </p:nvPicPr>
        <p:blipFill>
          <a:blip r:embed="rId1"/>
          <a:srcRect l="7823" t="2422" b="11482"/>
          <a:stretch>
            <a:fillRect/>
          </a:stretch>
        </p:blipFill>
        <p:spPr>
          <a:xfrm>
            <a:off x="1510665" y="887730"/>
            <a:ext cx="3261995" cy="243776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558165" y="1768475"/>
            <a:ext cx="90995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TROP2</a:t>
            </a:r>
            <a:endParaRPr lang="en-US" altLang="zh-CN"/>
          </a:p>
        </p:txBody>
      </p:sp>
      <p:pic>
        <p:nvPicPr>
          <p:cNvPr id="7" name="图片 6" descr="actin cell 0509_5(Composite)"/>
          <p:cNvPicPr>
            <a:picLocks noChangeAspect="1"/>
          </p:cNvPicPr>
          <p:nvPr/>
        </p:nvPicPr>
        <p:blipFill>
          <a:blip r:embed="rId2"/>
          <a:srcRect l="9026" t="4082" b="12828"/>
          <a:stretch>
            <a:fillRect/>
          </a:stretch>
        </p:blipFill>
        <p:spPr>
          <a:xfrm>
            <a:off x="1553210" y="3901440"/>
            <a:ext cx="3219450" cy="2352675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643255" y="4970145"/>
            <a:ext cx="90995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ACTIN</a:t>
            </a:r>
            <a:endParaRPr lang="en-US" altLang="zh-CN"/>
          </a:p>
        </p:txBody>
      </p:sp>
      <p:sp>
        <p:nvSpPr>
          <p:cNvPr id="9" name="矩形 8"/>
          <p:cNvSpPr/>
          <p:nvPr/>
        </p:nvSpPr>
        <p:spPr>
          <a:xfrm>
            <a:off x="2576830" y="2003425"/>
            <a:ext cx="1584960" cy="462280"/>
          </a:xfrm>
          <a:prstGeom prst="rect">
            <a:avLst/>
          </a:prstGeom>
          <a:noFill/>
          <a:ln w="31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2726055" y="4923155"/>
            <a:ext cx="1584960" cy="462280"/>
          </a:xfrm>
          <a:prstGeom prst="rect">
            <a:avLst/>
          </a:prstGeom>
          <a:noFill/>
          <a:ln w="31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2044065" y="1642745"/>
            <a:ext cx="532765" cy="2470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>
                <a:solidFill>
                  <a:srgbClr val="FF0000"/>
                </a:solidFill>
              </a:rPr>
              <a:t>68kd</a:t>
            </a:r>
            <a:endParaRPr lang="en-US" altLang="zh-CN" sz="1200">
              <a:solidFill>
                <a:srgbClr val="FF0000"/>
              </a:solidFill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2044065" y="1889760"/>
            <a:ext cx="532765" cy="2470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>
                <a:solidFill>
                  <a:srgbClr val="FF0000"/>
                </a:solidFill>
              </a:rPr>
              <a:t>55kd</a:t>
            </a:r>
            <a:endParaRPr lang="en-US" altLang="zh-CN" sz="1200">
              <a:solidFill>
                <a:srgbClr val="FF0000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044065" y="2059940"/>
            <a:ext cx="532765" cy="2470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>
                <a:solidFill>
                  <a:srgbClr val="FF0000"/>
                </a:solidFill>
              </a:rPr>
              <a:t>40kd</a:t>
            </a:r>
            <a:endParaRPr lang="en-US" altLang="zh-CN" sz="1200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044065" y="2306955"/>
            <a:ext cx="532765" cy="2470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>
                <a:solidFill>
                  <a:srgbClr val="FF0000"/>
                </a:solidFill>
              </a:rPr>
              <a:t>30kd</a:t>
            </a:r>
            <a:endParaRPr lang="en-US" altLang="zh-CN" sz="1200">
              <a:solidFill>
                <a:srgbClr val="FF0000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197735" y="4591685"/>
            <a:ext cx="532765" cy="2470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>
                <a:solidFill>
                  <a:srgbClr val="FF0000"/>
                </a:solidFill>
              </a:rPr>
              <a:t>68kd</a:t>
            </a:r>
            <a:endParaRPr lang="en-US" altLang="zh-CN" sz="1200">
              <a:solidFill>
                <a:srgbClr val="FF0000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197735" y="4838700"/>
            <a:ext cx="532765" cy="2470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>
                <a:solidFill>
                  <a:srgbClr val="FF0000"/>
                </a:solidFill>
              </a:rPr>
              <a:t>55kd</a:t>
            </a:r>
            <a:endParaRPr lang="en-US" altLang="zh-CN" sz="1200">
              <a:solidFill>
                <a:srgbClr val="FF0000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197735" y="5008880"/>
            <a:ext cx="532765" cy="2470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>
                <a:solidFill>
                  <a:srgbClr val="FF0000"/>
                </a:solidFill>
              </a:rPr>
              <a:t>40kd</a:t>
            </a:r>
            <a:endParaRPr lang="en-US" altLang="zh-CN" sz="1200">
              <a:solidFill>
                <a:srgbClr val="FF0000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2197735" y="5255895"/>
            <a:ext cx="532765" cy="2470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>
                <a:solidFill>
                  <a:srgbClr val="FF0000"/>
                </a:solidFill>
              </a:rPr>
              <a:t>30kd</a:t>
            </a:r>
            <a:endParaRPr lang="en-US" altLang="zh-CN" sz="12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0" name="图片 1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print"/>
          <a:srcRect l="15978" t="21447" r="30386" b="29716"/>
          <a:stretch>
            <a:fillRect/>
          </a:stretch>
        </p:blipFill>
        <p:spPr>
          <a:xfrm>
            <a:off x="5067300" y="1882140"/>
            <a:ext cx="1510665" cy="1467485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 cstate="print"/>
          <a:srcRect l="17880" t="34483" r="39566" b="22299"/>
          <a:stretch>
            <a:fillRect/>
          </a:stretch>
        </p:blipFill>
        <p:spPr>
          <a:xfrm>
            <a:off x="5246370" y="1240790"/>
            <a:ext cx="1134110" cy="64071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86360" y="237490"/>
            <a:ext cx="1330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Fig 2B</a:t>
            </a:r>
            <a:endParaRPr lang="en-US" altLang="zh-CN"/>
          </a:p>
        </p:txBody>
      </p:sp>
      <p:pic>
        <p:nvPicPr>
          <p:cNvPr id="2" name="图片 1" descr="tbk1_2(Chemiluminescence)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 cstate="print">
            <a:lum bright="42000" contrast="42000"/>
          </a:blip>
          <a:srcRect l="10372" t="15343" r="8273" b="17360"/>
          <a:stretch>
            <a:fillRect/>
          </a:stretch>
        </p:blipFill>
        <p:spPr>
          <a:xfrm>
            <a:off x="1779119" y="1240099"/>
            <a:ext cx="2879380" cy="1468153"/>
          </a:xfrm>
          <a:prstGeom prst="rect">
            <a:avLst/>
          </a:prstGeom>
          <a:ln>
            <a:noFill/>
          </a:ln>
        </p:spPr>
      </p:pic>
      <p:sp>
        <p:nvSpPr>
          <p:cNvPr id="5" name="矩形 4"/>
          <p:cNvSpPr/>
          <p:nvPr/>
        </p:nvSpPr>
        <p:spPr>
          <a:xfrm>
            <a:off x="2275840" y="1756410"/>
            <a:ext cx="866775" cy="951865"/>
          </a:xfrm>
          <a:prstGeom prst="rect">
            <a:avLst/>
          </a:prstGeom>
          <a:noFill/>
          <a:ln w="3175" cmpd="sng">
            <a:solidFill>
              <a:srgbClr val="C0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1114425" y="2122170"/>
            <a:ext cx="744220" cy="29718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>
                <a:latin typeface="Arial" panose="020B0604020202020204" pitchFamily="34" charset="0"/>
                <a:cs typeface="Arial" panose="020B0604020202020204" pitchFamily="34" charset="0"/>
              </a:rPr>
              <a:t>TROP2</a:t>
            </a:r>
            <a:endParaRPr lang="en-US" altLang="zh-CN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379720" y="1381125"/>
            <a:ext cx="823595" cy="501015"/>
          </a:xfrm>
          <a:prstGeom prst="rect">
            <a:avLst/>
          </a:prstGeom>
          <a:noFill/>
          <a:ln w="3175" cmpd="sng">
            <a:solidFill>
              <a:srgbClr val="C0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5379720" y="2554605"/>
            <a:ext cx="1001395" cy="587375"/>
          </a:xfrm>
          <a:prstGeom prst="rect">
            <a:avLst/>
          </a:prstGeom>
          <a:noFill/>
          <a:ln w="3175" cmpd="sng">
            <a:solidFill>
              <a:srgbClr val="C0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2275840" y="831215"/>
            <a:ext cx="744220" cy="29718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>
                <a:latin typeface="Arial" panose="020B0604020202020204" pitchFamily="34" charset="0"/>
                <a:cs typeface="Arial" panose="020B0604020202020204" pitchFamily="34" charset="0"/>
              </a:rPr>
              <a:t>H292</a:t>
            </a:r>
            <a:endParaRPr lang="en-US" altLang="zh-CN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162550" y="831215"/>
            <a:ext cx="744220" cy="29718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>
                <a:latin typeface="Arial" panose="020B0604020202020204" pitchFamily="34" charset="0"/>
                <a:cs typeface="Arial" panose="020B0604020202020204" pitchFamily="34" charset="0"/>
              </a:rPr>
              <a:t>PC9</a:t>
            </a:r>
            <a:endParaRPr lang="en-US" altLang="zh-CN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2" name="图片 61"/>
          <p:cNvPicPr>
            <a:picLocks noChangeAspect="1"/>
          </p:cNvPicPr>
          <p:nvPr/>
        </p:nvPicPr>
        <p:blipFill>
          <a:blip r:embed="rId7" cstate="print">
            <a:lum contrast="6000"/>
          </a:blip>
          <a:srcRect l="31431" t="58125" r="49798" b="37283"/>
          <a:stretch>
            <a:fillRect/>
          </a:stretch>
        </p:blipFill>
        <p:spPr>
          <a:xfrm>
            <a:off x="1821180" y="3633470"/>
            <a:ext cx="2583180" cy="537845"/>
          </a:xfrm>
          <a:prstGeom prst="rect">
            <a:avLst/>
          </a:prstGeom>
          <a:ln>
            <a:noFill/>
          </a:ln>
        </p:spPr>
      </p:pic>
      <p:sp>
        <p:nvSpPr>
          <p:cNvPr id="63" name="文本框 62"/>
          <p:cNvSpPr txBox="1"/>
          <p:nvPr>
            <p:custDataLst>
              <p:tags r:id="rId8"/>
            </p:custDataLst>
          </p:nvPr>
        </p:nvSpPr>
        <p:spPr>
          <a:xfrm>
            <a:off x="1060474" y="3726632"/>
            <a:ext cx="847386" cy="267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50" b="1" dirty="0"/>
              <a:t>GAPDH</a:t>
            </a:r>
            <a:endParaRPr lang="en-US" altLang="zh-CN" sz="1150" b="1" dirty="0"/>
          </a:p>
        </p:txBody>
      </p:sp>
      <p:sp>
        <p:nvSpPr>
          <p:cNvPr id="11" name="矩形 10"/>
          <p:cNvSpPr/>
          <p:nvPr/>
        </p:nvSpPr>
        <p:spPr>
          <a:xfrm>
            <a:off x="1821180" y="3606800"/>
            <a:ext cx="1146810" cy="575945"/>
          </a:xfrm>
          <a:prstGeom prst="rect">
            <a:avLst/>
          </a:prstGeom>
          <a:noFill/>
          <a:ln w="3175" cmpd="sng">
            <a:solidFill>
              <a:srgbClr val="C0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51475" y="3451860"/>
            <a:ext cx="1112520" cy="2040890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5250815" y="3931285"/>
            <a:ext cx="1510030" cy="737235"/>
          </a:xfrm>
          <a:prstGeom prst="rect">
            <a:avLst/>
          </a:prstGeom>
          <a:noFill/>
          <a:ln w="3175" cmpd="sng">
            <a:solidFill>
              <a:srgbClr val="C0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1489075" y="3606800"/>
            <a:ext cx="532765" cy="2470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>
                <a:solidFill>
                  <a:srgbClr val="FF0000"/>
                </a:solidFill>
              </a:rPr>
              <a:t>40kd</a:t>
            </a:r>
            <a:endParaRPr lang="en-US" altLang="zh-CN" sz="1200">
              <a:solidFill>
                <a:srgbClr val="FF0000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489075" y="3935730"/>
            <a:ext cx="532765" cy="2470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>
                <a:solidFill>
                  <a:srgbClr val="FF0000"/>
                </a:solidFill>
              </a:rPr>
              <a:t>30kd</a:t>
            </a:r>
            <a:endParaRPr lang="en-US" altLang="zh-CN" sz="1200">
              <a:solidFill>
                <a:srgbClr val="FF0000"/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628775" y="2220595"/>
            <a:ext cx="532765" cy="2470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>
                <a:solidFill>
                  <a:srgbClr val="FF0000"/>
                </a:solidFill>
              </a:rPr>
              <a:t>40kd</a:t>
            </a:r>
            <a:endParaRPr lang="en-US" altLang="zh-CN" sz="1200">
              <a:solidFill>
                <a:srgbClr val="FF0000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5250180" y="4064000"/>
            <a:ext cx="532765" cy="2470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>
                <a:solidFill>
                  <a:srgbClr val="FF0000"/>
                </a:solidFill>
              </a:rPr>
              <a:t>40kd</a:t>
            </a:r>
            <a:endParaRPr lang="en-US" altLang="zh-CN" sz="1200">
              <a:solidFill>
                <a:srgbClr val="FF0000"/>
              </a:solidFill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5250815" y="4420870"/>
            <a:ext cx="532765" cy="2470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>
                <a:solidFill>
                  <a:srgbClr val="FF0000"/>
                </a:solidFill>
              </a:rPr>
              <a:t>30kd</a:t>
            </a:r>
            <a:endParaRPr lang="en-US" altLang="zh-CN" sz="1200">
              <a:solidFill>
                <a:srgbClr val="FF0000"/>
              </a:solidFill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4846955" y="2651125"/>
            <a:ext cx="532765" cy="2470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>
                <a:solidFill>
                  <a:srgbClr val="FF0000"/>
                </a:solidFill>
              </a:rPr>
              <a:t>40kd</a:t>
            </a:r>
            <a:endParaRPr lang="en-US" altLang="zh-CN" sz="1200">
              <a:solidFill>
                <a:srgbClr val="FF0000"/>
              </a:solidFill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4846955" y="2898140"/>
            <a:ext cx="532765" cy="2470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>
                <a:solidFill>
                  <a:srgbClr val="FF0000"/>
                </a:solidFill>
              </a:rPr>
              <a:t>30kd</a:t>
            </a:r>
            <a:endParaRPr lang="en-US" altLang="zh-CN" sz="1200">
              <a:solidFill>
                <a:srgbClr val="FF0000"/>
              </a:solidFill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4968240" y="1437640"/>
            <a:ext cx="532765" cy="2470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>
                <a:solidFill>
                  <a:srgbClr val="FF0000"/>
                </a:solidFill>
              </a:rPr>
              <a:t>40kd</a:t>
            </a:r>
            <a:endParaRPr lang="en-US" altLang="zh-CN" sz="12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5" name="图片 14" descr="cwq 2024-07-08 14h45m55s(Chemiluminescence)"/>
          <p:cNvPicPr>
            <a:picLocks noChangeAspect="1"/>
          </p:cNvPicPr>
          <p:nvPr/>
        </p:nvPicPr>
        <p:blipFill>
          <a:blip r:embed="rId1"/>
          <a:srcRect l="16235" t="20040" r="42212" b="42490"/>
          <a:stretch>
            <a:fillRect/>
          </a:stretch>
        </p:blipFill>
        <p:spPr>
          <a:xfrm>
            <a:off x="2021205" y="386715"/>
            <a:ext cx="2418715" cy="1746885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1141095" y="982980"/>
            <a:ext cx="9810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TROP2</a:t>
            </a:r>
            <a:endParaRPr lang="en-US" altLang="zh-CN"/>
          </a:p>
        </p:txBody>
      </p:sp>
      <p:sp>
        <p:nvSpPr>
          <p:cNvPr id="17" name="矩形 16"/>
          <p:cNvSpPr/>
          <p:nvPr/>
        </p:nvSpPr>
        <p:spPr>
          <a:xfrm>
            <a:off x="2979420" y="1056005"/>
            <a:ext cx="917575" cy="346710"/>
          </a:xfrm>
          <a:prstGeom prst="rect">
            <a:avLst/>
          </a:prstGeom>
          <a:noFill/>
          <a:ln w="31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5" name="图片 4" descr="acsl4 0626_5(Composite)"/>
          <p:cNvPicPr>
            <a:picLocks noChangeAspect="1"/>
          </p:cNvPicPr>
          <p:nvPr/>
        </p:nvPicPr>
        <p:blipFill>
          <a:blip r:embed="rId2"/>
          <a:srcRect l="10462" t="7857" b="51148"/>
          <a:stretch>
            <a:fillRect/>
          </a:stretch>
        </p:blipFill>
        <p:spPr>
          <a:xfrm>
            <a:off x="2021205" y="2437130"/>
            <a:ext cx="4248785" cy="155702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4458335" y="3140710"/>
            <a:ext cx="1216025" cy="391160"/>
          </a:xfrm>
          <a:prstGeom prst="rect">
            <a:avLst/>
          </a:prstGeom>
          <a:noFill/>
          <a:ln w="31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1141095" y="2959100"/>
            <a:ext cx="90995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ACSL4</a:t>
            </a:r>
            <a:endParaRPr lang="en-US" altLang="zh-CN"/>
          </a:p>
        </p:txBody>
      </p:sp>
      <p:pic>
        <p:nvPicPr>
          <p:cNvPr id="6" name="图片 5" descr="slc7a11 0626_4(Composite)"/>
          <p:cNvPicPr>
            <a:picLocks noChangeAspect="1"/>
          </p:cNvPicPr>
          <p:nvPr/>
        </p:nvPicPr>
        <p:blipFill>
          <a:blip r:embed="rId3"/>
          <a:srcRect l="25186" r="20792" b="59534"/>
          <a:stretch>
            <a:fillRect/>
          </a:stretch>
        </p:blipFill>
        <p:spPr>
          <a:xfrm>
            <a:off x="2021205" y="4204335"/>
            <a:ext cx="2950210" cy="176847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955675" y="4715510"/>
            <a:ext cx="110871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SLC7A11</a:t>
            </a:r>
            <a:endParaRPr lang="en-US" altLang="zh-CN"/>
          </a:p>
        </p:txBody>
      </p:sp>
      <p:sp>
        <p:nvSpPr>
          <p:cNvPr id="10" name="矩形 9"/>
          <p:cNvSpPr/>
          <p:nvPr/>
        </p:nvSpPr>
        <p:spPr>
          <a:xfrm>
            <a:off x="2952115" y="4470400"/>
            <a:ext cx="1216025" cy="391160"/>
          </a:xfrm>
          <a:prstGeom prst="rect">
            <a:avLst/>
          </a:prstGeom>
          <a:noFill/>
          <a:ln w="31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 descr="gpx4 0626_4(Composite)"/>
          <p:cNvPicPr>
            <a:picLocks noChangeAspect="1"/>
          </p:cNvPicPr>
          <p:nvPr/>
        </p:nvPicPr>
        <p:blipFill>
          <a:blip r:embed="rId4"/>
          <a:srcRect l="25598" t="4020" r="7415" b="39853"/>
          <a:stretch>
            <a:fillRect/>
          </a:stretch>
        </p:blipFill>
        <p:spPr>
          <a:xfrm>
            <a:off x="7680325" y="1106805"/>
            <a:ext cx="2851150" cy="1911985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7041515" y="1813560"/>
            <a:ext cx="9810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GPX4</a:t>
            </a:r>
            <a:endParaRPr lang="en-US" altLang="zh-CN"/>
          </a:p>
        </p:txBody>
      </p:sp>
      <p:sp>
        <p:nvSpPr>
          <p:cNvPr id="13" name="矩形 12"/>
          <p:cNvSpPr/>
          <p:nvPr/>
        </p:nvSpPr>
        <p:spPr>
          <a:xfrm>
            <a:off x="8540115" y="1835150"/>
            <a:ext cx="1066800" cy="346710"/>
          </a:xfrm>
          <a:prstGeom prst="rect">
            <a:avLst/>
          </a:prstGeom>
          <a:noFill/>
          <a:ln w="31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4" name="图片 13" descr="gapdh 0627_6(Composite)"/>
          <p:cNvPicPr>
            <a:picLocks noChangeAspect="1"/>
          </p:cNvPicPr>
          <p:nvPr/>
        </p:nvPicPr>
        <p:blipFill>
          <a:blip r:embed="rId5"/>
          <a:srcRect l="32991" t="18067" r="14672" b="37156"/>
          <a:stretch>
            <a:fillRect/>
          </a:stretch>
        </p:blipFill>
        <p:spPr>
          <a:xfrm>
            <a:off x="7680325" y="3255010"/>
            <a:ext cx="2429510" cy="1663700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6770370" y="3902710"/>
            <a:ext cx="9810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GAPDH</a:t>
            </a:r>
            <a:endParaRPr lang="en-US" altLang="zh-CN"/>
          </a:p>
        </p:txBody>
      </p:sp>
      <p:sp>
        <p:nvSpPr>
          <p:cNvPr id="19" name="矩形 18"/>
          <p:cNvSpPr/>
          <p:nvPr/>
        </p:nvSpPr>
        <p:spPr>
          <a:xfrm>
            <a:off x="8268970" y="3703955"/>
            <a:ext cx="1113790" cy="403860"/>
          </a:xfrm>
          <a:prstGeom prst="rect">
            <a:avLst/>
          </a:prstGeom>
          <a:noFill/>
          <a:ln w="31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337820" y="228600"/>
            <a:ext cx="11728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Fig.3K</a:t>
            </a:r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4032885" y="3292475"/>
            <a:ext cx="532765" cy="2470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>
                <a:solidFill>
                  <a:srgbClr val="FF0000"/>
                </a:solidFill>
              </a:rPr>
              <a:t>68kd</a:t>
            </a:r>
            <a:endParaRPr lang="en-US" altLang="zh-CN" sz="1200">
              <a:solidFill>
                <a:srgbClr val="FF0000"/>
              </a:solidFill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9664065" y="1704340"/>
            <a:ext cx="532765" cy="2470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>
                <a:solidFill>
                  <a:srgbClr val="FF0000"/>
                </a:solidFill>
              </a:rPr>
              <a:t>30kd</a:t>
            </a:r>
            <a:endParaRPr lang="en-US" altLang="zh-CN" sz="1200">
              <a:solidFill>
                <a:srgbClr val="FF0000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9577070" y="2043430"/>
            <a:ext cx="532765" cy="2470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>
                <a:solidFill>
                  <a:srgbClr val="FF0000"/>
                </a:solidFill>
              </a:rPr>
              <a:t>20kd</a:t>
            </a:r>
            <a:endParaRPr lang="en-US" altLang="zh-CN" sz="1200">
              <a:solidFill>
                <a:srgbClr val="FF0000"/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4032885" y="3053080"/>
            <a:ext cx="532765" cy="2470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>
                <a:solidFill>
                  <a:srgbClr val="FF0000"/>
                </a:solidFill>
              </a:rPr>
              <a:t>90kd</a:t>
            </a:r>
            <a:endParaRPr lang="en-US" altLang="zh-CN" sz="1200">
              <a:solidFill>
                <a:srgbClr val="FF0000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3896995" y="999490"/>
            <a:ext cx="532765" cy="2470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>
                <a:solidFill>
                  <a:srgbClr val="FF0000"/>
                </a:solidFill>
              </a:rPr>
              <a:t>55kd</a:t>
            </a:r>
            <a:endParaRPr lang="en-US" altLang="zh-CN" sz="1200">
              <a:solidFill>
                <a:srgbClr val="FF0000"/>
              </a:solidFill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3896995" y="1169670"/>
            <a:ext cx="532765" cy="2470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>
                <a:solidFill>
                  <a:srgbClr val="FF0000"/>
                </a:solidFill>
              </a:rPr>
              <a:t>40kd</a:t>
            </a:r>
            <a:endParaRPr lang="en-US" altLang="zh-CN" sz="1200">
              <a:solidFill>
                <a:srgbClr val="FF0000"/>
              </a:solidFill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9382760" y="3539490"/>
            <a:ext cx="532765" cy="2470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>
                <a:solidFill>
                  <a:srgbClr val="FF0000"/>
                </a:solidFill>
              </a:rPr>
              <a:t>40kd</a:t>
            </a:r>
            <a:endParaRPr lang="en-US" altLang="zh-CN" sz="1200">
              <a:solidFill>
                <a:srgbClr val="FF0000"/>
              </a:solidFill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9382760" y="4032885"/>
            <a:ext cx="532765" cy="2470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>
                <a:solidFill>
                  <a:srgbClr val="FF0000"/>
                </a:solidFill>
              </a:rPr>
              <a:t>30kd</a:t>
            </a:r>
            <a:endParaRPr lang="en-US" altLang="zh-CN" sz="1200">
              <a:solidFill>
                <a:srgbClr val="FF0000"/>
              </a:solidFill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2371725" y="4377055"/>
            <a:ext cx="532765" cy="2470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>
                <a:solidFill>
                  <a:srgbClr val="FF0000"/>
                </a:solidFill>
              </a:rPr>
              <a:t>40kd</a:t>
            </a:r>
            <a:endParaRPr lang="en-US" altLang="zh-CN" sz="1200">
              <a:solidFill>
                <a:srgbClr val="FF0000"/>
              </a:solidFill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2377440" y="4776470"/>
            <a:ext cx="532765" cy="2470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>
                <a:solidFill>
                  <a:srgbClr val="FF0000"/>
                </a:solidFill>
              </a:rPr>
              <a:t>30kd</a:t>
            </a:r>
            <a:endParaRPr lang="en-US" altLang="zh-CN" sz="1200">
              <a:solidFill>
                <a:srgbClr val="FF0000"/>
              </a:solidFill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6440170" y="472567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323215" y="341630"/>
            <a:ext cx="1330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Fig 5B</a:t>
            </a:r>
            <a:endParaRPr lang="en-US" altLang="zh-CN"/>
          </a:p>
        </p:txBody>
      </p:sp>
      <p:pic>
        <p:nvPicPr>
          <p:cNvPr id="67" name="图片 6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print">
            <a:lum bright="18000" contrast="18000"/>
          </a:blip>
          <a:srcRect l="40214" t="58483" r="40742" b="36290"/>
          <a:stretch>
            <a:fillRect/>
          </a:stretch>
        </p:blipFill>
        <p:spPr>
          <a:xfrm>
            <a:off x="1595577" y="1464892"/>
            <a:ext cx="2560593" cy="562214"/>
          </a:xfrm>
          <a:prstGeom prst="rect">
            <a:avLst/>
          </a:prstGeom>
          <a:ln>
            <a:noFill/>
          </a:ln>
        </p:spPr>
      </p:pic>
      <p:sp>
        <p:nvSpPr>
          <p:cNvPr id="40" name="矩形 39"/>
          <p:cNvSpPr/>
          <p:nvPr/>
        </p:nvSpPr>
        <p:spPr>
          <a:xfrm>
            <a:off x="2611120" y="1444625"/>
            <a:ext cx="755015" cy="561975"/>
          </a:xfrm>
          <a:prstGeom prst="rect">
            <a:avLst/>
          </a:prstGeom>
          <a:noFill/>
          <a:ln w="3175" cmpd="sng">
            <a:solidFill>
              <a:srgbClr val="C0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3366770" y="1444625"/>
            <a:ext cx="680720" cy="561975"/>
          </a:xfrm>
          <a:prstGeom prst="rect">
            <a:avLst/>
          </a:prstGeom>
          <a:noFill/>
          <a:ln w="3175" cmpd="sng">
            <a:solidFill>
              <a:srgbClr val="C0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0" name="图片 1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 cstate="print"/>
          <a:srcRect l="44169" t="52218" r="36676" b="40335"/>
          <a:stretch>
            <a:fillRect/>
          </a:stretch>
        </p:blipFill>
        <p:spPr>
          <a:xfrm>
            <a:off x="1633220" y="3820795"/>
            <a:ext cx="2522855" cy="784860"/>
          </a:xfrm>
          <a:prstGeom prst="rect">
            <a:avLst/>
          </a:prstGeom>
          <a:ln>
            <a:noFill/>
          </a:ln>
        </p:spPr>
      </p:pic>
      <p:sp>
        <p:nvSpPr>
          <p:cNvPr id="5" name="矩形 4"/>
          <p:cNvSpPr/>
          <p:nvPr/>
        </p:nvSpPr>
        <p:spPr>
          <a:xfrm>
            <a:off x="2698750" y="3966210"/>
            <a:ext cx="636905" cy="561975"/>
          </a:xfrm>
          <a:prstGeom prst="rect">
            <a:avLst/>
          </a:prstGeom>
          <a:noFill/>
          <a:ln w="3175" cmpd="sng">
            <a:solidFill>
              <a:srgbClr val="C0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926489" y="4079057"/>
            <a:ext cx="847386" cy="267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50" b="1" dirty="0"/>
              <a:t>GAPDH</a:t>
            </a:r>
            <a:endParaRPr lang="en-US" altLang="zh-CN" sz="1150" b="1" dirty="0"/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1050" y="4803140"/>
            <a:ext cx="793750" cy="40767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10" name="图片 9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8670" y="2125345"/>
            <a:ext cx="716280" cy="53784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11" name="文本框 10"/>
          <p:cNvSpPr txBox="1"/>
          <p:nvPr>
            <p:custDataLst>
              <p:tags r:id="rId10"/>
            </p:custDataLst>
          </p:nvPr>
        </p:nvSpPr>
        <p:spPr>
          <a:xfrm>
            <a:off x="1146810" y="1614170"/>
            <a:ext cx="589915" cy="26860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1150" b="1" dirty="0"/>
              <a:t>HO1</a:t>
            </a:r>
            <a:endParaRPr lang="en-US" altLang="zh-CN" sz="1150" b="1" dirty="0"/>
          </a:p>
        </p:txBody>
      </p:sp>
      <p:sp>
        <p:nvSpPr>
          <p:cNvPr id="12" name="文本框 11"/>
          <p:cNvSpPr txBox="1"/>
          <p:nvPr>
            <p:custDataLst>
              <p:tags r:id="rId11"/>
            </p:custDataLst>
          </p:nvPr>
        </p:nvSpPr>
        <p:spPr>
          <a:xfrm>
            <a:off x="1026160" y="2655570"/>
            <a:ext cx="589915" cy="26860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1150" b="1" dirty="0"/>
              <a:t>TROP2</a:t>
            </a:r>
            <a:endParaRPr lang="en-US" altLang="zh-CN" sz="1150" b="1" dirty="0"/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736725" y="2588260"/>
            <a:ext cx="675640" cy="929005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1736725" y="2826385"/>
            <a:ext cx="636905" cy="561975"/>
          </a:xfrm>
          <a:prstGeom prst="rect">
            <a:avLst/>
          </a:prstGeom>
          <a:noFill/>
          <a:ln w="3175" cmpd="sng">
            <a:solidFill>
              <a:srgbClr val="C0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591435" y="2761615"/>
            <a:ext cx="2104390" cy="917575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3211195" y="2998470"/>
            <a:ext cx="636905" cy="561975"/>
          </a:xfrm>
          <a:prstGeom prst="rect">
            <a:avLst/>
          </a:prstGeom>
          <a:noFill/>
          <a:ln w="3175" cmpd="sng">
            <a:solidFill>
              <a:srgbClr val="C0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/>
        </p:nvSpPr>
        <p:spPr>
          <a:xfrm>
            <a:off x="4425315" y="2998470"/>
            <a:ext cx="532765" cy="2470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>
                <a:solidFill>
                  <a:srgbClr val="FF0000"/>
                </a:solidFill>
              </a:rPr>
              <a:t>55kd</a:t>
            </a:r>
            <a:endParaRPr lang="en-US" altLang="zh-CN" sz="1200">
              <a:solidFill>
                <a:srgbClr val="FF0000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203960" y="2998470"/>
            <a:ext cx="532765" cy="2470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>
                <a:solidFill>
                  <a:srgbClr val="FF0000"/>
                </a:solidFill>
              </a:rPr>
              <a:t>40kd</a:t>
            </a:r>
            <a:endParaRPr lang="en-US" altLang="zh-CN" sz="1200">
              <a:solidFill>
                <a:srgbClr val="FF0000"/>
              </a:solidFill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984625" y="1614170"/>
            <a:ext cx="532765" cy="2470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>
                <a:solidFill>
                  <a:srgbClr val="FF0000"/>
                </a:solidFill>
              </a:rPr>
              <a:t>30kd</a:t>
            </a:r>
            <a:endParaRPr lang="en-US" altLang="zh-CN" sz="1200">
              <a:solidFill>
                <a:srgbClr val="FF0000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3983990" y="3990340"/>
            <a:ext cx="532765" cy="2470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>
                <a:solidFill>
                  <a:srgbClr val="FF0000"/>
                </a:solidFill>
              </a:rPr>
              <a:t>40kd</a:t>
            </a:r>
            <a:endParaRPr lang="en-US" altLang="zh-CN" sz="1200">
              <a:solidFill>
                <a:srgbClr val="FF0000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984625" y="4347210"/>
            <a:ext cx="532765" cy="2470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>
                <a:solidFill>
                  <a:srgbClr val="FF0000"/>
                </a:solidFill>
              </a:rPr>
              <a:t>30kd</a:t>
            </a:r>
            <a:endParaRPr lang="en-US" altLang="zh-CN" sz="1200">
              <a:solidFill>
                <a:srgbClr val="FF0000"/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4425315" y="3177540"/>
            <a:ext cx="532765" cy="2470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>
                <a:solidFill>
                  <a:srgbClr val="FF0000"/>
                </a:solidFill>
              </a:rPr>
              <a:t>40kd</a:t>
            </a:r>
            <a:endParaRPr lang="en-US" altLang="zh-CN" sz="1200">
              <a:solidFill>
                <a:srgbClr val="FF0000"/>
              </a:solidFill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4425315" y="3424555"/>
            <a:ext cx="532765" cy="2470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>
                <a:solidFill>
                  <a:srgbClr val="FF0000"/>
                </a:solidFill>
              </a:rPr>
              <a:t>30kd</a:t>
            </a:r>
            <a:endParaRPr lang="en-US" altLang="zh-CN" sz="1200">
              <a:solidFill>
                <a:srgbClr val="FF0000"/>
              </a:solidFill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4029710" y="4716780"/>
            <a:ext cx="532765" cy="2470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>
                <a:solidFill>
                  <a:srgbClr val="FF0000"/>
                </a:solidFill>
              </a:rPr>
              <a:t>40kd</a:t>
            </a:r>
            <a:endParaRPr lang="en-US" altLang="zh-CN" sz="1200">
              <a:solidFill>
                <a:srgbClr val="FF0000"/>
              </a:solidFill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4030345" y="5053330"/>
            <a:ext cx="532765" cy="2470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>
                <a:solidFill>
                  <a:srgbClr val="FF0000"/>
                </a:solidFill>
              </a:rPr>
              <a:t>30kd</a:t>
            </a:r>
            <a:endParaRPr lang="en-US" altLang="zh-CN" sz="12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1710" y="410210"/>
            <a:ext cx="1962150" cy="2292350"/>
          </a:xfrm>
          <a:prstGeom prst="rect">
            <a:avLst/>
          </a:prstGeom>
        </p:spPr>
      </p:pic>
      <p:sp>
        <p:nvSpPr>
          <p:cNvPr id="44" name="矩形 43"/>
          <p:cNvSpPr/>
          <p:nvPr/>
        </p:nvSpPr>
        <p:spPr>
          <a:xfrm>
            <a:off x="1386840" y="1249680"/>
            <a:ext cx="1402715" cy="455930"/>
          </a:xfrm>
          <a:prstGeom prst="rect">
            <a:avLst/>
          </a:prstGeom>
          <a:noFill/>
          <a:ln w="3175" cmpd="sng">
            <a:solidFill>
              <a:srgbClr val="C0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236855" y="1339850"/>
            <a:ext cx="744220" cy="29718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>
                <a:latin typeface="Arial" panose="020B0604020202020204" pitchFamily="34" charset="0"/>
                <a:cs typeface="Arial" panose="020B0604020202020204" pitchFamily="34" charset="0"/>
              </a:rPr>
              <a:t>TROP2</a:t>
            </a:r>
            <a:endParaRPr lang="en-US" altLang="zh-CN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838325" y="113030"/>
            <a:ext cx="744220" cy="29718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>
                <a:latin typeface="Arial" panose="020B0604020202020204" pitchFamily="34" charset="0"/>
                <a:cs typeface="Arial" panose="020B0604020202020204" pitchFamily="34" charset="0"/>
              </a:rPr>
              <a:t>PC9</a:t>
            </a:r>
            <a:endParaRPr lang="en-US" altLang="zh-CN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710" y="2914650"/>
            <a:ext cx="1961515" cy="96456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19380" y="3495675"/>
            <a:ext cx="862330" cy="29718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>
                <a:latin typeface="Arial" panose="020B0604020202020204" pitchFamily="34" charset="0"/>
                <a:cs typeface="Arial" panose="020B0604020202020204" pitchFamily="34" charset="0"/>
              </a:rPr>
              <a:t>SLC7A11</a:t>
            </a:r>
            <a:endParaRPr lang="en-US" altLang="zh-CN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3100" y="2946400"/>
            <a:ext cx="2215515" cy="96520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3786505" y="113030"/>
            <a:ext cx="744220" cy="29718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>
                <a:latin typeface="Arial" panose="020B0604020202020204" pitchFamily="34" charset="0"/>
                <a:cs typeface="Arial" panose="020B0604020202020204" pitchFamily="34" charset="0"/>
              </a:rPr>
              <a:t>H292</a:t>
            </a:r>
            <a:endParaRPr lang="en-US" altLang="zh-CN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49275" y="4445635"/>
            <a:ext cx="582930" cy="3619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>
                <a:latin typeface="Arial" panose="020B0604020202020204" pitchFamily="34" charset="0"/>
                <a:cs typeface="Arial" panose="020B0604020202020204" pitchFamily="34" charset="0"/>
              </a:rPr>
              <a:t>HO1</a:t>
            </a:r>
            <a:endParaRPr lang="en-US" altLang="zh-CN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1710" y="4179570"/>
            <a:ext cx="1931035" cy="894080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1045845" y="4445635"/>
            <a:ext cx="1666240" cy="434975"/>
          </a:xfrm>
          <a:prstGeom prst="rect">
            <a:avLst/>
          </a:prstGeom>
          <a:noFill/>
          <a:ln w="3175" cmpd="sng">
            <a:solidFill>
              <a:srgbClr val="C0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1045845" y="3444240"/>
            <a:ext cx="1666240" cy="434975"/>
          </a:xfrm>
          <a:prstGeom prst="rect">
            <a:avLst/>
          </a:prstGeom>
          <a:noFill/>
          <a:ln w="3175" cmpd="sng">
            <a:solidFill>
              <a:srgbClr val="C0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3413760" y="3475990"/>
            <a:ext cx="1666240" cy="434975"/>
          </a:xfrm>
          <a:prstGeom prst="rect">
            <a:avLst/>
          </a:prstGeom>
          <a:noFill/>
          <a:ln w="3175" cmpd="sng">
            <a:solidFill>
              <a:srgbClr val="C0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052" name="图片 3"/>
          <p:cNvPicPr>
            <a:picLocks noChangeAspect="1"/>
          </p:cNvPicPr>
          <p:nvPr/>
        </p:nvPicPr>
        <p:blipFill>
          <a:blip r:embed="rId5"/>
          <a:srcRect t="-26860" r="-1280" b="-30139"/>
          <a:stretch>
            <a:fillRect/>
          </a:stretch>
        </p:blipFill>
        <p:spPr>
          <a:xfrm>
            <a:off x="705485" y="5139055"/>
            <a:ext cx="2319020" cy="6731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7" name="文本框 16"/>
          <p:cNvSpPr txBox="1"/>
          <p:nvPr/>
        </p:nvSpPr>
        <p:spPr>
          <a:xfrm>
            <a:off x="119380" y="5317490"/>
            <a:ext cx="1088390" cy="3619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>
                <a:latin typeface="Arial" panose="020B0604020202020204" pitchFamily="34" charset="0"/>
                <a:cs typeface="Arial" panose="020B0604020202020204" pitchFamily="34" charset="0"/>
              </a:rPr>
              <a:t>GAPDH</a:t>
            </a:r>
            <a:endParaRPr lang="en-US" altLang="zh-CN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24505" y="5066665"/>
            <a:ext cx="3892550" cy="749300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>
            <a:off x="3324860" y="5175885"/>
            <a:ext cx="1755140" cy="540385"/>
          </a:xfrm>
          <a:prstGeom prst="rect">
            <a:avLst/>
          </a:prstGeom>
          <a:noFill/>
          <a:ln w="3175" cmpd="sng">
            <a:solidFill>
              <a:srgbClr val="C0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1034415" y="5281295"/>
            <a:ext cx="1755140" cy="434975"/>
          </a:xfrm>
          <a:prstGeom prst="rect">
            <a:avLst/>
          </a:prstGeom>
          <a:noFill/>
          <a:ln w="3175" cmpd="sng">
            <a:solidFill>
              <a:srgbClr val="C0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24505" y="410210"/>
            <a:ext cx="1817370" cy="2337435"/>
          </a:xfrm>
          <a:prstGeom prst="rect">
            <a:avLst/>
          </a:prstGeom>
        </p:spPr>
      </p:pic>
      <p:sp>
        <p:nvSpPr>
          <p:cNvPr id="25" name="矩形 24"/>
          <p:cNvSpPr/>
          <p:nvPr/>
        </p:nvSpPr>
        <p:spPr>
          <a:xfrm>
            <a:off x="3413760" y="1522730"/>
            <a:ext cx="1428115" cy="530860"/>
          </a:xfrm>
          <a:prstGeom prst="rect">
            <a:avLst/>
          </a:prstGeom>
          <a:noFill/>
          <a:ln w="3175" cmpd="sng">
            <a:solidFill>
              <a:srgbClr val="C0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02305" y="4055745"/>
            <a:ext cx="2304415" cy="1083310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3422015" y="4464050"/>
            <a:ext cx="1706245" cy="527685"/>
          </a:xfrm>
          <a:prstGeom prst="rect">
            <a:avLst/>
          </a:prstGeom>
          <a:noFill/>
          <a:ln w="3175" cmpd="sng">
            <a:solidFill>
              <a:srgbClr val="C0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119380" y="113030"/>
            <a:ext cx="1330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Fig 5L</a:t>
            </a:r>
            <a:endParaRPr lang="en-US" altLang="zh-CN"/>
          </a:p>
        </p:txBody>
      </p:sp>
      <p:sp>
        <p:nvSpPr>
          <p:cNvPr id="26" name="文本框 25"/>
          <p:cNvSpPr txBox="1"/>
          <p:nvPr/>
        </p:nvSpPr>
        <p:spPr>
          <a:xfrm>
            <a:off x="3076575" y="4497705"/>
            <a:ext cx="532765" cy="2470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>
                <a:solidFill>
                  <a:srgbClr val="FF0000"/>
                </a:solidFill>
              </a:rPr>
              <a:t>40kd</a:t>
            </a:r>
            <a:endParaRPr lang="en-US" altLang="zh-CN" sz="1200">
              <a:solidFill>
                <a:srgbClr val="FF0000"/>
              </a:solidFill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3076575" y="4744720"/>
            <a:ext cx="532765" cy="2470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>
                <a:solidFill>
                  <a:srgbClr val="FF0000"/>
                </a:solidFill>
              </a:rPr>
              <a:t>30kd</a:t>
            </a:r>
            <a:endParaRPr lang="en-US" altLang="zh-CN" sz="1200">
              <a:solidFill>
                <a:srgbClr val="FF0000"/>
              </a:solidFill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076575" y="1122680"/>
            <a:ext cx="532765" cy="2470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>
                <a:solidFill>
                  <a:srgbClr val="FF0000"/>
                </a:solidFill>
              </a:rPr>
              <a:t>68kd</a:t>
            </a:r>
            <a:endParaRPr lang="en-US" altLang="zh-CN" sz="1200">
              <a:solidFill>
                <a:srgbClr val="FF0000"/>
              </a:solidFill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3024505" y="1340485"/>
            <a:ext cx="532765" cy="2470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>
                <a:solidFill>
                  <a:srgbClr val="FF0000"/>
                </a:solidFill>
              </a:rPr>
              <a:t>55kd</a:t>
            </a:r>
            <a:endParaRPr lang="en-US" altLang="zh-CN" sz="1200">
              <a:solidFill>
                <a:srgbClr val="FF0000"/>
              </a:solidFill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2944495" y="1652270"/>
            <a:ext cx="532765" cy="2470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>
                <a:solidFill>
                  <a:srgbClr val="FF0000"/>
                </a:solidFill>
              </a:rPr>
              <a:t>40kd</a:t>
            </a:r>
            <a:endParaRPr lang="en-US" altLang="zh-CN" sz="1200">
              <a:solidFill>
                <a:srgbClr val="FF0000"/>
              </a:solidFill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3076575" y="1964055"/>
            <a:ext cx="532765" cy="2470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>
                <a:solidFill>
                  <a:srgbClr val="FF0000"/>
                </a:solidFill>
              </a:rPr>
              <a:t>30kd</a:t>
            </a:r>
            <a:endParaRPr lang="en-US" altLang="zh-CN" sz="1200">
              <a:solidFill>
                <a:srgbClr val="FF0000"/>
              </a:solidFill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929005" y="1150620"/>
            <a:ext cx="532765" cy="2470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>
                <a:solidFill>
                  <a:srgbClr val="FF0000"/>
                </a:solidFill>
              </a:rPr>
              <a:t>55kd</a:t>
            </a:r>
            <a:endParaRPr lang="en-US" altLang="zh-CN" sz="1200">
              <a:solidFill>
                <a:srgbClr val="FF0000"/>
              </a:solidFill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981075" y="1407795"/>
            <a:ext cx="532765" cy="2470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>
                <a:solidFill>
                  <a:srgbClr val="FF0000"/>
                </a:solidFill>
              </a:rPr>
              <a:t>40kd</a:t>
            </a:r>
            <a:endParaRPr lang="en-US" altLang="zh-CN" sz="1200">
              <a:solidFill>
                <a:srgbClr val="FF0000"/>
              </a:solidFill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981075" y="1795145"/>
            <a:ext cx="532765" cy="2470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>
                <a:solidFill>
                  <a:srgbClr val="FF0000"/>
                </a:solidFill>
              </a:rPr>
              <a:t>30kd</a:t>
            </a:r>
            <a:endParaRPr lang="en-US" altLang="zh-CN" sz="1200">
              <a:solidFill>
                <a:srgbClr val="FF0000"/>
              </a:solidFill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2741295" y="3242945"/>
            <a:ext cx="532765" cy="2470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>
                <a:solidFill>
                  <a:srgbClr val="FF0000"/>
                </a:solidFill>
              </a:rPr>
              <a:t>40kd</a:t>
            </a:r>
            <a:endParaRPr lang="en-US" altLang="zh-CN" sz="1200">
              <a:solidFill>
                <a:srgbClr val="FF0000"/>
              </a:solidFill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2747010" y="3642360"/>
            <a:ext cx="532765" cy="2470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>
                <a:solidFill>
                  <a:srgbClr val="FF0000"/>
                </a:solidFill>
              </a:rPr>
              <a:t>30kd</a:t>
            </a:r>
            <a:endParaRPr lang="en-US" altLang="zh-CN" sz="1200">
              <a:solidFill>
                <a:srgbClr val="FF0000"/>
              </a:solidFill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5122545" y="3286125"/>
            <a:ext cx="532765" cy="2470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>
                <a:solidFill>
                  <a:srgbClr val="FF0000"/>
                </a:solidFill>
              </a:rPr>
              <a:t>40kd</a:t>
            </a:r>
            <a:endParaRPr lang="en-US" altLang="zh-CN" sz="1200">
              <a:solidFill>
                <a:srgbClr val="FF0000"/>
              </a:solidFill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5128260" y="3685540"/>
            <a:ext cx="532765" cy="2470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>
                <a:solidFill>
                  <a:srgbClr val="FF0000"/>
                </a:solidFill>
              </a:rPr>
              <a:t>30kd</a:t>
            </a:r>
            <a:endParaRPr lang="en-US" altLang="zh-CN" sz="1200">
              <a:solidFill>
                <a:srgbClr val="FF0000"/>
              </a:solidFill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2669540" y="4391025"/>
            <a:ext cx="532765" cy="2470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>
                <a:solidFill>
                  <a:srgbClr val="FF0000"/>
                </a:solidFill>
              </a:rPr>
              <a:t>40kd</a:t>
            </a:r>
            <a:endParaRPr lang="en-US" altLang="zh-CN" sz="1200">
              <a:solidFill>
                <a:srgbClr val="FF0000"/>
              </a:solidFill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2669540" y="4638040"/>
            <a:ext cx="532765" cy="2470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>
                <a:solidFill>
                  <a:srgbClr val="FF0000"/>
                </a:solidFill>
              </a:rPr>
              <a:t>30kd</a:t>
            </a:r>
            <a:endParaRPr lang="en-US" altLang="zh-CN" sz="1200">
              <a:solidFill>
                <a:srgbClr val="FF0000"/>
              </a:solidFill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2944495" y="5203825"/>
            <a:ext cx="532765" cy="2470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>
                <a:solidFill>
                  <a:srgbClr val="FF0000"/>
                </a:solidFill>
              </a:rPr>
              <a:t>40kd</a:t>
            </a:r>
            <a:endParaRPr lang="en-US" altLang="zh-CN" sz="12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yap 0822_4(Composite)"/>
          <p:cNvPicPr>
            <a:picLocks noChangeAspect="1"/>
          </p:cNvPicPr>
          <p:nvPr/>
        </p:nvPicPr>
        <p:blipFill>
          <a:blip r:embed="rId1"/>
          <a:srcRect l="9803" b="52150"/>
          <a:stretch>
            <a:fillRect/>
          </a:stretch>
        </p:blipFill>
        <p:spPr>
          <a:xfrm>
            <a:off x="1428750" y="594995"/>
            <a:ext cx="4034155" cy="171323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862965" y="998220"/>
            <a:ext cx="90995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YAP</a:t>
            </a:r>
            <a:endParaRPr lang="en-US" altLang="zh-CN"/>
          </a:p>
        </p:txBody>
      </p:sp>
      <p:sp>
        <p:nvSpPr>
          <p:cNvPr id="6" name="矩形 5"/>
          <p:cNvSpPr/>
          <p:nvPr/>
        </p:nvSpPr>
        <p:spPr>
          <a:xfrm>
            <a:off x="3791585" y="1520825"/>
            <a:ext cx="1038225" cy="328295"/>
          </a:xfrm>
          <a:prstGeom prst="rect">
            <a:avLst/>
          </a:prstGeom>
          <a:noFill/>
          <a:ln w="31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 descr="p-yap 0828_4(Composite)"/>
          <p:cNvPicPr>
            <a:picLocks noChangeAspect="1"/>
          </p:cNvPicPr>
          <p:nvPr/>
        </p:nvPicPr>
        <p:blipFill>
          <a:blip r:embed="rId2"/>
          <a:srcRect l="12064" t="12353" b="42941"/>
          <a:stretch>
            <a:fillRect/>
          </a:stretch>
        </p:blipFill>
        <p:spPr>
          <a:xfrm>
            <a:off x="1428750" y="2432685"/>
            <a:ext cx="4034155" cy="1641475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699770" y="2964815"/>
            <a:ext cx="90995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P-YAP</a:t>
            </a:r>
            <a:endParaRPr lang="en-US" altLang="zh-CN"/>
          </a:p>
        </p:txBody>
      </p:sp>
      <p:sp>
        <p:nvSpPr>
          <p:cNvPr id="2" name="矩形 1"/>
          <p:cNvSpPr/>
          <p:nvPr/>
        </p:nvSpPr>
        <p:spPr>
          <a:xfrm>
            <a:off x="3869690" y="3129280"/>
            <a:ext cx="1095375" cy="356235"/>
          </a:xfrm>
          <a:prstGeom prst="rect">
            <a:avLst/>
          </a:prstGeom>
          <a:noFill/>
          <a:ln w="31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5" name="图片 14" descr="ho-1 0926_5(Chemiluminescence)"/>
          <p:cNvPicPr>
            <a:picLocks noChangeAspect="1"/>
          </p:cNvPicPr>
          <p:nvPr/>
        </p:nvPicPr>
        <p:blipFill>
          <a:blip r:embed="rId3"/>
          <a:srcRect t="18923" b="37405"/>
          <a:stretch>
            <a:fillRect/>
          </a:stretch>
        </p:blipFill>
        <p:spPr>
          <a:xfrm>
            <a:off x="1428750" y="4197985"/>
            <a:ext cx="4053205" cy="1418590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661670" y="4525010"/>
            <a:ext cx="1024255" cy="40068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/>
              <a:t>HO1</a:t>
            </a:r>
            <a:endParaRPr lang="en-US" altLang="zh-CN"/>
          </a:p>
        </p:txBody>
      </p:sp>
      <p:sp>
        <p:nvSpPr>
          <p:cNvPr id="4" name="矩形 3"/>
          <p:cNvSpPr/>
          <p:nvPr/>
        </p:nvSpPr>
        <p:spPr>
          <a:xfrm>
            <a:off x="4150995" y="4657725"/>
            <a:ext cx="932180" cy="448945"/>
          </a:xfrm>
          <a:prstGeom prst="rect">
            <a:avLst/>
          </a:prstGeom>
          <a:noFill/>
          <a:ln w="31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7" name="图片 6" descr="tubulin 0829_11(Composite)"/>
          <p:cNvPicPr>
            <a:picLocks noChangeAspect="1"/>
          </p:cNvPicPr>
          <p:nvPr/>
        </p:nvPicPr>
        <p:blipFill>
          <a:blip r:embed="rId4"/>
          <a:srcRect l="14300" t="18284" b="41373"/>
          <a:stretch>
            <a:fillRect/>
          </a:stretch>
        </p:blipFill>
        <p:spPr>
          <a:xfrm>
            <a:off x="7634605" y="475615"/>
            <a:ext cx="2774315" cy="104521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6724650" y="814070"/>
            <a:ext cx="90995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Tubulin</a:t>
            </a:r>
            <a:endParaRPr lang="en-US" altLang="zh-CN"/>
          </a:p>
        </p:txBody>
      </p:sp>
      <p:sp>
        <p:nvSpPr>
          <p:cNvPr id="8" name="矩形 7"/>
          <p:cNvSpPr/>
          <p:nvPr/>
        </p:nvSpPr>
        <p:spPr>
          <a:xfrm>
            <a:off x="9371330" y="886460"/>
            <a:ext cx="882650" cy="384810"/>
          </a:xfrm>
          <a:prstGeom prst="rect">
            <a:avLst/>
          </a:prstGeom>
          <a:noFill/>
          <a:ln w="31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9" name="图片 8" descr="h3 0828_5(Composite)"/>
          <p:cNvPicPr>
            <a:picLocks noChangeAspect="1"/>
          </p:cNvPicPr>
          <p:nvPr/>
        </p:nvPicPr>
        <p:blipFill>
          <a:blip r:embed="rId5"/>
          <a:srcRect l="11671" t="16397" b="35858"/>
          <a:stretch>
            <a:fillRect/>
          </a:stretch>
        </p:blipFill>
        <p:spPr>
          <a:xfrm>
            <a:off x="7641590" y="1755140"/>
            <a:ext cx="2811145" cy="1216025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7068820" y="2388870"/>
            <a:ext cx="699770" cy="28702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/>
              <a:t>H3</a:t>
            </a:r>
            <a:endParaRPr lang="en-US" altLang="zh-CN"/>
          </a:p>
        </p:txBody>
      </p:sp>
      <p:sp>
        <p:nvSpPr>
          <p:cNvPr id="14" name="矩形 13"/>
          <p:cNvSpPr/>
          <p:nvPr/>
        </p:nvSpPr>
        <p:spPr>
          <a:xfrm>
            <a:off x="9295765" y="2308225"/>
            <a:ext cx="877570" cy="367665"/>
          </a:xfrm>
          <a:prstGeom prst="rect">
            <a:avLst/>
          </a:prstGeom>
          <a:noFill/>
          <a:ln w="31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7" name="图片 16" descr="292 trop 0906_5(Composite)"/>
          <p:cNvPicPr>
            <a:picLocks noChangeAspect="1"/>
          </p:cNvPicPr>
          <p:nvPr/>
        </p:nvPicPr>
        <p:blipFill>
          <a:blip r:embed="rId6"/>
          <a:srcRect l="28992" t="6789" r="11926" b="40270"/>
          <a:stretch>
            <a:fillRect/>
          </a:stretch>
        </p:blipFill>
        <p:spPr>
          <a:xfrm>
            <a:off x="7641590" y="3129280"/>
            <a:ext cx="2416810" cy="1732915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6731635" y="3630930"/>
            <a:ext cx="90995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TROP2</a:t>
            </a:r>
            <a:endParaRPr lang="en-US" altLang="zh-CN"/>
          </a:p>
        </p:txBody>
      </p:sp>
      <p:sp>
        <p:nvSpPr>
          <p:cNvPr id="19" name="矩形 18"/>
          <p:cNvSpPr/>
          <p:nvPr/>
        </p:nvSpPr>
        <p:spPr>
          <a:xfrm>
            <a:off x="8108315" y="4001770"/>
            <a:ext cx="877570" cy="367665"/>
          </a:xfrm>
          <a:prstGeom prst="rect">
            <a:avLst/>
          </a:prstGeom>
          <a:noFill/>
          <a:ln w="31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587375" y="191135"/>
            <a:ext cx="11728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Fig.6E</a:t>
            </a:r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4829810" y="1366520"/>
            <a:ext cx="532765" cy="2470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>
                <a:solidFill>
                  <a:srgbClr val="FF0000"/>
                </a:solidFill>
              </a:rPr>
              <a:t>68kd</a:t>
            </a:r>
            <a:endParaRPr lang="en-US" altLang="zh-CN" sz="1200">
              <a:solidFill>
                <a:srgbClr val="FF0000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4829810" y="1629410"/>
            <a:ext cx="532765" cy="2470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>
                <a:solidFill>
                  <a:srgbClr val="FF0000"/>
                </a:solidFill>
              </a:rPr>
              <a:t>55kd</a:t>
            </a:r>
            <a:endParaRPr lang="en-US" altLang="zh-CN" sz="1200">
              <a:solidFill>
                <a:srgbClr val="FF0000"/>
              </a:solidFill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4965065" y="2931160"/>
            <a:ext cx="532765" cy="2470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>
                <a:solidFill>
                  <a:srgbClr val="FF0000"/>
                </a:solidFill>
              </a:rPr>
              <a:t>68kd</a:t>
            </a:r>
            <a:endParaRPr lang="en-US" altLang="zh-CN" sz="1200">
              <a:solidFill>
                <a:srgbClr val="FF0000"/>
              </a:solidFill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4965065" y="3178175"/>
            <a:ext cx="532765" cy="2470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>
                <a:solidFill>
                  <a:srgbClr val="FF0000"/>
                </a:solidFill>
              </a:rPr>
              <a:t>55kd</a:t>
            </a:r>
            <a:endParaRPr lang="en-US" altLang="zh-CN" sz="1200">
              <a:solidFill>
                <a:srgbClr val="FF0000"/>
              </a:solidFill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7887335" y="1876425"/>
            <a:ext cx="532765" cy="2470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>
                <a:solidFill>
                  <a:srgbClr val="FF0000"/>
                </a:solidFill>
              </a:rPr>
              <a:t>30kd</a:t>
            </a:r>
            <a:endParaRPr lang="en-US" altLang="zh-CN" sz="1200">
              <a:solidFill>
                <a:srgbClr val="FF0000"/>
              </a:solidFill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020945" y="4575175"/>
            <a:ext cx="532765" cy="2470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>
                <a:solidFill>
                  <a:srgbClr val="FF0000"/>
                </a:solidFill>
              </a:rPr>
              <a:t>40kd</a:t>
            </a:r>
            <a:endParaRPr lang="en-US" altLang="zh-CN" sz="1200">
              <a:solidFill>
                <a:srgbClr val="FF0000"/>
              </a:solidFill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10253980" y="822325"/>
            <a:ext cx="532765" cy="2470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>
                <a:solidFill>
                  <a:srgbClr val="FF0000"/>
                </a:solidFill>
              </a:rPr>
              <a:t>68kd</a:t>
            </a:r>
            <a:endParaRPr lang="en-US" altLang="zh-CN" sz="1200">
              <a:solidFill>
                <a:srgbClr val="FF0000"/>
              </a:solidFill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10253980" y="1024255"/>
            <a:ext cx="532765" cy="2470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>
                <a:solidFill>
                  <a:srgbClr val="FF0000"/>
                </a:solidFill>
              </a:rPr>
              <a:t>55kd</a:t>
            </a:r>
            <a:endParaRPr lang="en-US" altLang="zh-CN" sz="1200">
              <a:solidFill>
                <a:srgbClr val="FF0000"/>
              </a:solidFill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7641590" y="3846830"/>
            <a:ext cx="532765" cy="2470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>
                <a:solidFill>
                  <a:srgbClr val="FF0000"/>
                </a:solidFill>
              </a:rPr>
              <a:t>55kd</a:t>
            </a:r>
            <a:endParaRPr lang="en-US" altLang="zh-CN" sz="1200">
              <a:solidFill>
                <a:srgbClr val="FF0000"/>
              </a:solidFill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7641590" y="4074160"/>
            <a:ext cx="532765" cy="2470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>
                <a:solidFill>
                  <a:srgbClr val="FF0000"/>
                </a:solidFill>
              </a:rPr>
              <a:t>40kd</a:t>
            </a:r>
            <a:endParaRPr lang="en-US" altLang="zh-CN" sz="12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587375" y="191135"/>
            <a:ext cx="11728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Fig.6F</a:t>
            </a:r>
            <a:endParaRPr lang="zh-CN" altLang="en-US"/>
          </a:p>
        </p:txBody>
      </p:sp>
      <p:pic>
        <p:nvPicPr>
          <p:cNvPr id="2" name="图片 1" descr="ho-1 0926_7(Composite)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t="18309" b="38064"/>
          <a:stretch>
            <a:fillRect/>
          </a:stretch>
        </p:blipFill>
        <p:spPr>
          <a:xfrm>
            <a:off x="1556385" y="4640580"/>
            <a:ext cx="4457065" cy="1556385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814070" y="4906645"/>
            <a:ext cx="90995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HO1</a:t>
            </a:r>
            <a:endParaRPr lang="en-US" altLang="zh-CN"/>
          </a:p>
        </p:txBody>
      </p:sp>
      <p:sp>
        <p:nvSpPr>
          <p:cNvPr id="10" name="文本框 9"/>
          <p:cNvSpPr txBox="1"/>
          <p:nvPr/>
        </p:nvSpPr>
        <p:spPr>
          <a:xfrm>
            <a:off x="6859905" y="1361440"/>
            <a:ext cx="90995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Tubulin</a:t>
            </a:r>
            <a:endParaRPr lang="en-US" altLang="zh-CN"/>
          </a:p>
        </p:txBody>
      </p:sp>
      <p:sp>
        <p:nvSpPr>
          <p:cNvPr id="5" name="矩形 4"/>
          <p:cNvSpPr/>
          <p:nvPr>
            <p:custDataLst>
              <p:tags r:id="rId3"/>
            </p:custDataLst>
          </p:nvPr>
        </p:nvSpPr>
        <p:spPr>
          <a:xfrm>
            <a:off x="3252470" y="5190490"/>
            <a:ext cx="1132840" cy="328930"/>
          </a:xfrm>
          <a:prstGeom prst="rect">
            <a:avLst/>
          </a:prstGeom>
          <a:noFill/>
          <a:ln w="31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7" name="图片 6" descr="tubulin 0829_11(Composite)"/>
          <p:cNvPicPr>
            <a:picLocks noChangeAspect="1"/>
          </p:cNvPicPr>
          <p:nvPr/>
        </p:nvPicPr>
        <p:blipFill>
          <a:blip r:embed="rId4"/>
          <a:srcRect l="14535" t="20760" b="40025"/>
          <a:stretch>
            <a:fillRect/>
          </a:stretch>
        </p:blipFill>
        <p:spPr>
          <a:xfrm>
            <a:off x="7769860" y="1037590"/>
            <a:ext cx="2766695" cy="101600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8526780" y="1473200"/>
            <a:ext cx="776605" cy="300355"/>
          </a:xfrm>
          <a:prstGeom prst="rect">
            <a:avLst/>
          </a:prstGeom>
          <a:noFill/>
          <a:ln w="31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 descr="pc9 trop 0906_7(Composite)"/>
          <p:cNvPicPr>
            <a:picLocks noChangeAspect="1"/>
          </p:cNvPicPr>
          <p:nvPr/>
        </p:nvPicPr>
        <p:blipFill>
          <a:blip r:embed="rId5"/>
          <a:srcRect l="31875" r="18733" b="52083"/>
          <a:stretch>
            <a:fillRect/>
          </a:stretch>
        </p:blipFill>
        <p:spPr>
          <a:xfrm>
            <a:off x="7769860" y="3910965"/>
            <a:ext cx="1889760" cy="1467485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6802755" y="4460240"/>
            <a:ext cx="90995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TROP2</a:t>
            </a:r>
            <a:endParaRPr lang="en-US" altLang="zh-CN"/>
          </a:p>
        </p:txBody>
      </p:sp>
      <p:sp>
        <p:nvSpPr>
          <p:cNvPr id="12" name="矩形 11"/>
          <p:cNvSpPr/>
          <p:nvPr/>
        </p:nvSpPr>
        <p:spPr>
          <a:xfrm>
            <a:off x="8441055" y="4690745"/>
            <a:ext cx="911225" cy="273050"/>
          </a:xfrm>
          <a:prstGeom prst="rect">
            <a:avLst/>
          </a:prstGeom>
          <a:noFill/>
          <a:ln w="31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3" name="图片 12" descr="yap 0926_7(Composite)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rcRect t="34828" b="22108"/>
          <a:stretch>
            <a:fillRect/>
          </a:stretch>
        </p:blipFill>
        <p:spPr>
          <a:xfrm>
            <a:off x="1556385" y="2889250"/>
            <a:ext cx="4469765" cy="1540510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646430" y="3315335"/>
            <a:ext cx="90995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P-YAP</a:t>
            </a:r>
            <a:endParaRPr lang="en-US" altLang="zh-CN"/>
          </a:p>
        </p:txBody>
      </p:sp>
      <p:sp>
        <p:nvSpPr>
          <p:cNvPr id="15" name="矩形 14"/>
          <p:cNvSpPr/>
          <p:nvPr>
            <p:custDataLst>
              <p:tags r:id="rId8"/>
            </p:custDataLst>
          </p:nvPr>
        </p:nvSpPr>
        <p:spPr>
          <a:xfrm>
            <a:off x="3167380" y="3502025"/>
            <a:ext cx="1117600" cy="265430"/>
          </a:xfrm>
          <a:prstGeom prst="rect">
            <a:avLst/>
          </a:prstGeom>
          <a:noFill/>
          <a:ln w="31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6" name="图片 15" descr="p-yap 0926_7(Composite)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rcRect t="35319" b="26446"/>
          <a:stretch>
            <a:fillRect/>
          </a:stretch>
        </p:blipFill>
        <p:spPr>
          <a:xfrm>
            <a:off x="1556385" y="1064895"/>
            <a:ext cx="4465320" cy="1366520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814070" y="1289685"/>
            <a:ext cx="90995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YAP</a:t>
            </a:r>
            <a:endParaRPr lang="en-US" altLang="zh-CN"/>
          </a:p>
        </p:txBody>
      </p:sp>
      <p:sp>
        <p:nvSpPr>
          <p:cNvPr id="19" name="矩形 18"/>
          <p:cNvSpPr/>
          <p:nvPr>
            <p:custDataLst>
              <p:tags r:id="rId11"/>
            </p:custDataLst>
          </p:nvPr>
        </p:nvSpPr>
        <p:spPr>
          <a:xfrm>
            <a:off x="3522980" y="1590675"/>
            <a:ext cx="1110615" cy="299720"/>
          </a:xfrm>
          <a:prstGeom prst="rect">
            <a:avLst/>
          </a:prstGeom>
          <a:noFill/>
          <a:ln w="31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0" name="图片 19" descr="h3 0828_5(Composite)"/>
          <p:cNvPicPr>
            <a:picLocks noChangeAspect="1"/>
          </p:cNvPicPr>
          <p:nvPr/>
        </p:nvPicPr>
        <p:blipFill>
          <a:blip r:embed="rId12"/>
          <a:srcRect l="14143" t="16642" r="-59" b="33480"/>
          <a:stretch>
            <a:fillRect/>
          </a:stretch>
        </p:blipFill>
        <p:spPr>
          <a:xfrm>
            <a:off x="7769860" y="2293620"/>
            <a:ext cx="3021965" cy="1292225"/>
          </a:xfrm>
          <a:prstGeom prst="rect">
            <a:avLst/>
          </a:prstGeom>
        </p:spPr>
      </p:pic>
      <p:sp>
        <p:nvSpPr>
          <p:cNvPr id="21" name="文本框 20"/>
          <p:cNvSpPr txBox="1"/>
          <p:nvPr/>
        </p:nvSpPr>
        <p:spPr>
          <a:xfrm>
            <a:off x="7068820" y="2675890"/>
            <a:ext cx="699770" cy="28702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/>
              <a:t>H3</a:t>
            </a:r>
            <a:endParaRPr lang="en-US" altLang="zh-CN"/>
          </a:p>
        </p:txBody>
      </p:sp>
      <p:sp>
        <p:nvSpPr>
          <p:cNvPr id="22" name="矩形 21"/>
          <p:cNvSpPr/>
          <p:nvPr/>
        </p:nvSpPr>
        <p:spPr>
          <a:xfrm>
            <a:off x="8575675" y="2789555"/>
            <a:ext cx="861060" cy="328295"/>
          </a:xfrm>
          <a:prstGeom prst="rect">
            <a:avLst/>
          </a:prstGeom>
          <a:noFill/>
          <a:ln w="31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>
            <p:custDataLst>
              <p:tags r:id="rId13"/>
            </p:custDataLst>
          </p:nvPr>
        </p:nvSpPr>
        <p:spPr>
          <a:xfrm>
            <a:off x="4383405" y="3338830"/>
            <a:ext cx="532765" cy="2470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>
                <a:solidFill>
                  <a:srgbClr val="FF0000"/>
                </a:solidFill>
              </a:rPr>
              <a:t>68kd</a:t>
            </a:r>
            <a:endParaRPr lang="en-US" altLang="zh-CN" sz="1200">
              <a:solidFill>
                <a:srgbClr val="FF0000"/>
              </a:solidFill>
            </a:endParaRPr>
          </a:p>
        </p:txBody>
      </p:sp>
      <p:sp>
        <p:nvSpPr>
          <p:cNvPr id="6" name="文本框 5"/>
          <p:cNvSpPr txBox="1"/>
          <p:nvPr>
            <p:custDataLst>
              <p:tags r:id="rId14"/>
            </p:custDataLst>
          </p:nvPr>
        </p:nvSpPr>
        <p:spPr>
          <a:xfrm>
            <a:off x="4383405" y="3520440"/>
            <a:ext cx="532765" cy="2470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>
                <a:solidFill>
                  <a:srgbClr val="FF0000"/>
                </a:solidFill>
              </a:rPr>
              <a:t>55kd</a:t>
            </a:r>
            <a:endParaRPr lang="en-US" altLang="zh-CN" sz="1200">
              <a:solidFill>
                <a:srgbClr val="FF0000"/>
              </a:solidFill>
            </a:endParaRPr>
          </a:p>
        </p:txBody>
      </p:sp>
      <p:sp>
        <p:nvSpPr>
          <p:cNvPr id="23" name="文本框 22"/>
          <p:cNvSpPr txBox="1"/>
          <p:nvPr>
            <p:custDataLst>
              <p:tags r:id="rId15"/>
            </p:custDataLst>
          </p:nvPr>
        </p:nvSpPr>
        <p:spPr>
          <a:xfrm>
            <a:off x="4759960" y="1409065"/>
            <a:ext cx="532765" cy="2470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>
                <a:solidFill>
                  <a:srgbClr val="FF0000"/>
                </a:solidFill>
              </a:rPr>
              <a:t>68kd</a:t>
            </a:r>
            <a:endParaRPr lang="en-US" altLang="zh-CN" sz="1200">
              <a:solidFill>
                <a:srgbClr val="FF0000"/>
              </a:solidFill>
            </a:endParaRPr>
          </a:p>
        </p:txBody>
      </p:sp>
      <p:sp>
        <p:nvSpPr>
          <p:cNvPr id="24" name="文本框 23"/>
          <p:cNvSpPr txBox="1"/>
          <p:nvPr>
            <p:custDataLst>
              <p:tags r:id="rId16"/>
            </p:custDataLst>
          </p:nvPr>
        </p:nvSpPr>
        <p:spPr>
          <a:xfrm>
            <a:off x="4759960" y="1590675"/>
            <a:ext cx="532765" cy="2470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>
                <a:solidFill>
                  <a:srgbClr val="FF0000"/>
                </a:solidFill>
              </a:rPr>
              <a:t>55kd</a:t>
            </a:r>
            <a:endParaRPr lang="en-US" altLang="zh-CN" sz="1200">
              <a:solidFill>
                <a:srgbClr val="FF0000"/>
              </a:solidFill>
            </a:endParaRPr>
          </a:p>
        </p:txBody>
      </p:sp>
      <p:sp>
        <p:nvSpPr>
          <p:cNvPr id="25" name="文本框 24"/>
          <p:cNvSpPr txBox="1"/>
          <p:nvPr>
            <p:custDataLst>
              <p:tags r:id="rId17"/>
            </p:custDataLst>
          </p:nvPr>
        </p:nvSpPr>
        <p:spPr>
          <a:xfrm>
            <a:off x="4504690" y="5150485"/>
            <a:ext cx="532765" cy="2470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>
                <a:solidFill>
                  <a:srgbClr val="FF0000"/>
                </a:solidFill>
              </a:rPr>
              <a:t>40kd</a:t>
            </a:r>
            <a:endParaRPr lang="en-US" altLang="zh-CN" sz="1200">
              <a:solidFill>
                <a:srgbClr val="FF0000"/>
              </a:solidFill>
            </a:endParaRPr>
          </a:p>
        </p:txBody>
      </p:sp>
      <p:sp>
        <p:nvSpPr>
          <p:cNvPr id="26" name="文本框 25"/>
          <p:cNvSpPr txBox="1"/>
          <p:nvPr>
            <p:custDataLst>
              <p:tags r:id="rId18"/>
            </p:custDataLst>
          </p:nvPr>
        </p:nvSpPr>
        <p:spPr>
          <a:xfrm>
            <a:off x="4504690" y="5397500"/>
            <a:ext cx="532765" cy="2470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>
                <a:solidFill>
                  <a:srgbClr val="FF0000"/>
                </a:solidFill>
              </a:rPr>
              <a:t>30kd</a:t>
            </a:r>
            <a:endParaRPr lang="en-US" altLang="zh-CN" sz="1200">
              <a:solidFill>
                <a:srgbClr val="FF0000"/>
              </a:solidFill>
            </a:endParaRPr>
          </a:p>
        </p:txBody>
      </p:sp>
      <p:sp>
        <p:nvSpPr>
          <p:cNvPr id="27" name="文本框 26"/>
          <p:cNvSpPr txBox="1"/>
          <p:nvPr>
            <p:custDataLst>
              <p:tags r:id="rId19"/>
            </p:custDataLst>
          </p:nvPr>
        </p:nvSpPr>
        <p:spPr>
          <a:xfrm>
            <a:off x="7994015" y="1473200"/>
            <a:ext cx="532765" cy="2470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>
                <a:solidFill>
                  <a:srgbClr val="FF0000"/>
                </a:solidFill>
              </a:rPr>
              <a:t>55kd</a:t>
            </a:r>
            <a:endParaRPr lang="en-US" altLang="zh-CN" sz="1200">
              <a:solidFill>
                <a:srgbClr val="FF0000"/>
              </a:solidFill>
            </a:endParaRPr>
          </a:p>
        </p:txBody>
      </p:sp>
      <p:sp>
        <p:nvSpPr>
          <p:cNvPr id="28" name="文本框 27"/>
          <p:cNvSpPr txBox="1"/>
          <p:nvPr>
            <p:custDataLst>
              <p:tags r:id="rId20"/>
            </p:custDataLst>
          </p:nvPr>
        </p:nvSpPr>
        <p:spPr>
          <a:xfrm>
            <a:off x="8042910" y="2431415"/>
            <a:ext cx="532765" cy="2470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>
                <a:solidFill>
                  <a:srgbClr val="FF0000"/>
                </a:solidFill>
              </a:rPr>
              <a:t>30kd</a:t>
            </a:r>
            <a:endParaRPr lang="en-US" altLang="zh-CN" sz="1200">
              <a:solidFill>
                <a:srgbClr val="FF0000"/>
              </a:solidFill>
            </a:endParaRPr>
          </a:p>
        </p:txBody>
      </p:sp>
      <p:sp>
        <p:nvSpPr>
          <p:cNvPr id="29" name="文本框 28"/>
          <p:cNvSpPr txBox="1"/>
          <p:nvPr>
            <p:custDataLst>
              <p:tags r:id="rId21"/>
            </p:custDataLst>
          </p:nvPr>
        </p:nvSpPr>
        <p:spPr>
          <a:xfrm>
            <a:off x="7908290" y="4525010"/>
            <a:ext cx="532765" cy="2470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>
                <a:solidFill>
                  <a:srgbClr val="FF0000"/>
                </a:solidFill>
              </a:rPr>
              <a:t>55kd</a:t>
            </a:r>
            <a:endParaRPr lang="en-US" altLang="zh-CN" sz="1200">
              <a:solidFill>
                <a:srgbClr val="FF0000"/>
              </a:solidFill>
            </a:endParaRPr>
          </a:p>
        </p:txBody>
      </p:sp>
      <p:sp>
        <p:nvSpPr>
          <p:cNvPr id="30" name="文本框 29"/>
          <p:cNvSpPr txBox="1"/>
          <p:nvPr>
            <p:custDataLst>
              <p:tags r:id="rId22"/>
            </p:custDataLst>
          </p:nvPr>
        </p:nvSpPr>
        <p:spPr>
          <a:xfrm>
            <a:off x="7908290" y="4772025"/>
            <a:ext cx="532765" cy="2470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>
                <a:solidFill>
                  <a:srgbClr val="FF0000"/>
                </a:solidFill>
              </a:rPr>
              <a:t>40kd</a:t>
            </a:r>
            <a:endParaRPr lang="en-US" altLang="zh-CN" sz="12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323215" y="341630"/>
            <a:ext cx="63017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Fig S2B   </a:t>
            </a:r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9142095" y="2033270"/>
            <a:ext cx="744220" cy="29718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>
                <a:latin typeface="Arial" panose="020B0604020202020204" pitchFamily="34" charset="0"/>
                <a:cs typeface="Arial" panose="020B0604020202020204" pitchFamily="34" charset="0"/>
              </a:rPr>
              <a:t>GAPDH</a:t>
            </a:r>
            <a:endParaRPr lang="en-US" altLang="zh-CN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文本框 28"/>
          <p:cNvSpPr txBox="1"/>
          <p:nvPr>
            <p:custDataLst>
              <p:tags r:id="rId1"/>
            </p:custDataLst>
          </p:nvPr>
        </p:nvSpPr>
        <p:spPr>
          <a:xfrm>
            <a:off x="9504045" y="2049145"/>
            <a:ext cx="532765" cy="2470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>
                <a:solidFill>
                  <a:srgbClr val="FF0000"/>
                </a:solidFill>
              </a:rPr>
              <a:t>40kd</a:t>
            </a:r>
            <a:endParaRPr lang="en-US" altLang="zh-CN" sz="1200">
              <a:solidFill>
                <a:srgbClr val="FF0000"/>
              </a:solidFill>
            </a:endParaRPr>
          </a:p>
        </p:txBody>
      </p:sp>
      <p:sp>
        <p:nvSpPr>
          <p:cNvPr id="11" name="文本框 10"/>
          <p:cNvSpPr txBox="1"/>
          <p:nvPr>
            <p:custDataLst>
              <p:tags r:id="rId2"/>
            </p:custDataLst>
          </p:nvPr>
        </p:nvSpPr>
        <p:spPr>
          <a:xfrm>
            <a:off x="9886315" y="4899660"/>
            <a:ext cx="532765" cy="2470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>
                <a:solidFill>
                  <a:srgbClr val="FF0000"/>
                </a:solidFill>
              </a:rPr>
              <a:t>30kd</a:t>
            </a:r>
            <a:endParaRPr lang="en-US" altLang="zh-CN" sz="1200">
              <a:solidFill>
                <a:srgbClr val="FF0000"/>
              </a:solidFill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891540" y="2296160"/>
            <a:ext cx="787400" cy="3295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>
                <a:latin typeface="Arial" panose="020B0604020202020204" pitchFamily="34" charset="0"/>
                <a:cs typeface="Arial" panose="020B0604020202020204" pitchFamily="34" charset="0"/>
              </a:rPr>
              <a:t>TROP2</a:t>
            </a:r>
            <a:endParaRPr lang="zh-CN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8074660" y="885190"/>
            <a:ext cx="744220" cy="29718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>
                <a:latin typeface="Arial" panose="020B0604020202020204" pitchFamily="34" charset="0"/>
                <a:cs typeface="Arial" panose="020B0604020202020204" pitchFamily="34" charset="0"/>
              </a:rPr>
              <a:t>H292</a:t>
            </a:r>
            <a:endParaRPr lang="en-US" altLang="zh-CN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3446780" y="934720"/>
            <a:ext cx="744220" cy="29718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>
                <a:latin typeface="Arial" panose="020B0604020202020204" pitchFamily="34" charset="0"/>
                <a:cs typeface="Arial" panose="020B0604020202020204" pitchFamily="34" charset="0"/>
              </a:rPr>
              <a:t>PC9</a:t>
            </a:r>
            <a:endParaRPr lang="en-US" altLang="zh-CN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873125" y="4613275"/>
            <a:ext cx="873760" cy="28638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>
                <a:latin typeface="Arial" panose="020B0604020202020204" pitchFamily="34" charset="0"/>
                <a:cs typeface="Arial" panose="020B0604020202020204" pitchFamily="34" charset="0"/>
              </a:rPr>
              <a:t>GAPDH</a:t>
            </a:r>
            <a:endParaRPr lang="en-US" altLang="zh-CN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3" name="图片 3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6885" y="3604260"/>
            <a:ext cx="4038600" cy="2150110"/>
          </a:xfrm>
          <a:prstGeom prst="rect">
            <a:avLst/>
          </a:prstGeom>
        </p:spPr>
      </p:pic>
      <p:sp>
        <p:nvSpPr>
          <p:cNvPr id="34" name="矩形 33"/>
          <p:cNvSpPr/>
          <p:nvPr/>
        </p:nvSpPr>
        <p:spPr>
          <a:xfrm>
            <a:off x="2357120" y="4613275"/>
            <a:ext cx="600710" cy="363220"/>
          </a:xfrm>
          <a:prstGeom prst="rect">
            <a:avLst/>
          </a:prstGeom>
          <a:noFill/>
          <a:ln w="3175" cmpd="sng">
            <a:solidFill>
              <a:srgbClr val="C0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5" name="图片 3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4060" y="1308735"/>
            <a:ext cx="4222750" cy="2149475"/>
          </a:xfrm>
          <a:prstGeom prst="rect">
            <a:avLst/>
          </a:prstGeom>
        </p:spPr>
      </p:pic>
      <p:sp>
        <p:nvSpPr>
          <p:cNvPr id="36" name="矩形 35"/>
          <p:cNvSpPr/>
          <p:nvPr/>
        </p:nvSpPr>
        <p:spPr>
          <a:xfrm>
            <a:off x="8199120" y="1561465"/>
            <a:ext cx="679450" cy="410210"/>
          </a:xfrm>
          <a:prstGeom prst="rect">
            <a:avLst/>
          </a:prstGeom>
          <a:noFill/>
          <a:ln w="3175" cmpd="sng">
            <a:solidFill>
              <a:srgbClr val="C0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7" name="图片 3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50695" y="1308735"/>
            <a:ext cx="3895090" cy="2167255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8205" y="3623945"/>
            <a:ext cx="4038600" cy="2150110"/>
          </a:xfrm>
          <a:prstGeom prst="rect">
            <a:avLst/>
          </a:prstGeom>
        </p:spPr>
      </p:pic>
      <p:sp>
        <p:nvSpPr>
          <p:cNvPr id="39" name="矩形 38"/>
          <p:cNvSpPr/>
          <p:nvPr/>
        </p:nvSpPr>
        <p:spPr>
          <a:xfrm>
            <a:off x="8182610" y="4632960"/>
            <a:ext cx="719455" cy="451485"/>
          </a:xfrm>
          <a:prstGeom prst="rect">
            <a:avLst/>
          </a:prstGeom>
          <a:noFill/>
          <a:ln w="3175" cmpd="sng">
            <a:solidFill>
              <a:srgbClr val="C0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0" name="矩形 39"/>
          <p:cNvSpPr/>
          <p:nvPr/>
        </p:nvSpPr>
        <p:spPr>
          <a:xfrm>
            <a:off x="2162810" y="1885950"/>
            <a:ext cx="669290" cy="605790"/>
          </a:xfrm>
          <a:prstGeom prst="rect">
            <a:avLst/>
          </a:prstGeom>
          <a:noFill/>
          <a:ln w="3175" cmpd="sng">
            <a:solidFill>
              <a:srgbClr val="C0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1" name="文本框 40"/>
          <p:cNvSpPr txBox="1"/>
          <p:nvPr>
            <p:custDataLst>
              <p:tags r:id="rId6"/>
            </p:custDataLst>
          </p:nvPr>
        </p:nvSpPr>
        <p:spPr>
          <a:xfrm>
            <a:off x="9886315" y="4494530"/>
            <a:ext cx="532765" cy="2470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>
                <a:solidFill>
                  <a:srgbClr val="FF0000"/>
                </a:solidFill>
              </a:rPr>
              <a:t>40kd</a:t>
            </a:r>
            <a:endParaRPr lang="en-US" altLang="zh-CN" sz="1200">
              <a:solidFill>
                <a:srgbClr val="FF0000"/>
              </a:solidFill>
            </a:endParaRPr>
          </a:p>
        </p:txBody>
      </p:sp>
      <p:sp>
        <p:nvSpPr>
          <p:cNvPr id="42" name="文本框 41"/>
          <p:cNvSpPr txBox="1"/>
          <p:nvPr>
            <p:custDataLst>
              <p:tags r:id="rId7"/>
            </p:custDataLst>
          </p:nvPr>
        </p:nvSpPr>
        <p:spPr>
          <a:xfrm>
            <a:off x="9746615" y="2204085"/>
            <a:ext cx="532765" cy="2470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>
                <a:solidFill>
                  <a:srgbClr val="FF0000"/>
                </a:solidFill>
              </a:rPr>
              <a:t>40kd</a:t>
            </a:r>
            <a:endParaRPr lang="en-US" altLang="zh-CN" sz="12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323215" y="341630"/>
            <a:ext cx="1330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Fig S4B</a:t>
            </a:r>
            <a:endParaRPr lang="en-US" altLang="zh-CN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09065" y="4935220"/>
            <a:ext cx="2324100" cy="149225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811655" y="5777230"/>
            <a:ext cx="812800" cy="463550"/>
          </a:xfrm>
          <a:prstGeom prst="rect">
            <a:avLst/>
          </a:prstGeom>
          <a:noFill/>
          <a:ln w="3175" cmpd="sng">
            <a:solidFill>
              <a:srgbClr val="C0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310" y="4763770"/>
            <a:ext cx="1739900" cy="166370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4243705" y="5412105"/>
            <a:ext cx="984885" cy="593090"/>
          </a:xfrm>
          <a:prstGeom prst="rect">
            <a:avLst/>
          </a:prstGeom>
          <a:noFill/>
          <a:ln w="3175" cmpd="sng">
            <a:solidFill>
              <a:srgbClr val="C0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3200" y="751840"/>
            <a:ext cx="1854200" cy="1530350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4261485" y="1396365"/>
            <a:ext cx="984885" cy="593090"/>
          </a:xfrm>
          <a:prstGeom prst="rect">
            <a:avLst/>
          </a:prstGeom>
          <a:noFill/>
          <a:ln w="3175" cmpd="sng">
            <a:solidFill>
              <a:srgbClr val="C0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1597660" y="1212215"/>
            <a:ext cx="984885" cy="593090"/>
          </a:xfrm>
          <a:prstGeom prst="rect">
            <a:avLst/>
          </a:prstGeom>
          <a:noFill/>
          <a:ln w="3175" cmpd="sng">
            <a:solidFill>
              <a:srgbClr val="C0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4"/>
            </p:custDataLst>
          </p:nvPr>
        </p:nvSpPr>
        <p:spPr>
          <a:xfrm>
            <a:off x="51459" y="5227772"/>
            <a:ext cx="847386" cy="267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50" b="1" dirty="0"/>
              <a:t>GAPDH</a:t>
            </a:r>
            <a:endParaRPr lang="en-US" altLang="zh-CN" sz="1150" b="1" dirty="0"/>
          </a:p>
        </p:txBody>
      </p:sp>
      <p:sp>
        <p:nvSpPr>
          <p:cNvPr id="15" name="文本框 14"/>
          <p:cNvSpPr txBox="1"/>
          <p:nvPr>
            <p:custDataLst>
              <p:tags r:id="rId5"/>
            </p:custDataLst>
          </p:nvPr>
        </p:nvSpPr>
        <p:spPr>
          <a:xfrm>
            <a:off x="188595" y="1396365"/>
            <a:ext cx="589915" cy="26860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1150" b="1" dirty="0"/>
              <a:t>HO1</a:t>
            </a:r>
            <a:endParaRPr lang="en-US" altLang="zh-CN" sz="1150" b="1" dirty="0"/>
          </a:p>
        </p:txBody>
      </p:sp>
      <p:sp>
        <p:nvSpPr>
          <p:cNvPr id="16" name="文本框 15"/>
          <p:cNvSpPr txBox="1"/>
          <p:nvPr>
            <p:custDataLst>
              <p:tags r:id="rId6"/>
            </p:custDataLst>
          </p:nvPr>
        </p:nvSpPr>
        <p:spPr>
          <a:xfrm>
            <a:off x="67945" y="2437765"/>
            <a:ext cx="589915" cy="26860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1150" b="1" dirty="0"/>
              <a:t>TROP2</a:t>
            </a:r>
            <a:endParaRPr lang="en-US" altLang="zh-CN" sz="1150" b="1" dirty="0"/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6465" y="675640"/>
            <a:ext cx="2159000" cy="1606550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>
            <a:off x="1565275" y="1314450"/>
            <a:ext cx="812800" cy="967740"/>
          </a:xfrm>
          <a:prstGeom prst="rect">
            <a:avLst/>
          </a:prstGeom>
          <a:noFill/>
          <a:ln w="3175" cmpd="sng">
            <a:solidFill>
              <a:srgbClr val="C0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2" name="文本框 41"/>
          <p:cNvSpPr txBox="1"/>
          <p:nvPr/>
        </p:nvSpPr>
        <p:spPr>
          <a:xfrm>
            <a:off x="2754630" y="1911350"/>
            <a:ext cx="532765" cy="2470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>
                <a:solidFill>
                  <a:srgbClr val="FF0000"/>
                </a:solidFill>
              </a:rPr>
              <a:t>40kd</a:t>
            </a:r>
            <a:endParaRPr lang="en-US" altLang="zh-CN" sz="1200">
              <a:solidFill>
                <a:srgbClr val="FF0000"/>
              </a:solidFill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5325745" y="5417185"/>
            <a:ext cx="532765" cy="2470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>
                <a:solidFill>
                  <a:srgbClr val="FF0000"/>
                </a:solidFill>
              </a:rPr>
              <a:t>40kd</a:t>
            </a:r>
            <a:endParaRPr lang="en-US" altLang="zh-CN" sz="1200">
              <a:solidFill>
                <a:srgbClr val="FF0000"/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325745" y="5777230"/>
            <a:ext cx="532765" cy="2470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>
                <a:solidFill>
                  <a:srgbClr val="FF0000"/>
                </a:solidFill>
              </a:rPr>
              <a:t>30kd</a:t>
            </a:r>
            <a:endParaRPr lang="en-US" altLang="zh-CN" sz="1200">
              <a:solidFill>
                <a:srgbClr val="FF0000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278890" y="5765800"/>
            <a:ext cx="532765" cy="2470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>
                <a:solidFill>
                  <a:srgbClr val="FF0000"/>
                </a:solidFill>
              </a:rPr>
              <a:t>40kd</a:t>
            </a:r>
            <a:endParaRPr lang="en-US" altLang="zh-CN" sz="1200">
              <a:solidFill>
                <a:srgbClr val="FF0000"/>
              </a:solidFill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278890" y="6125845"/>
            <a:ext cx="532765" cy="2470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>
                <a:solidFill>
                  <a:srgbClr val="FF0000"/>
                </a:solidFill>
              </a:rPr>
              <a:t>30kd</a:t>
            </a:r>
            <a:endParaRPr lang="en-US" altLang="zh-CN" sz="1200">
              <a:solidFill>
                <a:srgbClr val="FF0000"/>
              </a:solidFill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5358765" y="1304290"/>
            <a:ext cx="532765" cy="2470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>
                <a:solidFill>
                  <a:srgbClr val="FF0000"/>
                </a:solidFill>
              </a:rPr>
              <a:t>40kd</a:t>
            </a:r>
            <a:endParaRPr lang="en-US" altLang="zh-CN" sz="1200">
              <a:solidFill>
                <a:srgbClr val="FF0000"/>
              </a:solidFill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5358130" y="1790700"/>
            <a:ext cx="532765" cy="2470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>
                <a:solidFill>
                  <a:srgbClr val="FF0000"/>
                </a:solidFill>
              </a:rPr>
              <a:t>30kd</a:t>
            </a:r>
            <a:endParaRPr lang="en-US" altLang="zh-CN" sz="1200">
              <a:solidFill>
                <a:srgbClr val="FF0000"/>
              </a:solidFill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2754630" y="1553210"/>
            <a:ext cx="532765" cy="2470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>
                <a:solidFill>
                  <a:srgbClr val="FF0000"/>
                </a:solidFill>
              </a:rPr>
              <a:t>55kd</a:t>
            </a:r>
            <a:endParaRPr lang="en-US" altLang="zh-CN" sz="1200">
              <a:solidFill>
                <a:srgbClr val="FF0000"/>
              </a:solidFill>
            </a:endParaRPr>
          </a:p>
        </p:txBody>
      </p:sp>
      <p:pic>
        <p:nvPicPr>
          <p:cNvPr id="33" name="图片 3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7860" y="2684780"/>
            <a:ext cx="2781935" cy="1459865"/>
          </a:xfrm>
          <a:prstGeom prst="rect">
            <a:avLst/>
          </a:prstGeom>
        </p:spPr>
      </p:pic>
      <p:sp>
        <p:nvSpPr>
          <p:cNvPr id="34" name="矩形 33"/>
          <p:cNvSpPr/>
          <p:nvPr/>
        </p:nvSpPr>
        <p:spPr>
          <a:xfrm>
            <a:off x="2037715" y="2706370"/>
            <a:ext cx="716915" cy="967740"/>
          </a:xfrm>
          <a:prstGeom prst="rect">
            <a:avLst/>
          </a:prstGeom>
          <a:noFill/>
          <a:ln w="3175" cmpd="sng">
            <a:solidFill>
              <a:srgbClr val="C0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5" name="文本框 34"/>
          <p:cNvSpPr txBox="1"/>
          <p:nvPr/>
        </p:nvSpPr>
        <p:spPr>
          <a:xfrm>
            <a:off x="2978150" y="2880360"/>
            <a:ext cx="532765" cy="2470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>
                <a:solidFill>
                  <a:srgbClr val="FF0000"/>
                </a:solidFill>
              </a:rPr>
              <a:t>40kd</a:t>
            </a:r>
            <a:endParaRPr lang="en-US" altLang="zh-CN" sz="1200">
              <a:solidFill>
                <a:srgbClr val="FF0000"/>
              </a:solidFill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2978150" y="3374390"/>
            <a:ext cx="532765" cy="2470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>
                <a:solidFill>
                  <a:srgbClr val="FF0000"/>
                </a:solidFill>
              </a:rPr>
              <a:t>30kd</a:t>
            </a:r>
            <a:endParaRPr lang="en-US" altLang="zh-CN" sz="1200">
              <a:solidFill>
                <a:srgbClr val="FF0000"/>
              </a:solidFill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13200" y="2684780"/>
            <a:ext cx="1781810" cy="1226185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4834890" y="2684780"/>
            <a:ext cx="959485" cy="1226820"/>
          </a:xfrm>
          <a:prstGeom prst="rect">
            <a:avLst/>
          </a:prstGeom>
          <a:noFill/>
          <a:ln w="3175" cmpd="sng">
            <a:solidFill>
              <a:srgbClr val="C0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4013200" y="3253105"/>
            <a:ext cx="532765" cy="2470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>
                <a:solidFill>
                  <a:srgbClr val="FF0000"/>
                </a:solidFill>
              </a:rPr>
              <a:t>30kd</a:t>
            </a:r>
            <a:endParaRPr lang="en-US" altLang="zh-CN" sz="1200">
              <a:solidFill>
                <a:srgbClr val="FF0000"/>
              </a:solidFill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4013200" y="2816225"/>
            <a:ext cx="532765" cy="2470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>
                <a:solidFill>
                  <a:srgbClr val="FF0000"/>
                </a:solidFill>
              </a:rPr>
              <a:t>40kd</a:t>
            </a:r>
            <a:endParaRPr lang="en-US" altLang="zh-CN" sz="12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323215" y="341630"/>
            <a:ext cx="13303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Fig S5B</a:t>
            </a:r>
            <a:endParaRPr lang="en-US" altLang="zh-CN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4220" y="1138555"/>
            <a:ext cx="3058795" cy="1120775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2027555" y="1138555"/>
            <a:ext cx="1774825" cy="552450"/>
          </a:xfrm>
          <a:prstGeom prst="rect">
            <a:avLst/>
          </a:prstGeom>
          <a:noFill/>
          <a:ln w="3175" cmpd="sng">
            <a:solidFill>
              <a:srgbClr val="C0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258445" y="1393825"/>
            <a:ext cx="744220" cy="29718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>
                <a:latin typeface="Arial" panose="020B0604020202020204" pitchFamily="34" charset="0"/>
                <a:cs typeface="Arial" panose="020B0604020202020204" pitchFamily="34" charset="0"/>
              </a:rPr>
              <a:t>YAP1</a:t>
            </a:r>
            <a:endParaRPr lang="en-US" altLang="zh-CN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390015" y="3220085"/>
            <a:ext cx="744220" cy="29718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>
                <a:latin typeface="Arial" panose="020B0604020202020204" pitchFamily="34" charset="0"/>
                <a:cs typeface="Arial" panose="020B0604020202020204" pitchFamily="34" charset="0"/>
              </a:rPr>
              <a:t>HO1</a:t>
            </a:r>
            <a:endParaRPr lang="en-US" altLang="zh-CN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089025" y="4932045"/>
            <a:ext cx="744220" cy="29718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>
                <a:latin typeface="Arial" panose="020B0604020202020204" pitchFamily="34" charset="0"/>
                <a:cs typeface="Arial" panose="020B0604020202020204" pitchFamily="34" charset="0"/>
              </a:rPr>
              <a:t>GAPDH</a:t>
            </a:r>
            <a:endParaRPr lang="en-US" altLang="zh-CN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027555" y="4646930"/>
            <a:ext cx="1774825" cy="669925"/>
          </a:xfrm>
          <a:prstGeom prst="rect">
            <a:avLst/>
          </a:prstGeom>
          <a:noFill/>
          <a:ln w="3175" cmpd="sng">
            <a:solidFill>
              <a:srgbClr val="C0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7555" y="2439035"/>
            <a:ext cx="1776095" cy="2124710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2027555" y="3136900"/>
            <a:ext cx="1775460" cy="478155"/>
          </a:xfrm>
          <a:prstGeom prst="rect">
            <a:avLst/>
          </a:prstGeom>
          <a:noFill/>
          <a:ln w="3175" cmpd="sng">
            <a:solidFill>
              <a:srgbClr val="C0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6285" y="4646930"/>
            <a:ext cx="1715770" cy="630555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3559810" y="1098550"/>
            <a:ext cx="532765" cy="2470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>
                <a:solidFill>
                  <a:srgbClr val="FF0000"/>
                </a:solidFill>
              </a:rPr>
              <a:t>68kd</a:t>
            </a:r>
            <a:endParaRPr lang="en-US" altLang="zh-CN" sz="1200">
              <a:solidFill>
                <a:srgbClr val="FF0000"/>
              </a:solidFill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559810" y="1458595"/>
            <a:ext cx="532765" cy="2470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>
                <a:solidFill>
                  <a:srgbClr val="FF0000"/>
                </a:solidFill>
              </a:rPr>
              <a:t>55kd</a:t>
            </a:r>
            <a:endParaRPr lang="en-US" altLang="zh-CN" sz="1200">
              <a:solidFill>
                <a:srgbClr val="FF0000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3854450" y="3136900"/>
            <a:ext cx="532765" cy="2470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>
                <a:solidFill>
                  <a:srgbClr val="FF0000"/>
                </a:solidFill>
              </a:rPr>
              <a:t>40kd</a:t>
            </a:r>
            <a:endParaRPr lang="en-US" altLang="zh-CN" sz="1200">
              <a:solidFill>
                <a:srgbClr val="FF0000"/>
              </a:solidFill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848735" y="3397885"/>
            <a:ext cx="532765" cy="2470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>
                <a:solidFill>
                  <a:srgbClr val="FF0000"/>
                </a:solidFill>
              </a:rPr>
              <a:t>30kd</a:t>
            </a:r>
            <a:endParaRPr lang="en-US" altLang="zh-CN" sz="12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587375" y="191135"/>
            <a:ext cx="11728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Fig.S7</a:t>
            </a:r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984250" y="2613660"/>
            <a:ext cx="90995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LATS1</a:t>
            </a:r>
            <a:endParaRPr lang="en-US" altLang="zh-CN"/>
          </a:p>
        </p:txBody>
      </p:sp>
      <p:pic>
        <p:nvPicPr>
          <p:cNvPr id="3" name="图片 2" descr="gapdh 1126_7(Composite)"/>
          <p:cNvPicPr>
            <a:picLocks noChangeAspect="1"/>
          </p:cNvPicPr>
          <p:nvPr/>
        </p:nvPicPr>
        <p:blipFill>
          <a:blip r:embed="rId1"/>
          <a:srcRect l="12319" t="7574" b="41642"/>
          <a:stretch>
            <a:fillRect/>
          </a:stretch>
        </p:blipFill>
        <p:spPr>
          <a:xfrm>
            <a:off x="8114030" y="4616450"/>
            <a:ext cx="3096895" cy="1435735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7162165" y="5024120"/>
            <a:ext cx="9810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GAPDH</a:t>
            </a:r>
            <a:endParaRPr lang="en-US" altLang="zh-CN"/>
          </a:p>
        </p:txBody>
      </p:sp>
      <p:sp>
        <p:nvSpPr>
          <p:cNvPr id="19" name="矩形 18"/>
          <p:cNvSpPr/>
          <p:nvPr/>
        </p:nvSpPr>
        <p:spPr>
          <a:xfrm>
            <a:off x="9921875" y="5290820"/>
            <a:ext cx="446405" cy="283845"/>
          </a:xfrm>
          <a:prstGeom prst="rect">
            <a:avLst/>
          </a:prstGeom>
          <a:noFill/>
          <a:ln w="31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 descr="p-lats1 1126_4(Composite)"/>
          <p:cNvPicPr>
            <a:picLocks noChangeAspect="1"/>
          </p:cNvPicPr>
          <p:nvPr/>
        </p:nvPicPr>
        <p:blipFill>
          <a:blip r:embed="rId2"/>
          <a:srcRect l="9690" b="54804"/>
          <a:stretch>
            <a:fillRect/>
          </a:stretch>
        </p:blipFill>
        <p:spPr>
          <a:xfrm>
            <a:off x="8114030" y="1804035"/>
            <a:ext cx="3278505" cy="131318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7162165" y="2205355"/>
            <a:ext cx="12369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P-LATS1</a:t>
            </a:r>
            <a:endParaRPr lang="en-US" altLang="zh-CN"/>
          </a:p>
        </p:txBody>
      </p:sp>
      <p:sp>
        <p:nvSpPr>
          <p:cNvPr id="5" name="矩形 4"/>
          <p:cNvSpPr/>
          <p:nvPr/>
        </p:nvSpPr>
        <p:spPr>
          <a:xfrm>
            <a:off x="9921875" y="2393315"/>
            <a:ext cx="446405" cy="283845"/>
          </a:xfrm>
          <a:prstGeom prst="rect">
            <a:avLst/>
          </a:prstGeom>
          <a:noFill/>
          <a:ln w="31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8" name="图片 7" descr="p-lats1 1126_8(Composite)"/>
          <p:cNvPicPr>
            <a:picLocks noChangeAspect="1"/>
          </p:cNvPicPr>
          <p:nvPr/>
        </p:nvPicPr>
        <p:blipFill>
          <a:blip r:embed="rId3"/>
          <a:srcRect l="14300" t="8652" r="-667" b="43235"/>
          <a:stretch>
            <a:fillRect/>
          </a:stretch>
        </p:blipFill>
        <p:spPr>
          <a:xfrm>
            <a:off x="1936750" y="3754120"/>
            <a:ext cx="3446780" cy="153670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888365" y="4270375"/>
            <a:ext cx="12369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P-LATS1</a:t>
            </a:r>
            <a:endParaRPr lang="en-US" altLang="zh-CN"/>
          </a:p>
        </p:txBody>
      </p:sp>
      <p:sp>
        <p:nvSpPr>
          <p:cNvPr id="10" name="矩形 9"/>
          <p:cNvSpPr/>
          <p:nvPr/>
        </p:nvSpPr>
        <p:spPr>
          <a:xfrm>
            <a:off x="2927350" y="4344035"/>
            <a:ext cx="432435" cy="220345"/>
          </a:xfrm>
          <a:prstGeom prst="rect">
            <a:avLst/>
          </a:prstGeom>
          <a:noFill/>
          <a:ln w="31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2" name="图片 11" descr="wd 2026-01-08 09h21m10s(Composite)"/>
          <p:cNvPicPr>
            <a:picLocks noChangeAspect="1"/>
          </p:cNvPicPr>
          <p:nvPr/>
        </p:nvPicPr>
        <p:blipFill>
          <a:blip r:embed="rId4"/>
          <a:srcRect l="27697" t="16985" r="26638" b="43603"/>
          <a:stretch>
            <a:fillRect/>
          </a:stretch>
        </p:blipFill>
        <p:spPr>
          <a:xfrm>
            <a:off x="8115300" y="3315335"/>
            <a:ext cx="1642745" cy="1134745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7285990" y="3785235"/>
            <a:ext cx="90995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LATS1</a:t>
            </a:r>
            <a:endParaRPr lang="en-US" altLang="zh-CN"/>
          </a:p>
        </p:txBody>
      </p:sp>
      <p:sp>
        <p:nvSpPr>
          <p:cNvPr id="15" name="矩形 14"/>
          <p:cNvSpPr/>
          <p:nvPr/>
        </p:nvSpPr>
        <p:spPr>
          <a:xfrm>
            <a:off x="8399145" y="3587115"/>
            <a:ext cx="446405" cy="283845"/>
          </a:xfrm>
          <a:prstGeom prst="rect">
            <a:avLst/>
          </a:prstGeom>
          <a:noFill/>
          <a:ln w="31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6" name="图片 15" descr="trop pc9 2627 1210_5(Composite)"/>
          <p:cNvPicPr>
            <a:picLocks noChangeAspect="1"/>
          </p:cNvPicPr>
          <p:nvPr/>
        </p:nvPicPr>
        <p:blipFill>
          <a:blip r:embed="rId5"/>
          <a:srcRect l="27697" t="20490" r="30149" b="34020"/>
          <a:stretch>
            <a:fillRect/>
          </a:stretch>
        </p:blipFill>
        <p:spPr>
          <a:xfrm>
            <a:off x="8114030" y="483870"/>
            <a:ext cx="1364615" cy="1178560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7285990" y="889000"/>
            <a:ext cx="90995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TROP2</a:t>
            </a:r>
            <a:endParaRPr lang="en-US" altLang="zh-CN"/>
          </a:p>
        </p:txBody>
      </p:sp>
      <p:sp>
        <p:nvSpPr>
          <p:cNvPr id="20" name="矩形 19"/>
          <p:cNvSpPr/>
          <p:nvPr/>
        </p:nvSpPr>
        <p:spPr>
          <a:xfrm>
            <a:off x="8573135" y="687705"/>
            <a:ext cx="446405" cy="283845"/>
          </a:xfrm>
          <a:prstGeom prst="rect">
            <a:avLst/>
          </a:prstGeom>
          <a:noFill/>
          <a:ln w="31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1" name="图片 20" descr="wd 2026-01-08 09h14m58s(Composite)"/>
          <p:cNvPicPr>
            <a:picLocks noChangeAspect="1"/>
          </p:cNvPicPr>
          <p:nvPr/>
        </p:nvPicPr>
        <p:blipFill>
          <a:blip r:embed="rId6"/>
          <a:srcRect l="34935" t="22132" r="28266" b="35098"/>
          <a:stretch>
            <a:fillRect/>
          </a:stretch>
        </p:blipFill>
        <p:spPr>
          <a:xfrm>
            <a:off x="1894205" y="5392420"/>
            <a:ext cx="1269365" cy="1180465"/>
          </a:xfrm>
          <a:prstGeom prst="rect">
            <a:avLst/>
          </a:prstGeom>
        </p:spPr>
      </p:pic>
      <p:sp>
        <p:nvSpPr>
          <p:cNvPr id="22" name="文本框 21"/>
          <p:cNvSpPr txBox="1"/>
          <p:nvPr/>
        </p:nvSpPr>
        <p:spPr>
          <a:xfrm>
            <a:off x="913130" y="5640070"/>
            <a:ext cx="9810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GAPDH</a:t>
            </a:r>
            <a:endParaRPr lang="en-US" altLang="zh-CN"/>
          </a:p>
        </p:txBody>
      </p:sp>
      <p:sp>
        <p:nvSpPr>
          <p:cNvPr id="23" name="矩形 22"/>
          <p:cNvSpPr/>
          <p:nvPr/>
        </p:nvSpPr>
        <p:spPr>
          <a:xfrm>
            <a:off x="2321560" y="5831840"/>
            <a:ext cx="432435" cy="220345"/>
          </a:xfrm>
          <a:prstGeom prst="rect">
            <a:avLst/>
          </a:prstGeom>
          <a:noFill/>
          <a:ln w="31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4" name="图片 23" descr="trop2 1126_6(Composite)"/>
          <p:cNvPicPr>
            <a:picLocks noChangeAspect="1"/>
          </p:cNvPicPr>
          <p:nvPr/>
        </p:nvPicPr>
        <p:blipFill>
          <a:blip r:embed="rId7"/>
          <a:srcRect l="8454" t="9755" r="2197" b="44216"/>
          <a:stretch>
            <a:fillRect/>
          </a:stretch>
        </p:blipFill>
        <p:spPr>
          <a:xfrm>
            <a:off x="1865630" y="687705"/>
            <a:ext cx="3496310" cy="1441450"/>
          </a:xfrm>
          <a:prstGeom prst="rect">
            <a:avLst/>
          </a:prstGeom>
        </p:spPr>
      </p:pic>
      <p:sp>
        <p:nvSpPr>
          <p:cNvPr id="25" name="文本框 24"/>
          <p:cNvSpPr txBox="1"/>
          <p:nvPr/>
        </p:nvSpPr>
        <p:spPr>
          <a:xfrm>
            <a:off x="1052195" y="1076325"/>
            <a:ext cx="90995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TROP2</a:t>
            </a:r>
            <a:endParaRPr lang="en-US" altLang="zh-CN"/>
          </a:p>
        </p:txBody>
      </p:sp>
      <p:sp>
        <p:nvSpPr>
          <p:cNvPr id="26" name="矩形 25"/>
          <p:cNvSpPr/>
          <p:nvPr/>
        </p:nvSpPr>
        <p:spPr>
          <a:xfrm>
            <a:off x="2860040" y="986790"/>
            <a:ext cx="660400" cy="334010"/>
          </a:xfrm>
          <a:prstGeom prst="rect">
            <a:avLst/>
          </a:prstGeom>
          <a:noFill/>
          <a:ln w="31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8" name="图片 27" descr="wd 2026-01-08 09h24m41s(Composite)"/>
          <p:cNvPicPr>
            <a:picLocks noChangeAspect="1"/>
          </p:cNvPicPr>
          <p:nvPr/>
        </p:nvPicPr>
        <p:blipFill>
          <a:blip r:embed="rId8"/>
          <a:srcRect l="13417" t="7574" b="50000"/>
          <a:stretch>
            <a:fillRect/>
          </a:stretch>
        </p:blipFill>
        <p:spPr>
          <a:xfrm>
            <a:off x="1929765" y="2268855"/>
            <a:ext cx="3432175" cy="1346200"/>
          </a:xfrm>
          <a:prstGeom prst="rect">
            <a:avLst/>
          </a:prstGeom>
        </p:spPr>
      </p:pic>
      <p:sp>
        <p:nvSpPr>
          <p:cNvPr id="29" name="矩形 28"/>
          <p:cNvSpPr/>
          <p:nvPr/>
        </p:nvSpPr>
        <p:spPr>
          <a:xfrm>
            <a:off x="3037205" y="2761615"/>
            <a:ext cx="432435" cy="220345"/>
          </a:xfrm>
          <a:prstGeom prst="rect">
            <a:avLst/>
          </a:prstGeom>
          <a:noFill/>
          <a:ln w="31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2241550" y="1109345"/>
            <a:ext cx="532765" cy="2470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>
                <a:solidFill>
                  <a:srgbClr val="FF0000"/>
                </a:solidFill>
              </a:rPr>
              <a:t>30kd</a:t>
            </a:r>
            <a:endParaRPr lang="en-US" altLang="zh-CN" sz="1200">
              <a:solidFill>
                <a:srgbClr val="FF0000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894205" y="6008370"/>
            <a:ext cx="532765" cy="2470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>
                <a:solidFill>
                  <a:srgbClr val="FF0000"/>
                </a:solidFill>
              </a:rPr>
              <a:t>30kd</a:t>
            </a:r>
            <a:endParaRPr lang="en-US" altLang="zh-CN" sz="1200">
              <a:solidFill>
                <a:srgbClr val="FF0000"/>
              </a:solidFill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2241550" y="862330"/>
            <a:ext cx="532765" cy="2470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>
                <a:solidFill>
                  <a:srgbClr val="FF0000"/>
                </a:solidFill>
              </a:rPr>
              <a:t>40kd</a:t>
            </a:r>
            <a:endParaRPr lang="en-US" altLang="zh-CN" sz="1200">
              <a:solidFill>
                <a:srgbClr val="FF0000"/>
              </a:solidFill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8114030" y="889000"/>
            <a:ext cx="532765" cy="2470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>
                <a:solidFill>
                  <a:srgbClr val="FF0000"/>
                </a:solidFill>
              </a:rPr>
              <a:t>30kd</a:t>
            </a:r>
            <a:endParaRPr lang="en-US" altLang="zh-CN" sz="1200">
              <a:solidFill>
                <a:srgbClr val="FF0000"/>
              </a:solidFill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8114030" y="596900"/>
            <a:ext cx="532765" cy="2470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>
                <a:solidFill>
                  <a:srgbClr val="FF0000"/>
                </a:solidFill>
              </a:rPr>
              <a:t>40kd</a:t>
            </a:r>
            <a:endParaRPr lang="en-US" altLang="zh-CN" sz="1200">
              <a:solidFill>
                <a:srgbClr val="FF0000"/>
              </a:solidFill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2395220" y="2528570"/>
            <a:ext cx="588010" cy="2470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000">
                <a:solidFill>
                  <a:srgbClr val="FF0000"/>
                </a:solidFill>
              </a:rPr>
              <a:t>200kd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2449195" y="2677160"/>
            <a:ext cx="588010" cy="2470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000">
                <a:solidFill>
                  <a:srgbClr val="FF0000"/>
                </a:solidFill>
              </a:rPr>
              <a:t>140kd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2449195" y="2810510"/>
            <a:ext cx="588010" cy="2470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000">
                <a:solidFill>
                  <a:srgbClr val="FF0000"/>
                </a:solidFill>
              </a:rPr>
              <a:t>110kd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9424670" y="2148205"/>
            <a:ext cx="588010" cy="2470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000">
                <a:solidFill>
                  <a:srgbClr val="FF0000"/>
                </a:solidFill>
              </a:rPr>
              <a:t>200kd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9424670" y="2281555"/>
            <a:ext cx="588010" cy="2470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000">
                <a:solidFill>
                  <a:srgbClr val="FF0000"/>
                </a:solidFill>
              </a:rPr>
              <a:t>140kd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9429750" y="2458720"/>
            <a:ext cx="588010" cy="2470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000">
                <a:solidFill>
                  <a:srgbClr val="FF0000"/>
                </a:solidFill>
              </a:rPr>
              <a:t>110kd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2262505" y="4090035"/>
            <a:ext cx="588010" cy="2470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000">
                <a:solidFill>
                  <a:srgbClr val="FF0000"/>
                </a:solidFill>
              </a:rPr>
              <a:t>200kd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2262505" y="4223385"/>
            <a:ext cx="588010" cy="2470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000">
                <a:solidFill>
                  <a:srgbClr val="FF0000"/>
                </a:solidFill>
              </a:rPr>
              <a:t>140kd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2267585" y="4400550"/>
            <a:ext cx="588010" cy="2470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000">
                <a:solidFill>
                  <a:srgbClr val="FF0000"/>
                </a:solidFill>
              </a:rPr>
              <a:t>110kd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9043670" y="3483610"/>
            <a:ext cx="588010" cy="2470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000">
                <a:solidFill>
                  <a:srgbClr val="FF0000"/>
                </a:solidFill>
              </a:rPr>
              <a:t>200kd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9043670" y="3616960"/>
            <a:ext cx="588010" cy="2470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000">
                <a:solidFill>
                  <a:srgbClr val="FF0000"/>
                </a:solidFill>
              </a:rPr>
              <a:t>140kd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9048750" y="3794125"/>
            <a:ext cx="588010" cy="2470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000">
                <a:solidFill>
                  <a:srgbClr val="FF0000"/>
                </a:solidFill>
              </a:rPr>
              <a:t>110kd</a:t>
            </a:r>
            <a:endParaRPr lang="en-US" altLang="zh-CN" sz="1000">
              <a:solidFill>
                <a:srgbClr val="FF0000"/>
              </a:solidFill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1894205" y="5640070"/>
            <a:ext cx="532765" cy="2470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>
                <a:solidFill>
                  <a:srgbClr val="FF0000"/>
                </a:solidFill>
              </a:rPr>
              <a:t>40kd</a:t>
            </a:r>
            <a:endParaRPr lang="en-US" altLang="zh-CN" sz="1200">
              <a:solidFill>
                <a:srgbClr val="FF0000"/>
              </a:solidFill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10559415" y="5574665"/>
            <a:ext cx="532765" cy="2470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>
                <a:solidFill>
                  <a:srgbClr val="FF0000"/>
                </a:solidFill>
              </a:rPr>
              <a:t>30kd</a:t>
            </a:r>
            <a:endParaRPr lang="en-US" altLang="zh-CN" sz="1200">
              <a:solidFill>
                <a:srgbClr val="FF0000"/>
              </a:solidFill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10559415" y="5206365"/>
            <a:ext cx="532765" cy="2470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>
                <a:solidFill>
                  <a:srgbClr val="FF0000"/>
                </a:solidFill>
              </a:rPr>
              <a:t>40kd</a:t>
            </a:r>
            <a:endParaRPr lang="en-US" altLang="zh-CN" sz="12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DIAGRAM_VIRTUALLY_FRAME" val="{&quot;height&quot;:404.1,&quot;left&quot;:122.55,&quot;top&quot;:83.85,&quot;width&quot;:351.95}"/>
</p:tagLst>
</file>

<file path=ppt/tags/tag13.xml><?xml version="1.0" encoding="utf-8"?>
<p:tagLst xmlns:p="http://schemas.openxmlformats.org/presentationml/2006/main">
  <p:tag name="KSO_WM_DIAGRAM_VIRTUALLY_FRAME" val="{&quot;height&quot;:404.1,&quot;left&quot;:122.55,&quot;top&quot;:83.85,&quot;width&quot;:351.95}"/>
</p:tagLst>
</file>

<file path=ppt/tags/tag14.xml><?xml version="1.0" encoding="utf-8"?>
<p:tagLst xmlns:p="http://schemas.openxmlformats.org/presentationml/2006/main">
  <p:tag name="KSO_WM_DIAGRAM_VIRTUALLY_FRAME" val="{&quot;height&quot;:404.1,&quot;left&quot;:122.55,&quot;top&quot;:83.85,&quot;width&quot;:351.95}"/>
</p:tagLst>
</file>

<file path=ppt/tags/tag15.xml><?xml version="1.0" encoding="utf-8"?>
<p:tagLst xmlns:p="http://schemas.openxmlformats.org/presentationml/2006/main">
  <p:tag name="KSO_WM_DIAGRAM_VIRTUALLY_FRAME" val="{&quot;height&quot;:404.1,&quot;left&quot;:122.55,&quot;top&quot;:83.85,&quot;width&quot;:351.95}"/>
</p:tagLst>
</file>

<file path=ppt/tags/tag16.xml><?xml version="1.0" encoding="utf-8"?>
<p:tagLst xmlns:p="http://schemas.openxmlformats.org/presentationml/2006/main">
  <p:tag name="KSO_WM_DIAGRAM_VIRTUALLY_FRAME" val="{&quot;height&quot;:404.1,&quot;left&quot;:122.55,&quot;top&quot;:83.85,&quot;width&quot;:351.95}"/>
</p:tagLst>
</file>

<file path=ppt/tags/tag17.xml><?xml version="1.0" encoding="utf-8"?>
<p:tagLst xmlns:p="http://schemas.openxmlformats.org/presentationml/2006/main">
  <p:tag name="KSO_WM_DIAGRAM_VIRTUALLY_FRAME" val="{&quot;height&quot;:404.1,&quot;left&quot;:122.55,&quot;top&quot;:83.85,&quot;width&quot;:351.95}"/>
</p:tagLst>
</file>

<file path=ppt/tags/tag18.xml><?xml version="1.0" encoding="utf-8"?>
<p:tagLst xmlns:p="http://schemas.openxmlformats.org/presentationml/2006/main">
  <p:tag name="KSO_WM_DIAGRAM_VIRTUALLY_FRAME" val="{&quot;height&quot;:404.1,&quot;left&quot;:122.55,&quot;top&quot;:83.85,&quot;width&quot;:351.95}"/>
</p:tagLst>
</file>

<file path=ppt/tags/tag19.xml><?xml version="1.0" encoding="utf-8"?>
<p:tagLst xmlns:p="http://schemas.openxmlformats.org/presentationml/2006/main">
  <p:tag name="KSO_WM_DIAGRAM_VIRTUALLY_FRAME" val="{&quot;height&quot;:404.1,&quot;left&quot;:122.55,&quot;top&quot;:83.85,&quot;width&quot;:351.95}"/>
</p:tagLst>
</file>

<file path=ppt/tags/tag20.xml><?xml version="1.0" encoding="utf-8"?>
<p:tagLst xmlns:p="http://schemas.openxmlformats.org/presentationml/2006/main">
  <p:tag name="KSO_WM_DIAGRAM_VIRTUALLY_FRAME" val="{&quot;height&quot;:404.1,&quot;left&quot;:122.55,&quot;top&quot;:83.85,&quot;width&quot;:351.95}"/>
</p:tagLst>
</file>

<file path=ppt/tags/tag21.xml><?xml version="1.0" encoding="utf-8"?>
<p:tagLst xmlns:p="http://schemas.openxmlformats.org/presentationml/2006/main">
  <p:tag name="KSO_WM_DIAGRAM_VIRTUALLY_FRAME" val="{&quot;height&quot;:404.1,&quot;left&quot;:122.55,&quot;top&quot;:83.85,&quot;width&quot;:351.95}"/>
</p:tagLst>
</file>

<file path=ppt/tags/tag22.xml><?xml version="1.0" encoding="utf-8"?>
<p:tagLst xmlns:p="http://schemas.openxmlformats.org/presentationml/2006/main">
  <p:tag name="KSO_WM_DIAGRAM_VIRTUALLY_FRAME" val="{&quot;height&quot;:404.1,&quot;left&quot;:122.55,&quot;top&quot;:83.85,&quot;width&quot;:351.95}"/>
</p:tagLst>
</file>

<file path=ppt/tags/tag23.xml><?xml version="1.0" encoding="utf-8"?>
<p:tagLst xmlns:p="http://schemas.openxmlformats.org/presentationml/2006/main">
  <p:tag name="KSO_WM_DIAGRAM_VIRTUALLY_FRAME" val="{&quot;height&quot;:404.1,&quot;left&quot;:122.55,&quot;top&quot;:83.85,&quot;width&quot;:351.95}"/>
</p:tagLst>
</file>

<file path=ppt/tags/tag24.xml><?xml version="1.0" encoding="utf-8"?>
<p:tagLst xmlns:p="http://schemas.openxmlformats.org/presentationml/2006/main">
  <p:tag name="KSO_WM_DIAGRAM_VIRTUALLY_FRAME" val="{&quot;height&quot;:404.1,&quot;left&quot;:122.55,&quot;top&quot;:83.85,&quot;width&quot;:351.95}"/>
</p:tagLst>
</file>

<file path=ppt/tags/tag25.xml><?xml version="1.0" encoding="utf-8"?>
<p:tagLst xmlns:p="http://schemas.openxmlformats.org/presentationml/2006/main">
  <p:tag name="KSO_WM_DIAGRAM_VIRTUALLY_FRAME" val="{&quot;height&quot;:404.1,&quot;left&quot;:122.55,&quot;top&quot;:83.85,&quot;width&quot;:351.95}"/>
</p:tagLst>
</file>

<file path=ppt/tags/tag26.xml><?xml version="1.0" encoding="utf-8"?>
<p:tagLst xmlns:p="http://schemas.openxmlformats.org/presentationml/2006/main">
  <p:tag name="KSO_WM_DIAGRAM_VIRTUALLY_FRAME" val="{&quot;height&quot;:404.1,&quot;left&quot;:122.55,&quot;top&quot;:83.85,&quot;width&quot;:351.95}"/>
</p:tagLst>
</file>

<file path=ppt/tags/tag27.xml><?xml version="1.0" encoding="utf-8"?>
<p:tagLst xmlns:p="http://schemas.openxmlformats.org/presentationml/2006/main">
  <p:tag name="KSO_WM_DIAGRAM_VIRTUALLY_FRAME" val="{&quot;height&quot;:404.1,&quot;left&quot;:122.55,&quot;top&quot;:83.85,&quot;width&quot;:351.95}"/>
</p:tagLst>
</file>

<file path=ppt/tags/tag28.xml><?xml version="1.0" encoding="utf-8"?>
<p:tagLst xmlns:p="http://schemas.openxmlformats.org/presentationml/2006/main">
  <p:tag name="KSO_WM_DIAGRAM_VIRTUALLY_FRAME" val="{&quot;height&quot;:404.1,&quot;left&quot;:122.55,&quot;top&quot;:83.85,&quot;width&quot;:351.95}"/>
</p:tagLst>
</file>

<file path=ppt/tags/tag29.xml><?xml version="1.0" encoding="utf-8"?>
<p:tagLst xmlns:p="http://schemas.openxmlformats.org/presentationml/2006/main">
  <p:tag name="KSO_WM_DIAGRAM_VIRTUALLY_FRAME" val="{&quot;height&quot;:404.1,&quot;left&quot;:122.55,&quot;top&quot;:83.85,&quot;width&quot;:351.95}"/>
</p:tagLst>
</file>

<file path=ppt/tags/tag30.xml><?xml version="1.0" encoding="utf-8"?>
<p:tagLst xmlns:p="http://schemas.openxmlformats.org/presentationml/2006/main">
  <p:tag name="KSO_WM_DIAGRAM_VIRTUALLY_FRAME" val="{&quot;height&quot;:404.1,&quot;left&quot;:122.55,&quot;top&quot;:83.85,&quot;width&quot;:351.95}"/>
</p:tagLst>
</file>

<file path=ppt/tags/tag31.xml><?xml version="1.0" encoding="utf-8"?>
<p:tagLst xmlns:p="http://schemas.openxmlformats.org/presentationml/2006/main">
  <p:tag name="KSO_WM_DIAGRAM_VIRTUALLY_FRAME" val="{&quot;height&quot;:404.1,&quot;left&quot;:122.55,&quot;top&quot;:83.85,&quot;width&quot;:351.95}"/>
</p:tagLst>
</file>

<file path=ppt/tags/tag32.xml><?xml version="1.0" encoding="utf-8"?>
<p:tagLst xmlns:p="http://schemas.openxmlformats.org/presentationml/2006/main">
  <p:tag name="KSO_WM_BEAUTIFY_FLAG" val=""/>
</p:tagLst>
</file>

<file path=ppt/tags/tag33.xml><?xml version="1.0" encoding="utf-8"?>
<p:tagLst xmlns:p="http://schemas.openxmlformats.org/presentationml/2006/main">
  <p:tag name="KSO_WM_BEAUTIFY_FLAG" val=""/>
</p:tagLst>
</file>

<file path=ppt/tags/tag34.xml><?xml version="1.0" encoding="utf-8"?>
<p:tagLst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762</Words>
  <Application>WPS 演示</Application>
  <PresentationFormat>宽屏</PresentationFormat>
  <Paragraphs>346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18" baseType="lpstr">
      <vt:lpstr>Arial</vt:lpstr>
      <vt:lpstr>宋体</vt:lpstr>
      <vt:lpstr>Wingdings</vt:lpstr>
      <vt:lpstr>Calibri</vt:lpstr>
      <vt:lpstr>微软雅黑</vt:lpstr>
      <vt:lpstr>Arial Unicode MS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admin</cp:lastModifiedBy>
  <cp:revision>29</cp:revision>
  <dcterms:created xsi:type="dcterms:W3CDTF">2023-08-09T12:44:00Z</dcterms:created>
  <dcterms:modified xsi:type="dcterms:W3CDTF">2026-01-28T00:51:48Z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2052-12.1.0.24657</vt:lpwstr>
  </property>
  <property fmtid="{D5CDD505-2E9C-101B-9397-08002B2CF9AE}" pid="3" name="ICV">
    <vt:lpwstr>B86125E36C2B4450A93EE44330C8C508_13</vt:lpwstr>
  </property>
</Properties>
</file>