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06" r:id="rId2"/>
    <p:sldId id="298" r:id="rId3"/>
    <p:sldId id="301" r:id="rId4"/>
    <p:sldId id="257" r:id="rId5"/>
    <p:sldId id="303" r:id="rId6"/>
    <p:sldId id="289" r:id="rId7"/>
    <p:sldId id="293" r:id="rId8"/>
    <p:sldId id="264" r:id="rId9"/>
    <p:sldId id="292" r:id="rId10"/>
    <p:sldId id="305" r:id="rId11"/>
    <p:sldId id="308" r:id="rId12"/>
    <p:sldId id="304" r:id="rId13"/>
    <p:sldId id="309" r:id="rId1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D08844-452C-644B-8180-2DEDAF53BE19}" v="7" dt="2026-07-26T12:33:49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58"/>
  </p:normalViewPr>
  <p:slideViewPr>
    <p:cSldViewPr snapToGrid="0">
      <p:cViewPr>
        <p:scale>
          <a:sx n="161" d="100"/>
          <a:sy n="161" d="100"/>
        </p:scale>
        <p:origin x="288" y="-2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8E502-C311-4414-AC38-77C79F1EC229}" type="datetimeFigureOut"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D3C22-EB86-4CFF-83F8-1A05EA9449C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Figure labels in figures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D3C22-EB86-4CFF-83F8-1A05EA9449CE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1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D3C22-EB86-4CFF-83F8-1A05EA9449CE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99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6191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92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07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7739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6740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071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370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725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902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3302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969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01F52-0BA4-4282-8EB1-4ED0026B2C20}" type="datetimeFigureOut">
              <a:rPr lang="en-AU" smtClean="0"/>
              <a:t>14/7/2026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1FC0C-4B49-47E5-8717-A3DC798473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600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18" Type="http://schemas.openxmlformats.org/officeDocument/2006/relationships/image" Target="../media/image13.png"/><Relationship Id="rId3" Type="http://schemas.openxmlformats.org/officeDocument/2006/relationships/image" Target="../media/image5.emf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17" Type="http://schemas.microsoft.com/office/2007/relationships/hdphoto" Target="../media/hdphoto7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3.wdp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emf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emf"/><Relationship Id="rId2" Type="http://schemas.openxmlformats.org/officeDocument/2006/relationships/image" Target="../media/image25.png"/><Relationship Id="rId16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emf"/><Relationship Id="rId4" Type="http://schemas.microsoft.com/office/2007/relationships/hdphoto" Target="../media/hdphoto8.wdp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emf"/><Relationship Id="rId7" Type="http://schemas.openxmlformats.org/officeDocument/2006/relationships/image" Target="../media/image52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A9863F-96C6-1693-5DBD-F6567D242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09" y="6036189"/>
            <a:ext cx="5117569" cy="38969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F51F0F-0FC5-01EF-D35A-9B5A7BBB95AD}"/>
              </a:ext>
            </a:extLst>
          </p:cNvPr>
          <p:cNvSpPr txBox="1"/>
          <p:nvPr/>
        </p:nvSpPr>
        <p:spPr>
          <a:xfrm>
            <a:off x="184245" y="42018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37BBE8-1125-7851-288D-5020CFF3030E}"/>
              </a:ext>
            </a:extLst>
          </p:cNvPr>
          <p:cNvSpPr txBox="1"/>
          <p:nvPr/>
        </p:nvSpPr>
        <p:spPr>
          <a:xfrm>
            <a:off x="184245" y="5971047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8311B-5F4D-0F84-0F0E-2F0C94277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09" y="558685"/>
            <a:ext cx="6509982" cy="52691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B98F34-2861-B413-6B16-B0CED12FD3D4}"/>
              </a:ext>
            </a:extLst>
          </p:cNvPr>
          <p:cNvSpPr txBox="1"/>
          <p:nvPr/>
        </p:nvSpPr>
        <p:spPr>
          <a:xfrm>
            <a:off x="1716206" y="4783119"/>
            <a:ext cx="3432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4E4EAA-1824-E449-D027-BCF15137F1CC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</a:p>
        </p:txBody>
      </p:sp>
    </p:spTree>
    <p:extLst>
      <p:ext uri="{BB962C8B-B14F-4D97-AF65-F5344CB8AC3E}">
        <p14:creationId xmlns:p14="http://schemas.microsoft.com/office/powerpoint/2010/main" val="41475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C792F2-A708-4169-785C-33D34F4B1C41}"/>
              </a:ext>
            </a:extLst>
          </p:cNvPr>
          <p:cNvSpPr txBox="1"/>
          <p:nvPr/>
        </p:nvSpPr>
        <p:spPr>
          <a:xfrm>
            <a:off x="441244" y="436668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1BC1EC-622E-9738-B8B9-0E08E6A35E94}"/>
              </a:ext>
            </a:extLst>
          </p:cNvPr>
          <p:cNvSpPr txBox="1"/>
          <p:nvPr/>
        </p:nvSpPr>
        <p:spPr>
          <a:xfrm>
            <a:off x="4378281" y="483801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04B4F-68E6-8A15-0120-53982B624EFE}"/>
              </a:ext>
            </a:extLst>
          </p:cNvPr>
          <p:cNvSpPr txBox="1"/>
          <p:nvPr/>
        </p:nvSpPr>
        <p:spPr>
          <a:xfrm>
            <a:off x="3036905" y="2117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9C7C36-5769-8D58-97EC-BF3FDE1B0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3667"/>
            <a:ext cx="3743833" cy="51500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16DE51-8C93-3989-BA57-95000B549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147" y="713667"/>
            <a:ext cx="3289853" cy="390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6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42C0D3-5101-77A7-9DCE-4D10BAD0D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673" y="4560286"/>
            <a:ext cx="6858000" cy="4205634"/>
          </a:xfrm>
          <a:prstGeom prst="rect">
            <a:avLst/>
          </a:prstGeom>
        </p:spPr>
      </p:pic>
      <p:pic>
        <p:nvPicPr>
          <p:cNvPr id="55" name="Picture 54" descr="A close up of a cell&#10;&#10;Description automatically generated">
            <a:extLst>
              <a:ext uri="{FF2B5EF4-FFF2-40B4-BE49-F238E27FC236}">
                <a16:creationId xmlns:a16="http://schemas.microsoft.com/office/drawing/2014/main" id="{7C75E149-6A69-C082-99AA-BD03DAF545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89" t="20453" r="9717" b="20453"/>
          <a:stretch/>
        </p:blipFill>
        <p:spPr>
          <a:xfrm>
            <a:off x="5075543" y="2494697"/>
            <a:ext cx="1603132" cy="1603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3054EC5-2283-C73F-13AC-21BEDD2F54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9662" t="24192" r="18694" b="24107"/>
          <a:stretch/>
        </p:blipFill>
        <p:spPr>
          <a:xfrm>
            <a:off x="3428842" y="2494697"/>
            <a:ext cx="1601186" cy="1603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5" name="Picture 44" descr="A close-up of a cell&#10;&#10;Description automatically generated">
            <a:extLst>
              <a:ext uri="{FF2B5EF4-FFF2-40B4-BE49-F238E27FC236}">
                <a16:creationId xmlns:a16="http://schemas.microsoft.com/office/drawing/2014/main" id="{2D849078-6A38-C07C-FD29-11013E83F2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8" t="26435" r="42076" b="17229"/>
          <a:stretch/>
        </p:blipFill>
        <p:spPr>
          <a:xfrm>
            <a:off x="1780195" y="2494697"/>
            <a:ext cx="1603132" cy="1603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9" name="Picture 58" descr="Blue glowing spots on a black background&#10;&#10;Description automatically generated">
            <a:extLst>
              <a:ext uri="{FF2B5EF4-FFF2-40B4-BE49-F238E27FC236}">
                <a16:creationId xmlns:a16="http://schemas.microsoft.com/office/drawing/2014/main" id="{1E685083-63CD-5A76-36D0-609C75A75F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20" t="9191" r="19715" b="38243"/>
          <a:stretch/>
        </p:blipFill>
        <p:spPr>
          <a:xfrm>
            <a:off x="136763" y="2497628"/>
            <a:ext cx="1600201" cy="1600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7" name="Picture 56" descr="Blue and orange cells under a microscope&#10;&#10;Description automatically generated">
            <a:extLst>
              <a:ext uri="{FF2B5EF4-FFF2-40B4-BE49-F238E27FC236}">
                <a16:creationId xmlns:a16="http://schemas.microsoft.com/office/drawing/2014/main" id="{F9C26144-4C6C-2F51-ADB8-B6C5FC6C413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" t="9565" r="33940" b="25349"/>
          <a:stretch/>
        </p:blipFill>
        <p:spPr>
          <a:xfrm>
            <a:off x="136763" y="848033"/>
            <a:ext cx="1603132" cy="1603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9" name="Picture 48" descr="A close-up of a cell&#10;&#10;Description automatically generated">
            <a:extLst>
              <a:ext uri="{FF2B5EF4-FFF2-40B4-BE49-F238E27FC236}">
                <a16:creationId xmlns:a16="http://schemas.microsoft.com/office/drawing/2014/main" id="{BFBADCF0-5C54-5BF1-0F9A-946A71E54D2D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81" t="2821" r="19431" b="39391"/>
          <a:stretch/>
        </p:blipFill>
        <p:spPr>
          <a:xfrm>
            <a:off x="1782141" y="848033"/>
            <a:ext cx="1603132" cy="1603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" name="Picture 50" descr="A close-up of a cell&#10;&#10;Description automatically generated">
            <a:extLst>
              <a:ext uri="{FF2B5EF4-FFF2-40B4-BE49-F238E27FC236}">
                <a16:creationId xmlns:a16="http://schemas.microsoft.com/office/drawing/2014/main" id="{30C708C4-9B6C-E3BC-D056-16E59E74BA7A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5" t="33368" r="34717" b="3553"/>
          <a:stretch/>
        </p:blipFill>
        <p:spPr>
          <a:xfrm>
            <a:off x="3428842" y="848033"/>
            <a:ext cx="1603132" cy="1603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3" name="Picture 52" descr="A close up of a cell&#10;&#10;Description automatically generated">
            <a:extLst>
              <a:ext uri="{FF2B5EF4-FFF2-40B4-BE49-F238E27FC236}">
                <a16:creationId xmlns:a16="http://schemas.microsoft.com/office/drawing/2014/main" id="{9ABCA67F-6940-45D4-18B9-74B4272310E3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22104" r="5104" b="15415"/>
          <a:stretch/>
        </p:blipFill>
        <p:spPr>
          <a:xfrm>
            <a:off x="5075543" y="848033"/>
            <a:ext cx="1603132" cy="16031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4E0FDB-C3FB-5988-A0DC-AC86B18A7530}"/>
              </a:ext>
            </a:extLst>
          </p:cNvPr>
          <p:cNvSpPr txBox="1"/>
          <p:nvPr/>
        </p:nvSpPr>
        <p:spPr>
          <a:xfrm>
            <a:off x="84333" y="247509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FBD210-88B5-E5C1-1C87-36291C8287D9}"/>
              </a:ext>
            </a:extLst>
          </p:cNvPr>
          <p:cNvSpPr txBox="1"/>
          <p:nvPr/>
        </p:nvSpPr>
        <p:spPr>
          <a:xfrm>
            <a:off x="1810759" y="2499749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8B422E-8253-A783-ABB8-45597A994334}"/>
              </a:ext>
            </a:extLst>
          </p:cNvPr>
          <p:cNvSpPr txBox="1"/>
          <p:nvPr/>
        </p:nvSpPr>
        <p:spPr>
          <a:xfrm>
            <a:off x="3521331" y="2475091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4709FA-ED8D-9E19-5A3C-4B2F5D8359BF}"/>
              </a:ext>
            </a:extLst>
          </p:cNvPr>
          <p:cNvSpPr txBox="1"/>
          <p:nvPr/>
        </p:nvSpPr>
        <p:spPr>
          <a:xfrm>
            <a:off x="5150258" y="250215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7EC943-AE75-CDEB-FD76-89008CEF7B12}"/>
              </a:ext>
            </a:extLst>
          </p:cNvPr>
          <p:cNvSpPr txBox="1"/>
          <p:nvPr/>
        </p:nvSpPr>
        <p:spPr>
          <a:xfrm>
            <a:off x="126522" y="848033"/>
            <a:ext cx="831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03B87E-F132-CAD2-3CC3-119ADFB41F0F}"/>
              </a:ext>
            </a:extLst>
          </p:cNvPr>
          <p:cNvSpPr txBox="1"/>
          <p:nvPr/>
        </p:nvSpPr>
        <p:spPr>
          <a:xfrm>
            <a:off x="1792440" y="84803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28D6A-2804-7351-61DE-DA54C84BADF3}"/>
              </a:ext>
            </a:extLst>
          </p:cNvPr>
          <p:cNvSpPr txBox="1"/>
          <p:nvPr/>
        </p:nvSpPr>
        <p:spPr>
          <a:xfrm>
            <a:off x="3454291" y="85548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8C9774-B55F-B5B4-D04D-C15642DFCDBC}"/>
              </a:ext>
            </a:extLst>
          </p:cNvPr>
          <p:cNvSpPr txBox="1"/>
          <p:nvPr/>
        </p:nvSpPr>
        <p:spPr>
          <a:xfrm>
            <a:off x="5110555" y="86294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D159AE-ABA4-12D5-45DC-498FD8CF068D}"/>
              </a:ext>
            </a:extLst>
          </p:cNvPr>
          <p:cNvSpPr txBox="1"/>
          <p:nvPr/>
        </p:nvSpPr>
        <p:spPr>
          <a:xfrm>
            <a:off x="1047010" y="4476067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7CB908-6A8C-36A7-080D-2DC295272FCF}"/>
              </a:ext>
            </a:extLst>
          </p:cNvPr>
          <p:cNvSpPr txBox="1"/>
          <p:nvPr/>
        </p:nvSpPr>
        <p:spPr>
          <a:xfrm>
            <a:off x="3386518" y="447606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78C5C5-6E97-A380-E043-0316BEAAC698}"/>
              </a:ext>
            </a:extLst>
          </p:cNvPr>
          <p:cNvSpPr txBox="1"/>
          <p:nvPr/>
        </p:nvSpPr>
        <p:spPr>
          <a:xfrm>
            <a:off x="136763" y="666310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F7EA81-B521-FE8E-ED12-D51BECC6642F}"/>
              </a:ext>
            </a:extLst>
          </p:cNvPr>
          <p:cNvCxnSpPr/>
          <p:nvPr/>
        </p:nvCxnSpPr>
        <p:spPr>
          <a:xfrm>
            <a:off x="1274958" y="2366945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0EBB04-6509-1DD1-7A8D-E4E404FA4532}"/>
              </a:ext>
            </a:extLst>
          </p:cNvPr>
          <p:cNvCxnSpPr/>
          <p:nvPr/>
        </p:nvCxnSpPr>
        <p:spPr>
          <a:xfrm>
            <a:off x="2923649" y="2366945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C7993F-4E31-9FBF-A5EE-2F664A73B368}"/>
              </a:ext>
            </a:extLst>
          </p:cNvPr>
          <p:cNvCxnSpPr/>
          <p:nvPr/>
        </p:nvCxnSpPr>
        <p:spPr>
          <a:xfrm>
            <a:off x="4597278" y="2366945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E817FBE-3452-FB16-2EAB-E492DCF8C4D9}"/>
              </a:ext>
            </a:extLst>
          </p:cNvPr>
          <p:cNvCxnSpPr/>
          <p:nvPr/>
        </p:nvCxnSpPr>
        <p:spPr>
          <a:xfrm>
            <a:off x="6257053" y="2366945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3BA705-07B0-BB89-5A6D-DAEAC4A168BA}"/>
              </a:ext>
            </a:extLst>
          </p:cNvPr>
          <p:cNvCxnSpPr/>
          <p:nvPr/>
        </p:nvCxnSpPr>
        <p:spPr>
          <a:xfrm>
            <a:off x="151758" y="4056774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F1C959E-C50D-1E1F-FC48-AE2183629F2C}"/>
              </a:ext>
            </a:extLst>
          </p:cNvPr>
          <p:cNvCxnSpPr/>
          <p:nvPr/>
        </p:nvCxnSpPr>
        <p:spPr>
          <a:xfrm>
            <a:off x="1800449" y="4056774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FB40319-AAE4-7608-C268-D1F9CADC44F6}"/>
              </a:ext>
            </a:extLst>
          </p:cNvPr>
          <p:cNvCxnSpPr/>
          <p:nvPr/>
        </p:nvCxnSpPr>
        <p:spPr>
          <a:xfrm>
            <a:off x="3474078" y="4056774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D277493-FA3A-6D48-889D-14A707CEC312}"/>
              </a:ext>
            </a:extLst>
          </p:cNvPr>
          <p:cNvCxnSpPr/>
          <p:nvPr/>
        </p:nvCxnSpPr>
        <p:spPr>
          <a:xfrm>
            <a:off x="6213683" y="4012150"/>
            <a:ext cx="4146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D032461-42AA-B90A-6889-4179C07AC241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9DDE42-7968-7BC0-F240-409AAF499FEE}"/>
              </a:ext>
            </a:extLst>
          </p:cNvPr>
          <p:cNvSpPr txBox="1"/>
          <p:nvPr/>
        </p:nvSpPr>
        <p:spPr>
          <a:xfrm>
            <a:off x="2391272" y="6672191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7B81C42-19D8-4D4D-BFC5-5D727D468904}"/>
              </a:ext>
            </a:extLst>
          </p:cNvPr>
          <p:cNvSpPr txBox="1"/>
          <p:nvPr/>
        </p:nvSpPr>
        <p:spPr>
          <a:xfrm>
            <a:off x="4717122" y="6681406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783195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B5EC53B-A61F-2404-CFE6-1FBC512AB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354801"/>
              </p:ext>
            </p:extLst>
          </p:nvPr>
        </p:nvGraphicFramePr>
        <p:xfrm>
          <a:off x="1751944" y="1846597"/>
          <a:ext cx="4545675" cy="82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4803">
                  <a:extLst>
                    <a:ext uri="{9D8B030D-6E8A-4147-A177-3AD203B41FA5}">
                      <a16:colId xmlns:a16="http://schemas.microsoft.com/office/drawing/2014/main" val="1638242287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2291355803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1374032063"/>
                    </a:ext>
                  </a:extLst>
                </a:gridCol>
                <a:gridCol w="445667">
                  <a:extLst>
                    <a:ext uri="{9D8B030D-6E8A-4147-A177-3AD203B41FA5}">
                      <a16:colId xmlns:a16="http://schemas.microsoft.com/office/drawing/2014/main" val="1479118979"/>
                    </a:ext>
                  </a:extLst>
                </a:gridCol>
                <a:gridCol w="303937">
                  <a:extLst>
                    <a:ext uri="{9D8B030D-6E8A-4147-A177-3AD203B41FA5}">
                      <a16:colId xmlns:a16="http://schemas.microsoft.com/office/drawing/2014/main" val="531685132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3700671417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1293708591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2206226859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3029255583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2353763484"/>
                    </a:ext>
                  </a:extLst>
                </a:gridCol>
                <a:gridCol w="374803">
                  <a:extLst>
                    <a:ext uri="{9D8B030D-6E8A-4147-A177-3AD203B41FA5}">
                      <a16:colId xmlns:a16="http://schemas.microsoft.com/office/drawing/2014/main" val="3688307173"/>
                    </a:ext>
                  </a:extLst>
                </a:gridCol>
                <a:gridCol w="422844">
                  <a:extLst>
                    <a:ext uri="{9D8B030D-6E8A-4147-A177-3AD203B41FA5}">
                      <a16:colId xmlns:a16="http://schemas.microsoft.com/office/drawing/2014/main" val="1683701729"/>
                    </a:ext>
                  </a:extLst>
                </a:gridCol>
              </a:tblGrid>
              <a:tr h="193228">
                <a:tc gridSpan="4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Hours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Hours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Hours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316488"/>
                  </a:ext>
                </a:extLst>
              </a:tr>
              <a:tr h="193228">
                <a:tc gridSpan="2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</a:t>
                      </a:r>
                      <a:endParaRPr lang="en-US" sz="9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</a:t>
                      </a:r>
                      <a:endParaRPr lang="en-US" sz="9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</a:t>
                      </a:r>
                      <a:endParaRPr lang="en-US" sz="9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0822543"/>
                  </a:ext>
                </a:extLst>
              </a:tr>
              <a:tr h="193228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  <a:endParaRPr lang="en-US" sz="1200" b="0" i="0" u="none" strike="noStrike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200" b="0" i="0" u="none" strike="noStrike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200" b="0" i="0" u="none" strike="noStrike" dirty="0">
                        <a:effectLst/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4787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95F90AA-866B-878C-BDA8-8311A35814C7}"/>
              </a:ext>
            </a:extLst>
          </p:cNvPr>
          <p:cNvSpPr txBox="1"/>
          <p:nvPr/>
        </p:nvSpPr>
        <p:spPr>
          <a:xfrm>
            <a:off x="726157" y="181444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85A55-6B97-2588-5EB4-B37059969C52}"/>
              </a:ext>
            </a:extLst>
          </p:cNvPr>
          <p:cNvSpPr txBox="1"/>
          <p:nvPr/>
        </p:nvSpPr>
        <p:spPr>
          <a:xfrm>
            <a:off x="424663" y="3011596"/>
            <a:ext cx="13261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/>
              </a:rPr>
              <a:t>ATF6  (85kDa)</a:t>
            </a:r>
            <a:endParaRPr lang="en-US" sz="1200" b="0" i="0" u="none" strike="noStrike" dirty="0">
              <a:effectLst/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2C807-A369-2ED8-3E91-D67CDD631138}"/>
              </a:ext>
            </a:extLst>
          </p:cNvPr>
          <p:cNvSpPr txBox="1"/>
          <p:nvPr/>
        </p:nvSpPr>
        <p:spPr>
          <a:xfrm>
            <a:off x="408087" y="3841871"/>
            <a:ext cx="13645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/>
              </a:rPr>
              <a:t>FOXO3 (90kDa)</a:t>
            </a:r>
            <a:endParaRPr lang="en-US" sz="1200" b="0" i="0" u="none" strike="noStrike" dirty="0">
              <a:effectLst/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AC66D8-1953-5323-14E9-A4815A70CD72}"/>
              </a:ext>
            </a:extLst>
          </p:cNvPr>
          <p:cNvSpPr txBox="1"/>
          <p:nvPr/>
        </p:nvSpPr>
        <p:spPr>
          <a:xfrm>
            <a:off x="452534" y="3597431"/>
            <a:ext cx="13120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/>
              </a:rPr>
              <a:t>SIRT1 (110kDa)</a:t>
            </a:r>
            <a:endParaRPr lang="en-US" sz="1200" b="0" i="0" u="none" strike="noStrike" dirty="0">
              <a:effectLst/>
              <a:latin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983C6D-8B31-85E9-2194-74B0CB7A5544}"/>
              </a:ext>
            </a:extLst>
          </p:cNvPr>
          <p:cNvSpPr txBox="1"/>
          <p:nvPr/>
        </p:nvSpPr>
        <p:spPr>
          <a:xfrm>
            <a:off x="443748" y="3310399"/>
            <a:ext cx="13102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/>
              </a:rPr>
              <a:t>ATF5 (31kDa)</a:t>
            </a:r>
            <a:endParaRPr lang="en-US" sz="1200" b="0" i="0" u="none" strike="noStrike" dirty="0">
              <a:effectLst/>
              <a:latin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AE8766-6138-8EA5-0A91-F1EF26650FD6}"/>
              </a:ext>
            </a:extLst>
          </p:cNvPr>
          <p:cNvSpPr txBox="1"/>
          <p:nvPr/>
        </p:nvSpPr>
        <p:spPr>
          <a:xfrm>
            <a:off x="399913" y="4106377"/>
            <a:ext cx="13541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rtl="0" fontAlgn="t" latinLnBrk="0">
              <a:spcBef>
                <a:spcPts val="0"/>
              </a:spcBef>
              <a:spcAft>
                <a:spcPts val="0"/>
              </a:spcAft>
            </a:pPr>
            <a:r>
              <a:rPr lang="en-US" sz="1200" b="0" i="0" u="none" strike="noStrike">
                <a:solidFill>
                  <a:srgbClr val="000000"/>
                </a:solidFill>
                <a:effectLst/>
                <a:latin typeface="Calibri"/>
              </a:rPr>
              <a:t>Total Protein</a:t>
            </a:r>
            <a:endParaRPr lang="en-US" sz="1200" b="0" i="0" u="none" strike="noStrike">
              <a:effectLst/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CA7E98-54B3-E34C-223D-563AE1441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756" y="2689904"/>
            <a:ext cx="4561783" cy="279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13583F-E29E-1D04-DA13-0FAF4A700691}"/>
              </a:ext>
            </a:extLst>
          </p:cNvPr>
          <p:cNvSpPr txBox="1"/>
          <p:nvPr/>
        </p:nvSpPr>
        <p:spPr>
          <a:xfrm>
            <a:off x="0" y="2730439"/>
            <a:ext cx="174758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 fontAlgn="t"/>
            <a:r>
              <a:rPr lang="en-US" sz="1200" dirty="0">
                <a:solidFill>
                  <a:srgbClr val="000000"/>
                </a:solidFill>
                <a:latin typeface="Calibri"/>
              </a:rPr>
              <a:t>p-eIF2a (ser51)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/>
              </a:rPr>
              <a:t>  (</a:t>
            </a:r>
            <a:r>
              <a:rPr lang="en-US" sz="1200" dirty="0">
                <a:solidFill>
                  <a:srgbClr val="000000"/>
                </a:solidFill>
                <a:latin typeface="Calibri"/>
              </a:rPr>
              <a:t>38kDa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/>
              </a:rPr>
              <a:t>)</a:t>
            </a:r>
            <a:endParaRPr lang="en-US" sz="1200" b="0" i="0" u="none" strike="noStrike" dirty="0">
              <a:effectLst/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A3C28C-FC92-744E-6629-8A596A308812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566CCF-A46C-8080-D758-635AA5B967A8}"/>
              </a:ext>
            </a:extLst>
          </p:cNvPr>
          <p:cNvGrpSpPr/>
          <p:nvPr/>
        </p:nvGrpSpPr>
        <p:grpSpPr>
          <a:xfrm>
            <a:off x="1754034" y="3004421"/>
            <a:ext cx="4567975" cy="2317613"/>
            <a:chOff x="1739564" y="5566057"/>
            <a:chExt cx="4567975" cy="2317613"/>
          </a:xfrm>
        </p:grpSpPr>
        <p:pic>
          <p:nvPicPr>
            <p:cNvPr id="8" name="Picture 7" descr="A close-up of a test&#10;&#10;Description automatically generated">
              <a:extLst>
                <a:ext uri="{FF2B5EF4-FFF2-40B4-BE49-F238E27FC236}">
                  <a16:creationId xmlns:a16="http://schemas.microsoft.com/office/drawing/2014/main" id="{5F272574-947F-458A-C65A-43659F620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740"/>
            <a:stretch>
              <a:fillRect/>
            </a:stretch>
          </p:blipFill>
          <p:spPr>
            <a:xfrm>
              <a:off x="1739564" y="5566057"/>
              <a:ext cx="4549403" cy="279270"/>
            </a:xfrm>
            <a:prstGeom prst="rect">
              <a:avLst/>
            </a:prstGeom>
          </p:spPr>
        </p:pic>
        <p:pic>
          <p:nvPicPr>
            <p:cNvPr id="11" name="Picture 10" descr="A close-up of a test&#10;&#10;Description automatically generated">
              <a:extLst>
                <a:ext uri="{FF2B5EF4-FFF2-40B4-BE49-F238E27FC236}">
                  <a16:creationId xmlns:a16="http://schemas.microsoft.com/office/drawing/2014/main" id="{49DDA276-87FE-2058-5634-D1B4E9E16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3441" b="54299"/>
            <a:stretch>
              <a:fillRect/>
            </a:stretch>
          </p:blipFill>
          <p:spPr>
            <a:xfrm>
              <a:off x="1758136" y="5845327"/>
              <a:ext cx="4549403" cy="2792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Picture 11" descr="A close-up of a test&#10;&#10;Description automatically generated">
              <a:extLst>
                <a:ext uri="{FF2B5EF4-FFF2-40B4-BE49-F238E27FC236}">
                  <a16:creationId xmlns:a16="http://schemas.microsoft.com/office/drawing/2014/main" id="{E6ED5A8B-F4F2-212D-3307-BA27E8690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1197" b="66643"/>
            <a:stretch>
              <a:fillRect/>
            </a:stretch>
          </p:blipFill>
          <p:spPr>
            <a:xfrm>
              <a:off x="1758136" y="6124597"/>
              <a:ext cx="4549403" cy="276999"/>
            </a:xfrm>
            <a:prstGeom prst="rect">
              <a:avLst/>
            </a:prstGeom>
          </p:spPr>
        </p:pic>
        <p:pic>
          <p:nvPicPr>
            <p:cNvPr id="14" name="Picture 13" descr="A close-up of a test&#10;&#10;Description automatically generated">
              <a:extLst>
                <a:ext uri="{FF2B5EF4-FFF2-40B4-BE49-F238E27FC236}">
                  <a16:creationId xmlns:a16="http://schemas.microsoft.com/office/drawing/2014/main" id="{BA22404A-4E38-4640-BEBD-EFCF605C2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0340" b="77500"/>
            <a:stretch>
              <a:fillRect/>
            </a:stretch>
          </p:blipFill>
          <p:spPr>
            <a:xfrm>
              <a:off x="1758136" y="6425191"/>
              <a:ext cx="4549403" cy="276999"/>
            </a:xfrm>
            <a:prstGeom prst="rect">
              <a:avLst/>
            </a:prstGeom>
          </p:spPr>
        </p:pic>
        <p:pic>
          <p:nvPicPr>
            <p:cNvPr id="16" name="Picture 15" descr="A close-up of a test&#10;&#10;Description automatically generated">
              <a:extLst>
                <a:ext uri="{FF2B5EF4-FFF2-40B4-BE49-F238E27FC236}">
                  <a16:creationId xmlns:a16="http://schemas.microsoft.com/office/drawing/2014/main" id="{D151531D-D8C2-55C1-D853-FC5056B79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7958"/>
            <a:stretch>
              <a:fillRect/>
            </a:stretch>
          </p:blipFill>
          <p:spPr>
            <a:xfrm>
              <a:off x="1750079" y="6698215"/>
              <a:ext cx="4549403" cy="11854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3079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57739F-0534-133C-9583-D0ED0DEB425D}"/>
              </a:ext>
            </a:extLst>
          </p:cNvPr>
          <p:cNvSpPr txBox="1"/>
          <p:nvPr/>
        </p:nvSpPr>
        <p:spPr>
          <a:xfrm>
            <a:off x="372137" y="21607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A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F5EBA-B89F-51BA-3051-D0FE07600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37" y="354572"/>
            <a:ext cx="6104363" cy="953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37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0">
            <a:extLst>
              <a:ext uri="{FF2B5EF4-FFF2-40B4-BE49-F238E27FC236}">
                <a16:creationId xmlns:a16="http://schemas.microsoft.com/office/drawing/2014/main" id="{EC9DFE35-73E7-A391-0DBB-3AF20EA69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72875"/>
              </p:ext>
            </p:extLst>
          </p:nvPr>
        </p:nvGraphicFramePr>
        <p:xfrm>
          <a:off x="2423182" y="1491153"/>
          <a:ext cx="2523803" cy="5566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613">
                  <a:extLst>
                    <a:ext uri="{9D8B030D-6E8A-4147-A177-3AD203B41FA5}">
                      <a16:colId xmlns:a16="http://schemas.microsoft.com/office/drawing/2014/main" val="1786867403"/>
                    </a:ext>
                  </a:extLst>
                </a:gridCol>
                <a:gridCol w="591952">
                  <a:extLst>
                    <a:ext uri="{9D8B030D-6E8A-4147-A177-3AD203B41FA5}">
                      <a16:colId xmlns:a16="http://schemas.microsoft.com/office/drawing/2014/main" val="3394295474"/>
                    </a:ext>
                  </a:extLst>
                </a:gridCol>
                <a:gridCol w="719075">
                  <a:extLst>
                    <a:ext uri="{9D8B030D-6E8A-4147-A177-3AD203B41FA5}">
                      <a16:colId xmlns:a16="http://schemas.microsoft.com/office/drawing/2014/main" val="3359833787"/>
                    </a:ext>
                  </a:extLst>
                </a:gridCol>
                <a:gridCol w="641163">
                  <a:extLst>
                    <a:ext uri="{9D8B030D-6E8A-4147-A177-3AD203B41FA5}">
                      <a16:colId xmlns:a16="http://schemas.microsoft.com/office/drawing/2014/main" val="2098178793"/>
                    </a:ext>
                  </a:extLst>
                </a:gridCol>
              </a:tblGrid>
              <a:tr h="278334">
                <a:tc gridSpan="2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 (mM)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430647"/>
                  </a:ext>
                </a:extLst>
              </a:tr>
              <a:tr h="27833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052512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A2AB0A4-14BE-E99B-41D3-FAEA1B3C29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7" t="12250" r="23910" b="-360"/>
          <a:stretch/>
        </p:blipFill>
        <p:spPr>
          <a:xfrm>
            <a:off x="2421002" y="2431664"/>
            <a:ext cx="2523802" cy="2746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925459-CFCF-E9FD-8736-2F2060DAC9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2" t="5021" r="66848" b="-867"/>
          <a:stretch/>
        </p:blipFill>
        <p:spPr>
          <a:xfrm>
            <a:off x="2423182" y="4066738"/>
            <a:ext cx="2521622" cy="276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FCFEB6-F664-D1AF-C56F-3D0A61744F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03" r="70196" b="6062"/>
          <a:stretch/>
        </p:blipFill>
        <p:spPr>
          <a:xfrm>
            <a:off x="2421002" y="2766272"/>
            <a:ext cx="2523802" cy="274711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3" name="Table 15">
            <a:extLst>
              <a:ext uri="{FF2B5EF4-FFF2-40B4-BE49-F238E27FC236}">
                <a16:creationId xmlns:a16="http://schemas.microsoft.com/office/drawing/2014/main" id="{6BB2639A-C86F-E5D3-0B8B-CDD21D6400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7268"/>
              </p:ext>
            </p:extLst>
          </p:nvPr>
        </p:nvGraphicFramePr>
        <p:xfrm>
          <a:off x="1054911" y="2113851"/>
          <a:ext cx="1368271" cy="22525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271">
                  <a:extLst>
                    <a:ext uri="{9D8B030D-6E8A-4147-A177-3AD203B41FA5}">
                      <a16:colId xmlns:a16="http://schemas.microsoft.com/office/drawing/2014/main" val="3507643968"/>
                    </a:ext>
                  </a:extLst>
                </a:gridCol>
              </a:tblGrid>
              <a:tr h="365917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pAMPK (62 kDa)</a:t>
                      </a:r>
                    </a:p>
                  </a:txBody>
                  <a:tcPr marL="43827" marR="43827" marT="21913" marB="219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5259014"/>
                  </a:ext>
                </a:extLst>
              </a:tr>
              <a:tr h="328580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pDRP1 (~82 kDa)</a:t>
                      </a:r>
                    </a:p>
                  </a:txBody>
                  <a:tcPr marL="43827" marR="43827" marT="21913" marB="219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3970287"/>
                  </a:ext>
                </a:extLst>
              </a:tr>
              <a:tr h="359144">
                <a:tc>
                  <a:txBody>
                    <a:bodyPr/>
                    <a:lstStyle/>
                    <a:p>
                      <a:pPr algn="r"/>
                      <a:r>
                        <a:rPr lang="en-A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OPA1 (~70 </a:t>
                      </a:r>
                      <a:r>
                        <a:rPr lang="en-A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kDa</a:t>
                      </a:r>
                      <a:r>
                        <a:rPr lang="en-A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827" marR="43827" marT="21913" marB="219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3822922"/>
                  </a:ext>
                </a:extLst>
              </a:tr>
              <a:tr h="319436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MFN1 (86 kDa)</a:t>
                      </a:r>
                    </a:p>
                  </a:txBody>
                  <a:tcPr marL="43827" marR="43827" marT="21913" marB="219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8751068"/>
                  </a:ext>
                </a:extLst>
              </a:tr>
              <a:tr h="284429">
                <a:tc>
                  <a:txBody>
                    <a:bodyPr/>
                    <a:lstStyle/>
                    <a:p>
                      <a:pPr algn="r"/>
                      <a:r>
                        <a:rPr lang="en-US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pPARKIN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(55 </a:t>
                      </a:r>
                      <a:r>
                        <a:rPr lang="en-US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kDa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3827" marR="43827" marT="21913" marB="219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9178934"/>
                  </a:ext>
                </a:extLst>
              </a:tr>
              <a:tr h="288503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LC3 (14 kDa)</a:t>
                      </a:r>
                    </a:p>
                  </a:txBody>
                  <a:tcPr marL="43827" marR="43827" marT="21913" marB="219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5222776"/>
                  </a:ext>
                </a:extLst>
              </a:tr>
              <a:tr h="306552">
                <a:tc>
                  <a:txBody>
                    <a:bodyPr/>
                    <a:lstStyle/>
                    <a:p>
                      <a:pPr algn="r"/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 (42 </a:t>
                      </a:r>
                      <a:r>
                        <a:rPr lang="en-US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kDa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43827" marR="43827" marT="21913" marB="2191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675124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7FDB2EBE-B29C-BF5B-FF5A-C2F31D3363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8" t="1" r="32321" b="19177"/>
          <a:stretch/>
        </p:blipFill>
        <p:spPr>
          <a:xfrm>
            <a:off x="2421001" y="3098856"/>
            <a:ext cx="2523803" cy="2685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21CA79-5F53-5D2A-3138-C9FB83584F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17" b="450"/>
          <a:stretch/>
        </p:blipFill>
        <p:spPr>
          <a:xfrm>
            <a:off x="2423182" y="3422151"/>
            <a:ext cx="2521622" cy="2612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51EDCB-6612-1BFC-3B2D-590D84F236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138" r="22917" b="14097"/>
          <a:stretch/>
        </p:blipFill>
        <p:spPr>
          <a:xfrm>
            <a:off x="2423182" y="3746495"/>
            <a:ext cx="2521622" cy="2564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582707-1EDB-70FD-5629-775957420852}"/>
              </a:ext>
            </a:extLst>
          </p:cNvPr>
          <p:cNvSpPr txBox="1"/>
          <p:nvPr/>
        </p:nvSpPr>
        <p:spPr>
          <a:xfrm>
            <a:off x="1708905" y="136185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2B2C34-865B-B5E5-D7F1-1CB011AACFED}"/>
              </a:ext>
            </a:extLst>
          </p:cNvPr>
          <p:cNvSpPr txBox="1"/>
          <p:nvPr/>
        </p:nvSpPr>
        <p:spPr>
          <a:xfrm>
            <a:off x="272866" y="641578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7DF9B-C832-622E-B33E-7BD997DA7025}"/>
              </a:ext>
            </a:extLst>
          </p:cNvPr>
          <p:cNvSpPr txBox="1"/>
          <p:nvPr/>
        </p:nvSpPr>
        <p:spPr>
          <a:xfrm>
            <a:off x="272866" y="449180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2385D5-BBF4-7481-31CA-C57F2D5CA4D9}"/>
              </a:ext>
            </a:extLst>
          </p:cNvPr>
          <p:cNvSpPr txBox="1"/>
          <p:nvPr/>
        </p:nvSpPr>
        <p:spPr>
          <a:xfrm>
            <a:off x="4522077" y="449509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4A502C-08AF-9C7D-7448-D43E0BFBF2F2}"/>
              </a:ext>
            </a:extLst>
          </p:cNvPr>
          <p:cNvSpPr txBox="1"/>
          <p:nvPr/>
        </p:nvSpPr>
        <p:spPr>
          <a:xfrm>
            <a:off x="2397153" y="4497631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53FF19-FCDE-41C2-C5BC-6E981D34138B}"/>
              </a:ext>
            </a:extLst>
          </p:cNvPr>
          <p:cNvSpPr txBox="1"/>
          <p:nvPr/>
        </p:nvSpPr>
        <p:spPr>
          <a:xfrm>
            <a:off x="2421001" y="641578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37374C-D96B-40B9-B547-9A8F3D85136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8" t="18687" r="21718" b="21581"/>
          <a:stretch/>
        </p:blipFill>
        <p:spPr>
          <a:xfrm>
            <a:off x="2421002" y="2125884"/>
            <a:ext cx="2523802" cy="2419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9EBB4D-B795-E251-0644-4626ADE01CB8}"/>
              </a:ext>
            </a:extLst>
          </p:cNvPr>
          <p:cNvSpPr txBox="1"/>
          <p:nvPr/>
        </p:nvSpPr>
        <p:spPr>
          <a:xfrm>
            <a:off x="4522076" y="641578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B0784F-E9EA-7CE3-AECB-9E6ACE15D57B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7C5D5-E657-374D-9AF1-40BEF310E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866" y="4507102"/>
            <a:ext cx="6710209" cy="409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9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0">
            <a:extLst>
              <a:ext uri="{FF2B5EF4-FFF2-40B4-BE49-F238E27FC236}">
                <a16:creationId xmlns:a16="http://schemas.microsoft.com/office/drawing/2014/main" id="{EF77505B-8CF5-902B-D1EA-D8E7E4092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582573"/>
              </p:ext>
            </p:extLst>
          </p:nvPr>
        </p:nvGraphicFramePr>
        <p:xfrm>
          <a:off x="1233611" y="5940422"/>
          <a:ext cx="2271749" cy="553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1086">
                  <a:extLst>
                    <a:ext uri="{9D8B030D-6E8A-4147-A177-3AD203B41FA5}">
                      <a16:colId xmlns:a16="http://schemas.microsoft.com/office/drawing/2014/main" val="1786867403"/>
                    </a:ext>
                  </a:extLst>
                </a:gridCol>
                <a:gridCol w="756691">
                  <a:extLst>
                    <a:ext uri="{9D8B030D-6E8A-4147-A177-3AD203B41FA5}">
                      <a16:colId xmlns:a16="http://schemas.microsoft.com/office/drawing/2014/main" val="3359833787"/>
                    </a:ext>
                  </a:extLst>
                </a:gridCol>
                <a:gridCol w="753972">
                  <a:extLst>
                    <a:ext uri="{9D8B030D-6E8A-4147-A177-3AD203B41FA5}">
                      <a16:colId xmlns:a16="http://schemas.microsoft.com/office/drawing/2014/main" val="2098178793"/>
                    </a:ext>
                  </a:extLst>
                </a:gridCol>
              </a:tblGrid>
              <a:tr h="279140"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 (mM)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430647"/>
                  </a:ext>
                </a:extLst>
              </a:tr>
              <a:tr h="22394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0525124"/>
                  </a:ext>
                </a:extLst>
              </a:tr>
            </a:tbl>
          </a:graphicData>
        </a:graphic>
      </p:graphicFrame>
      <p:graphicFrame>
        <p:nvGraphicFramePr>
          <p:cNvPr id="6" name="Table 24">
            <a:extLst>
              <a:ext uri="{FF2B5EF4-FFF2-40B4-BE49-F238E27FC236}">
                <a16:creationId xmlns:a16="http://schemas.microsoft.com/office/drawing/2014/main" id="{7857689E-40F8-ACAF-2E5D-F36F917DEB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419026"/>
              </p:ext>
            </p:extLst>
          </p:nvPr>
        </p:nvGraphicFramePr>
        <p:xfrm>
          <a:off x="255864" y="6455636"/>
          <a:ext cx="996370" cy="2843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370">
                  <a:extLst>
                    <a:ext uri="{9D8B030D-6E8A-4147-A177-3AD203B41FA5}">
                      <a16:colId xmlns:a16="http://schemas.microsoft.com/office/drawing/2014/main" val="3658795982"/>
                    </a:ext>
                  </a:extLst>
                </a:gridCol>
              </a:tblGrid>
              <a:tr h="406147">
                <a:tc>
                  <a:txBody>
                    <a:bodyPr/>
                    <a:lstStyle/>
                    <a:p>
                      <a:pPr algn="r"/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TFAM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636452"/>
                  </a:ext>
                </a:extLst>
              </a:tr>
              <a:tr h="406147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 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462919"/>
                  </a:ext>
                </a:extLst>
              </a:tr>
              <a:tr h="406147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 II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869622"/>
                  </a:ext>
                </a:extLst>
              </a:tr>
              <a:tr h="406147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 III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265465"/>
                  </a:ext>
                </a:extLst>
              </a:tr>
              <a:tr h="406147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 IV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645405"/>
                  </a:ext>
                </a:extLst>
              </a:tr>
              <a:tr h="406147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 V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301555"/>
                  </a:ext>
                </a:extLst>
              </a:tr>
              <a:tr h="406147">
                <a:tc>
                  <a:txBody>
                    <a:bodyPr/>
                    <a:lstStyle/>
                    <a:p>
                      <a:pPr algn="r"/>
                      <a:r>
                        <a:rPr lang="el-G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r>
                        <a:rPr lang="en-A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6557512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57FBF450-8C11-DA5C-2D99-EB79A85A90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9" t="12278" r="76667" b="33867"/>
          <a:stretch/>
        </p:blipFill>
        <p:spPr>
          <a:xfrm>
            <a:off x="3994379" y="8879945"/>
            <a:ext cx="2275668" cy="304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26443B-B96F-1CD1-E6FD-D3D948CDC4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" r="75808" b="20796"/>
          <a:stretch/>
        </p:blipFill>
        <p:spPr>
          <a:xfrm>
            <a:off x="4000482" y="6470776"/>
            <a:ext cx="2263461" cy="3125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1CD8F62-7CBA-F6EC-EE8A-8CD9F35776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r="75804" b="-4589"/>
          <a:stretch/>
        </p:blipFill>
        <p:spPr>
          <a:xfrm>
            <a:off x="3994379" y="6862652"/>
            <a:ext cx="2263461" cy="299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0D99F7-D08D-D4C1-5874-24752A16A1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96" t="6891" r="76130" b="12212"/>
          <a:stretch/>
        </p:blipFill>
        <p:spPr>
          <a:xfrm>
            <a:off x="3994379" y="7247758"/>
            <a:ext cx="2263461" cy="3063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6A647F-5BA0-8DBB-E05E-A2A18391B73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799" r="76579" b="13255"/>
          <a:stretch/>
        </p:blipFill>
        <p:spPr>
          <a:xfrm>
            <a:off x="3994379" y="7639947"/>
            <a:ext cx="2263462" cy="304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7F6988-C28B-824F-A6E4-FF98310C66B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5933" r="75285" b="14590"/>
          <a:stretch/>
        </p:blipFill>
        <p:spPr>
          <a:xfrm>
            <a:off x="3994379" y="8050063"/>
            <a:ext cx="2252698" cy="3045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4C72E3-D877-83A0-0F0C-3EC9A646C52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68" t="12605" r="77370" b="24432"/>
          <a:stretch/>
        </p:blipFill>
        <p:spPr>
          <a:xfrm>
            <a:off x="3994379" y="8468706"/>
            <a:ext cx="2263464" cy="3045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C6AC1D3-3939-D21B-7C13-A989326F3C1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7616" t="-2869" r="1222" b="7088"/>
          <a:stretch/>
        </p:blipFill>
        <p:spPr>
          <a:xfrm>
            <a:off x="1241900" y="8880021"/>
            <a:ext cx="2263460" cy="3063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F5DA7D2-59A7-FAF9-E0B2-E8E1BD3EDF4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7639" t="-1" r="1268" b="3416"/>
          <a:stretch/>
        </p:blipFill>
        <p:spPr>
          <a:xfrm>
            <a:off x="1234675" y="6472649"/>
            <a:ext cx="2263461" cy="3125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CC1CDF1-57F3-2658-0C1E-BBACFE28B2D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8472" r="-170" b="486"/>
          <a:stretch/>
        </p:blipFill>
        <p:spPr>
          <a:xfrm>
            <a:off x="1234676" y="8466913"/>
            <a:ext cx="2263460" cy="304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AAE121A-ABD8-0720-3AEC-EC7A38B7BE4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7839" t="23647" r="1172" b="3024"/>
          <a:stretch/>
        </p:blipFill>
        <p:spPr>
          <a:xfrm>
            <a:off x="1234675" y="7651705"/>
            <a:ext cx="2263460" cy="2927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99D4BAD-D57D-CFEA-97AE-FFBF6A72178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5641" r="4063" b="71427"/>
          <a:stretch/>
        </p:blipFill>
        <p:spPr>
          <a:xfrm>
            <a:off x="1234676" y="7247758"/>
            <a:ext cx="2263460" cy="3143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ECBABE9-D4CF-F3F1-8E53-FE4D4F1B977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7268" t="38547" r="1851" b="32881"/>
          <a:stretch/>
        </p:blipFill>
        <p:spPr>
          <a:xfrm>
            <a:off x="1234675" y="8050063"/>
            <a:ext cx="2263460" cy="300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8AFB7C5-8D6A-0CE3-6B39-118B484AC86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6179" t="61384" r="2603" b="10044"/>
          <a:stretch/>
        </p:blipFill>
        <p:spPr>
          <a:xfrm>
            <a:off x="1234675" y="6866905"/>
            <a:ext cx="2263460" cy="2968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30DECD3-2055-0CB9-27C4-5E34FCBE2D08}"/>
              </a:ext>
            </a:extLst>
          </p:cNvPr>
          <p:cNvSpPr txBox="1"/>
          <p:nvPr/>
        </p:nvSpPr>
        <p:spPr>
          <a:xfrm>
            <a:off x="337125" y="1227129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D4979C4-0A9A-605C-D66C-B18D4259EE29}"/>
              </a:ext>
            </a:extLst>
          </p:cNvPr>
          <p:cNvSpPr txBox="1"/>
          <p:nvPr/>
        </p:nvSpPr>
        <p:spPr>
          <a:xfrm>
            <a:off x="2753852" y="1227868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0CCBF3E-17EB-8909-ED5B-CF9D5A9103A3}"/>
              </a:ext>
            </a:extLst>
          </p:cNvPr>
          <p:cNvSpPr txBox="1"/>
          <p:nvPr/>
        </p:nvSpPr>
        <p:spPr>
          <a:xfrm>
            <a:off x="337124" y="589834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234B835-405D-404F-FECB-8B64B924F214}"/>
              </a:ext>
            </a:extLst>
          </p:cNvPr>
          <p:cNvSpPr txBox="1"/>
          <p:nvPr/>
        </p:nvSpPr>
        <p:spPr>
          <a:xfrm>
            <a:off x="337124" y="356438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8" name="Table 40">
            <a:extLst>
              <a:ext uri="{FF2B5EF4-FFF2-40B4-BE49-F238E27FC236}">
                <a16:creationId xmlns:a16="http://schemas.microsoft.com/office/drawing/2014/main" id="{7CE9DD73-8626-D1DC-3BC9-9CBBA4DE39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514970"/>
              </p:ext>
            </p:extLst>
          </p:nvPr>
        </p:nvGraphicFramePr>
        <p:xfrm>
          <a:off x="3996337" y="5920431"/>
          <a:ext cx="2271749" cy="553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1086">
                  <a:extLst>
                    <a:ext uri="{9D8B030D-6E8A-4147-A177-3AD203B41FA5}">
                      <a16:colId xmlns:a16="http://schemas.microsoft.com/office/drawing/2014/main" val="1786867403"/>
                    </a:ext>
                  </a:extLst>
                </a:gridCol>
                <a:gridCol w="756691">
                  <a:extLst>
                    <a:ext uri="{9D8B030D-6E8A-4147-A177-3AD203B41FA5}">
                      <a16:colId xmlns:a16="http://schemas.microsoft.com/office/drawing/2014/main" val="3359833787"/>
                    </a:ext>
                  </a:extLst>
                </a:gridCol>
                <a:gridCol w="753972">
                  <a:extLst>
                    <a:ext uri="{9D8B030D-6E8A-4147-A177-3AD203B41FA5}">
                      <a16:colId xmlns:a16="http://schemas.microsoft.com/office/drawing/2014/main" val="2098178793"/>
                    </a:ext>
                  </a:extLst>
                </a:gridCol>
              </a:tblGrid>
              <a:tr h="279140"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 (mM)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430647"/>
                  </a:ext>
                </a:extLst>
              </a:tr>
              <a:tr h="22394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05251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E661211-0813-2CB0-6FA0-9A83333B7778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C61015-5805-4878-E415-FEC68F0C74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33487" y="1451761"/>
            <a:ext cx="2049901" cy="1915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163F02-E1FD-4010-7FBB-1589249CF3A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88552" y="1451761"/>
            <a:ext cx="2063953" cy="1915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61A9AD-02CA-4BB1-585E-0E952F4273A2}"/>
              </a:ext>
            </a:extLst>
          </p:cNvPr>
          <p:cNvSpPr txBox="1"/>
          <p:nvPr/>
        </p:nvSpPr>
        <p:spPr>
          <a:xfrm>
            <a:off x="3655559" y="5898345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9B8507-50DF-E08A-CCFE-3B2B4B1FC59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5943" y="3739188"/>
            <a:ext cx="1918614" cy="1915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ABCCBC-EC53-ACCA-8DDC-0B9ADC316DF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0825" y="1451761"/>
            <a:ext cx="1904940" cy="19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3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CAA3DF-9766-9C45-FEB0-6CCDCCAB4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6067"/>
            <a:ext cx="6858000" cy="83917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5B7D9B-8A2E-669D-DBFA-D286DBE1596D}"/>
              </a:ext>
            </a:extLst>
          </p:cNvPr>
          <p:cNvSpPr txBox="1"/>
          <p:nvPr/>
        </p:nvSpPr>
        <p:spPr>
          <a:xfrm>
            <a:off x="93785" y="92849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49BFA4-B88F-90BD-2747-3F7A3036811A}"/>
              </a:ext>
            </a:extLst>
          </p:cNvPr>
          <p:cNvSpPr txBox="1"/>
          <p:nvPr/>
        </p:nvSpPr>
        <p:spPr>
          <a:xfrm>
            <a:off x="2371932" y="92849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4C46DE-E3C9-0483-5D27-96842573ED27}"/>
              </a:ext>
            </a:extLst>
          </p:cNvPr>
          <p:cNvSpPr txBox="1"/>
          <p:nvPr/>
        </p:nvSpPr>
        <p:spPr>
          <a:xfrm>
            <a:off x="93785" y="274195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D22011-A054-5C88-F149-CDE347CC8321}"/>
              </a:ext>
            </a:extLst>
          </p:cNvPr>
          <p:cNvSpPr txBox="1"/>
          <p:nvPr/>
        </p:nvSpPr>
        <p:spPr>
          <a:xfrm>
            <a:off x="4636598" y="90606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CF5F0B-1AC3-3755-7163-920052F59ADA}"/>
              </a:ext>
            </a:extLst>
          </p:cNvPr>
          <p:cNvSpPr txBox="1"/>
          <p:nvPr/>
        </p:nvSpPr>
        <p:spPr>
          <a:xfrm>
            <a:off x="2371932" y="276438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801B8B-ACFB-26A1-D953-86A827F9E1E8}"/>
              </a:ext>
            </a:extLst>
          </p:cNvPr>
          <p:cNvSpPr txBox="1"/>
          <p:nvPr/>
        </p:nvSpPr>
        <p:spPr>
          <a:xfrm>
            <a:off x="4636598" y="274195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0796C7-2ED9-C7BD-61A6-851DF85533A9}"/>
              </a:ext>
            </a:extLst>
          </p:cNvPr>
          <p:cNvSpPr txBox="1"/>
          <p:nvPr/>
        </p:nvSpPr>
        <p:spPr>
          <a:xfrm>
            <a:off x="93785" y="487926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86E630-BA99-F6F1-ADB0-C0F3AAE776E5}"/>
              </a:ext>
            </a:extLst>
          </p:cNvPr>
          <p:cNvSpPr txBox="1"/>
          <p:nvPr/>
        </p:nvSpPr>
        <p:spPr>
          <a:xfrm>
            <a:off x="2371932" y="490169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7495A2-3B3A-A9C4-AE43-68E56ED1FE24}"/>
              </a:ext>
            </a:extLst>
          </p:cNvPr>
          <p:cNvSpPr txBox="1"/>
          <p:nvPr/>
        </p:nvSpPr>
        <p:spPr>
          <a:xfrm>
            <a:off x="4636598" y="487926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EBE273-8871-1231-E062-033DF56BBC4B}"/>
              </a:ext>
            </a:extLst>
          </p:cNvPr>
          <p:cNvSpPr txBox="1"/>
          <p:nvPr/>
        </p:nvSpPr>
        <p:spPr>
          <a:xfrm>
            <a:off x="93785" y="695341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435E23-FB79-C026-0F21-275EDD228355}"/>
              </a:ext>
            </a:extLst>
          </p:cNvPr>
          <p:cNvSpPr txBox="1"/>
          <p:nvPr/>
        </p:nvSpPr>
        <p:spPr>
          <a:xfrm>
            <a:off x="2371932" y="697584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9A5851-0498-14F0-5A3C-502E0F8DD905}"/>
              </a:ext>
            </a:extLst>
          </p:cNvPr>
          <p:cNvSpPr txBox="1"/>
          <p:nvPr/>
        </p:nvSpPr>
        <p:spPr>
          <a:xfrm>
            <a:off x="4636598" y="695341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F03193-BDFA-C3E1-A5FD-923F10EEDE2C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</a:t>
            </a:r>
          </a:p>
        </p:txBody>
      </p:sp>
    </p:spTree>
    <p:extLst>
      <p:ext uri="{BB962C8B-B14F-4D97-AF65-F5344CB8AC3E}">
        <p14:creationId xmlns:p14="http://schemas.microsoft.com/office/powerpoint/2010/main" val="341989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728E8B-D1CD-BCF7-954F-32450A0701A5}"/>
              </a:ext>
            </a:extLst>
          </p:cNvPr>
          <p:cNvSpPr txBox="1"/>
          <p:nvPr/>
        </p:nvSpPr>
        <p:spPr>
          <a:xfrm>
            <a:off x="1140955" y="1518862"/>
            <a:ext cx="32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A9F71-C73A-3811-6DB3-1F0282605317}"/>
              </a:ext>
            </a:extLst>
          </p:cNvPr>
          <p:cNvSpPr txBox="1"/>
          <p:nvPr/>
        </p:nvSpPr>
        <p:spPr>
          <a:xfrm>
            <a:off x="2989240" y="1518862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6A9F35-2B97-0705-8B6D-5F8B65193A16}"/>
              </a:ext>
            </a:extLst>
          </p:cNvPr>
          <p:cNvSpPr txBox="1"/>
          <p:nvPr/>
        </p:nvSpPr>
        <p:spPr>
          <a:xfrm>
            <a:off x="442681" y="322392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7548F6-F4B3-CEA4-5D99-96972CD9F723}"/>
              </a:ext>
            </a:extLst>
          </p:cNvPr>
          <p:cNvSpPr txBox="1"/>
          <p:nvPr/>
        </p:nvSpPr>
        <p:spPr>
          <a:xfrm>
            <a:off x="2286201" y="3223924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0E7C13-5980-E44A-97FC-36F5788607FC}"/>
              </a:ext>
            </a:extLst>
          </p:cNvPr>
          <p:cNvSpPr txBox="1"/>
          <p:nvPr/>
        </p:nvSpPr>
        <p:spPr>
          <a:xfrm>
            <a:off x="4024826" y="322440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30CA431-0A38-7505-254F-B67C30148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984" y="3279161"/>
            <a:ext cx="1764835" cy="17602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8C1D97D-BF94-4390-42AF-4AEFE1926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25" y="3286128"/>
            <a:ext cx="1764835" cy="1753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D28D10-B122-240D-598A-C26B9EA22574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3E35C4-2A77-E0F0-1D88-AB8931958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955" y="1518862"/>
            <a:ext cx="1908311" cy="17602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177B6A-99F6-D80B-0076-52CC5AE0B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022" y="1573616"/>
            <a:ext cx="1908312" cy="17602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78DD5BF-D896-C121-1FCC-7A6E7E280A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8178" y="3279160"/>
            <a:ext cx="1987351" cy="176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11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40">
            <a:extLst>
              <a:ext uri="{FF2B5EF4-FFF2-40B4-BE49-F238E27FC236}">
                <a16:creationId xmlns:a16="http://schemas.microsoft.com/office/drawing/2014/main" id="{CA2A764B-6C28-0267-8D89-EC1AC62EC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314176"/>
              </p:ext>
            </p:extLst>
          </p:nvPr>
        </p:nvGraphicFramePr>
        <p:xfrm>
          <a:off x="901144" y="5763901"/>
          <a:ext cx="1780986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536">
                  <a:extLst>
                    <a:ext uri="{9D8B030D-6E8A-4147-A177-3AD203B41FA5}">
                      <a16:colId xmlns:a16="http://schemas.microsoft.com/office/drawing/2014/main" val="1786867403"/>
                    </a:ext>
                  </a:extLst>
                </a:gridCol>
                <a:gridCol w="407733">
                  <a:extLst>
                    <a:ext uri="{9D8B030D-6E8A-4147-A177-3AD203B41FA5}">
                      <a16:colId xmlns:a16="http://schemas.microsoft.com/office/drawing/2014/main" val="3394295474"/>
                    </a:ext>
                  </a:extLst>
                </a:gridCol>
                <a:gridCol w="408265">
                  <a:extLst>
                    <a:ext uri="{9D8B030D-6E8A-4147-A177-3AD203B41FA5}">
                      <a16:colId xmlns:a16="http://schemas.microsoft.com/office/drawing/2014/main" val="3359833787"/>
                    </a:ext>
                  </a:extLst>
                </a:gridCol>
                <a:gridCol w="452452">
                  <a:extLst>
                    <a:ext uri="{9D8B030D-6E8A-4147-A177-3AD203B41FA5}">
                      <a16:colId xmlns:a16="http://schemas.microsoft.com/office/drawing/2014/main" val="2098178793"/>
                    </a:ext>
                  </a:extLst>
                </a:gridCol>
              </a:tblGrid>
              <a:tr h="219212">
                <a:tc gridSpan="2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 (mM)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430647"/>
                  </a:ext>
                </a:extLst>
              </a:tr>
              <a:tr h="21921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0525124"/>
                  </a:ext>
                </a:extLst>
              </a:tr>
            </a:tbl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355A6C4C-6A63-CA2B-FBF1-68688E090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976" y="5018992"/>
            <a:ext cx="3887276" cy="43441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E9583A-5AFB-62A8-893C-143F9F3F7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15" y="632991"/>
            <a:ext cx="3959724" cy="43441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0B13CD-49DB-15E9-04CE-AA322B9A0E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82" t="-1614" r="60060"/>
          <a:stretch/>
        </p:blipFill>
        <p:spPr>
          <a:xfrm>
            <a:off x="921132" y="7675617"/>
            <a:ext cx="1701435" cy="4241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7C0485C-835C-17A7-8654-D5A333AAA6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" t="20378" r="69935" b="28631"/>
          <a:stretch/>
        </p:blipFill>
        <p:spPr>
          <a:xfrm>
            <a:off x="929739" y="7095575"/>
            <a:ext cx="1680882" cy="2310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3D8819-A031-FCD6-1C0F-FDBDC48AFA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1273" b="35771"/>
          <a:stretch/>
        </p:blipFill>
        <p:spPr>
          <a:xfrm>
            <a:off x="929739" y="6803861"/>
            <a:ext cx="1688080" cy="2310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 descr="A white snow on the ground&#10;&#10;Description automatically generated">
            <a:extLst>
              <a:ext uri="{FF2B5EF4-FFF2-40B4-BE49-F238E27FC236}">
                <a16:creationId xmlns:a16="http://schemas.microsoft.com/office/drawing/2014/main" id="{ACB9C53A-A3E4-2BFB-28B9-AE36D8BFF5D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3" r="66214" b="33164"/>
          <a:stretch/>
        </p:blipFill>
        <p:spPr>
          <a:xfrm>
            <a:off x="936936" y="7387820"/>
            <a:ext cx="1680882" cy="2310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C7D875B-915C-D7E9-2CBE-19C87D59BA1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31" b="-4743"/>
          <a:stretch/>
        </p:blipFill>
        <p:spPr>
          <a:xfrm>
            <a:off x="921132" y="6504671"/>
            <a:ext cx="1680882" cy="2310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AEFD164-DD3A-29E9-C2FD-603EBA5B27AD}"/>
              </a:ext>
            </a:extLst>
          </p:cNvPr>
          <p:cNvSpPr txBox="1"/>
          <p:nvPr/>
        </p:nvSpPr>
        <p:spPr>
          <a:xfrm>
            <a:off x="390499" y="5763901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aphicFrame>
        <p:nvGraphicFramePr>
          <p:cNvPr id="26" name="Table 24">
            <a:extLst>
              <a:ext uri="{FF2B5EF4-FFF2-40B4-BE49-F238E27FC236}">
                <a16:creationId xmlns:a16="http://schemas.microsoft.com/office/drawing/2014/main" id="{9F0817C1-18F7-5836-7724-197CC39F2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07191"/>
              </p:ext>
            </p:extLst>
          </p:nvPr>
        </p:nvGraphicFramePr>
        <p:xfrm>
          <a:off x="-236143" y="6477699"/>
          <a:ext cx="1166438" cy="1636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6438">
                  <a:extLst>
                    <a:ext uri="{9D8B030D-6E8A-4147-A177-3AD203B41FA5}">
                      <a16:colId xmlns:a16="http://schemas.microsoft.com/office/drawing/2014/main" val="3658795982"/>
                    </a:ext>
                  </a:extLst>
                </a:gridCol>
              </a:tblGrid>
              <a:tr h="288814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Catalase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36452"/>
                  </a:ext>
                </a:extLst>
              </a:tr>
              <a:tr h="175002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Thioredoxin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462919"/>
                  </a:ext>
                </a:extLst>
              </a:tr>
              <a:tr h="175002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SOD1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869622"/>
                  </a:ext>
                </a:extLst>
              </a:tr>
              <a:tr h="341766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SOD2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65465"/>
                  </a:ext>
                </a:extLst>
              </a:tr>
              <a:tr h="175002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</a:p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1896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08A33E80-DD1A-C56E-0C68-5012BF2E3CCF}"/>
              </a:ext>
            </a:extLst>
          </p:cNvPr>
          <p:cNvSpPr txBox="1"/>
          <p:nvPr/>
        </p:nvSpPr>
        <p:spPr>
          <a:xfrm>
            <a:off x="2851143" y="4834286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2D7357-FFEE-B91F-AB37-C47EEC034A9A}"/>
              </a:ext>
            </a:extLst>
          </p:cNvPr>
          <p:cNvSpPr txBox="1"/>
          <p:nvPr/>
        </p:nvSpPr>
        <p:spPr>
          <a:xfrm>
            <a:off x="4825697" y="4814500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A674FE7-E9D1-97D5-CE13-D6A3FBC0A266}"/>
              </a:ext>
            </a:extLst>
          </p:cNvPr>
          <p:cNvSpPr txBox="1"/>
          <p:nvPr/>
        </p:nvSpPr>
        <p:spPr>
          <a:xfrm>
            <a:off x="2899668" y="7230710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1282E46-952A-B6F3-772D-02F4956E8492}"/>
              </a:ext>
            </a:extLst>
          </p:cNvPr>
          <p:cNvSpPr txBox="1"/>
          <p:nvPr/>
        </p:nvSpPr>
        <p:spPr>
          <a:xfrm>
            <a:off x="4856614" y="7230710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0F74B6-8EB9-3D11-B457-8B2FC8C6711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" t="496" r="65380" b="85887"/>
          <a:stretch/>
        </p:blipFill>
        <p:spPr>
          <a:xfrm>
            <a:off x="994576" y="2028791"/>
            <a:ext cx="1756392" cy="2706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B92A99-CCD3-0771-720F-91F2DD80CAD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38" t="81049" r="64543" b="5334"/>
          <a:stretch/>
        </p:blipFill>
        <p:spPr>
          <a:xfrm>
            <a:off x="994575" y="2362149"/>
            <a:ext cx="1756393" cy="2386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536667-9652-926F-74F8-A03EB773B55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86" t="57701" r="64595" b="28682"/>
          <a:stretch/>
        </p:blipFill>
        <p:spPr>
          <a:xfrm>
            <a:off x="992641" y="2654818"/>
            <a:ext cx="1758327" cy="2386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2D02E2-7C5B-C1DB-E32E-6DF79B8EAEE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-1" r="62383" b="3689"/>
          <a:stretch/>
        </p:blipFill>
        <p:spPr>
          <a:xfrm>
            <a:off x="994575" y="3247943"/>
            <a:ext cx="1756392" cy="422295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5" name="Table 40">
            <a:extLst>
              <a:ext uri="{FF2B5EF4-FFF2-40B4-BE49-F238E27FC236}">
                <a16:creationId xmlns:a16="http://schemas.microsoft.com/office/drawing/2014/main" id="{208A5417-3771-3D99-E562-00CA88F6C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337247"/>
              </p:ext>
            </p:extLst>
          </p:nvPr>
        </p:nvGraphicFramePr>
        <p:xfrm>
          <a:off x="1000329" y="1261249"/>
          <a:ext cx="1780986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536">
                  <a:extLst>
                    <a:ext uri="{9D8B030D-6E8A-4147-A177-3AD203B41FA5}">
                      <a16:colId xmlns:a16="http://schemas.microsoft.com/office/drawing/2014/main" val="1786867403"/>
                    </a:ext>
                  </a:extLst>
                </a:gridCol>
                <a:gridCol w="407733">
                  <a:extLst>
                    <a:ext uri="{9D8B030D-6E8A-4147-A177-3AD203B41FA5}">
                      <a16:colId xmlns:a16="http://schemas.microsoft.com/office/drawing/2014/main" val="3394295474"/>
                    </a:ext>
                  </a:extLst>
                </a:gridCol>
                <a:gridCol w="408265">
                  <a:extLst>
                    <a:ext uri="{9D8B030D-6E8A-4147-A177-3AD203B41FA5}">
                      <a16:colId xmlns:a16="http://schemas.microsoft.com/office/drawing/2014/main" val="3359833787"/>
                    </a:ext>
                  </a:extLst>
                </a:gridCol>
                <a:gridCol w="452452">
                  <a:extLst>
                    <a:ext uri="{9D8B030D-6E8A-4147-A177-3AD203B41FA5}">
                      <a16:colId xmlns:a16="http://schemas.microsoft.com/office/drawing/2014/main" val="2098178793"/>
                    </a:ext>
                  </a:extLst>
                </a:gridCol>
              </a:tblGrid>
              <a:tr h="219212">
                <a:tc gridSpan="2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Metformin (mM)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430647"/>
                  </a:ext>
                </a:extLst>
              </a:tr>
              <a:tr h="21921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052512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BAA7BBA-2745-E403-4C54-9F99EC66F187}"/>
              </a:ext>
            </a:extLst>
          </p:cNvPr>
          <p:cNvSpPr txBox="1"/>
          <p:nvPr/>
        </p:nvSpPr>
        <p:spPr>
          <a:xfrm>
            <a:off x="413462" y="1293633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0B7B93-59F9-6A90-FEE2-EDEBB9F91590}"/>
              </a:ext>
            </a:extLst>
          </p:cNvPr>
          <p:cNvSpPr txBox="1"/>
          <p:nvPr/>
        </p:nvSpPr>
        <p:spPr>
          <a:xfrm>
            <a:off x="2873164" y="498860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D75157-85B0-8A35-E4FF-407B8C945792}"/>
              </a:ext>
            </a:extLst>
          </p:cNvPr>
          <p:cNvSpPr txBox="1"/>
          <p:nvPr/>
        </p:nvSpPr>
        <p:spPr>
          <a:xfrm>
            <a:off x="4827156" y="498860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679D28-E09A-015A-7C26-A1F17E088DB6}"/>
              </a:ext>
            </a:extLst>
          </p:cNvPr>
          <p:cNvSpPr txBox="1"/>
          <p:nvPr/>
        </p:nvSpPr>
        <p:spPr>
          <a:xfrm>
            <a:off x="2873163" y="2867640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4D9B25-B48E-28A7-985D-AAAEEED9067A}"/>
              </a:ext>
            </a:extLst>
          </p:cNvPr>
          <p:cNvSpPr txBox="1"/>
          <p:nvPr/>
        </p:nvSpPr>
        <p:spPr>
          <a:xfrm>
            <a:off x="4827155" y="2862097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60C105-934E-94F1-91EE-C5AB1B033D4B}"/>
              </a:ext>
            </a:extLst>
          </p:cNvPr>
          <p:cNvSpPr txBox="1"/>
          <p:nvPr/>
        </p:nvSpPr>
        <p:spPr>
          <a:xfrm>
            <a:off x="474934" y="-3921305"/>
            <a:ext cx="67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aphicFrame>
        <p:nvGraphicFramePr>
          <p:cNvPr id="34" name="Table 24">
            <a:extLst>
              <a:ext uri="{FF2B5EF4-FFF2-40B4-BE49-F238E27FC236}">
                <a16:creationId xmlns:a16="http://schemas.microsoft.com/office/drawing/2014/main" id="{9C33AA81-14F0-424D-4CED-25C810427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875127"/>
              </p:ext>
            </p:extLst>
          </p:nvPr>
        </p:nvGraphicFramePr>
        <p:xfrm>
          <a:off x="-138005" y="2043887"/>
          <a:ext cx="1166438" cy="1636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6438">
                  <a:extLst>
                    <a:ext uri="{9D8B030D-6E8A-4147-A177-3AD203B41FA5}">
                      <a16:colId xmlns:a16="http://schemas.microsoft.com/office/drawing/2014/main" val="3658795982"/>
                    </a:ext>
                  </a:extLst>
                </a:gridCol>
              </a:tblGrid>
              <a:tr h="288814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Catalase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36452"/>
                  </a:ext>
                </a:extLst>
              </a:tr>
              <a:tr h="175002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Thioredoxin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462919"/>
                  </a:ext>
                </a:extLst>
              </a:tr>
              <a:tr h="175002"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SOD1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869622"/>
                  </a:ext>
                </a:extLst>
              </a:tr>
              <a:tr h="341766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SOD2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65465"/>
                  </a:ext>
                </a:extLst>
              </a:tr>
              <a:tr h="175002"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</a:p>
                    <a:p>
                      <a:pPr algn="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18961"/>
                  </a:ext>
                </a:extLst>
              </a:tr>
            </a:tbl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79BCF2DC-B6B2-2DA5-2DD9-F63C008E158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63987" b="-5119"/>
          <a:stretch/>
        </p:blipFill>
        <p:spPr>
          <a:xfrm>
            <a:off x="992641" y="2928311"/>
            <a:ext cx="1756392" cy="2735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C97BAA-C88F-2D0A-E2C6-FE6E1CB4C1C5}"/>
              </a:ext>
            </a:extLst>
          </p:cNvPr>
          <p:cNvSpPr txBox="1"/>
          <p:nvPr/>
        </p:nvSpPr>
        <p:spPr>
          <a:xfrm>
            <a:off x="3064598" y="138500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8</a:t>
            </a:r>
          </a:p>
        </p:txBody>
      </p:sp>
    </p:spTree>
    <p:extLst>
      <p:ext uri="{BB962C8B-B14F-4D97-AF65-F5344CB8AC3E}">
        <p14:creationId xmlns:p14="http://schemas.microsoft.com/office/powerpoint/2010/main" val="2688128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60170607-4E9F-E4DF-24F8-113A74A4A105}"/>
              </a:ext>
            </a:extLst>
          </p:cNvPr>
          <p:cNvSpPr txBox="1"/>
          <p:nvPr/>
        </p:nvSpPr>
        <p:spPr>
          <a:xfrm>
            <a:off x="310682" y="6267921"/>
            <a:ext cx="642433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b="1" dirty="0"/>
              <a:t>Supplementary Figure 1. STRING association network linking the AMPK activation to mitochondrial quality control machinery.</a:t>
            </a:r>
            <a:r>
              <a:rPr lang="en-AU" sz="1200" dirty="0"/>
              <a:t> Differentially abundant, MitoCarta3.0-annotated proteins from treated vs control were submitted to STRING (v12.0; homo sapiens; minimum interaction confidence = 0.7) together with core AMPK-pathway components added as scaffold nodes (PRKAA1 (AMPK catalytic α-subunit), ULK1, PINK1, PRKN, DNM1L, MFN1, MFF; bold black outlines). Nodes denote proteins; edges denote functional associations, with edge colour indicating evidence class and thickness indicating confidence score. AMPK (PRKAA1) connects to ULK1, which associates with DNM1L and the mitophagy effectors PINK1/PRKN, positioning AMPK upstream of mitochondrial fission (DNM1L, MFF), fusion (MFN1/MFN2) and PINK1/PRKN-dependent mitophagy. Experimentally detected proteins from our dataset include (bold red outlines) the Complex I subunit MT-ND4 (associating with PINK1), the outer-membrane import receptor TOMM70, and the apoptosis/mitophagy regulator BAX (associating with PRKN). Peripheral clusters such as the monoamine/amino-acid metabolism (MAOA, MAOB, COMT, GLDC, GLS) and the </a:t>
            </a:r>
            <a:r>
              <a:rPr lang="en-AU" sz="1200" dirty="0" err="1"/>
              <a:t>mitoribosomal</a:t>
            </a:r>
            <a:r>
              <a:rPr lang="en-AU" sz="1200" dirty="0"/>
              <a:t> module (MRPL22, MRPL28, DDX28) represent additional differentially abundant proteins outside the AMPK sub-network.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3211963-3813-E750-F1CB-5E3CB44519C0}"/>
              </a:ext>
            </a:extLst>
          </p:cNvPr>
          <p:cNvGrpSpPr/>
          <p:nvPr/>
        </p:nvGrpSpPr>
        <p:grpSpPr>
          <a:xfrm>
            <a:off x="187698" y="91616"/>
            <a:ext cx="6670302" cy="5756709"/>
            <a:chOff x="187698" y="91616"/>
            <a:chExt cx="6670302" cy="575670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1A008AA-739E-EC19-C30D-01162D7801E2}"/>
                </a:ext>
              </a:extLst>
            </p:cNvPr>
            <p:cNvGrpSpPr/>
            <p:nvPr/>
          </p:nvGrpSpPr>
          <p:grpSpPr>
            <a:xfrm>
              <a:off x="187698" y="91616"/>
              <a:ext cx="6670302" cy="5756709"/>
              <a:chOff x="187698" y="91616"/>
              <a:chExt cx="6670302" cy="5756709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B9E0A7DF-BAC3-89B5-01D0-375A12788813}"/>
                  </a:ext>
                </a:extLst>
              </p:cNvPr>
              <p:cNvGrpSpPr/>
              <p:nvPr/>
            </p:nvGrpSpPr>
            <p:grpSpPr>
              <a:xfrm>
                <a:off x="187698" y="91616"/>
                <a:ext cx="6670302" cy="5756709"/>
                <a:chOff x="187698" y="-190489"/>
                <a:chExt cx="6670302" cy="5756709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EC2ECA5-9348-9B97-CA5B-BC514A3E74BE}"/>
                    </a:ext>
                  </a:extLst>
                </p:cNvPr>
                <p:cNvGrpSpPr/>
                <p:nvPr/>
              </p:nvGrpSpPr>
              <p:grpSpPr>
                <a:xfrm>
                  <a:off x="187698" y="-190489"/>
                  <a:ext cx="6670302" cy="5004000"/>
                  <a:chOff x="165370" y="2383275"/>
                  <a:chExt cx="6670302" cy="5004000"/>
                </a:xfrm>
              </p:grpSpPr>
              <p:pic>
                <p:nvPicPr>
                  <p:cNvPr id="25" name="Picture 24">
                    <a:extLst>
                      <a:ext uri="{FF2B5EF4-FFF2-40B4-BE49-F238E27FC236}">
                        <a16:creationId xmlns:a16="http://schemas.microsoft.com/office/drawing/2014/main" id="{5693307B-B1BB-9CA8-824F-5B5E849C5E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12" t="12263" r="11488" b="22687"/>
                  <a:stretch>
                    <a:fillRect/>
                  </a:stretch>
                </p:blipFill>
                <p:spPr>
                  <a:xfrm>
                    <a:off x="165370" y="2383275"/>
                    <a:ext cx="6670302" cy="5004000"/>
                  </a:xfrm>
                  <a:prstGeom prst="rect">
                    <a:avLst/>
                  </a:prstGeom>
                </p:spPr>
              </p:pic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6F7B46AA-263A-7BF6-352B-AF6C485B44D0}"/>
                      </a:ext>
                    </a:extLst>
                  </p:cNvPr>
                  <p:cNvSpPr/>
                  <p:nvPr/>
                </p:nvSpPr>
                <p:spPr>
                  <a:xfrm>
                    <a:off x="3793062" y="5091934"/>
                    <a:ext cx="280800" cy="282011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AE42EDF4-783E-51F6-3E75-6EBBD6EB24C4}"/>
                      </a:ext>
                    </a:extLst>
                  </p:cNvPr>
                  <p:cNvSpPr/>
                  <p:nvPr/>
                </p:nvSpPr>
                <p:spPr>
                  <a:xfrm>
                    <a:off x="358733" y="5726397"/>
                    <a:ext cx="280800" cy="282011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310931A9-671C-F320-4071-2FC0856DBC6A}"/>
                      </a:ext>
                    </a:extLst>
                  </p:cNvPr>
                  <p:cNvSpPr/>
                  <p:nvPr/>
                </p:nvSpPr>
                <p:spPr>
                  <a:xfrm>
                    <a:off x="1141339" y="5714398"/>
                    <a:ext cx="280800" cy="282011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217C3A8C-E232-BA68-83C2-942E9B7F3AEF}"/>
                      </a:ext>
                    </a:extLst>
                  </p:cNvPr>
                  <p:cNvSpPr/>
                  <p:nvPr/>
                </p:nvSpPr>
                <p:spPr>
                  <a:xfrm>
                    <a:off x="1834082" y="5689091"/>
                    <a:ext cx="280800" cy="282011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8EB45A69-2CC5-AAD9-560F-260E3C109B21}"/>
                      </a:ext>
                    </a:extLst>
                  </p:cNvPr>
                  <p:cNvSpPr/>
                  <p:nvPr/>
                </p:nvSpPr>
                <p:spPr>
                  <a:xfrm>
                    <a:off x="2654336" y="4878014"/>
                    <a:ext cx="280800" cy="282011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D3AB2D9F-978C-9BEB-7DDD-B20001B0C632}"/>
                      </a:ext>
                    </a:extLst>
                  </p:cNvPr>
                  <p:cNvSpPr/>
                  <p:nvPr/>
                </p:nvSpPr>
                <p:spPr>
                  <a:xfrm>
                    <a:off x="3500521" y="6832379"/>
                    <a:ext cx="280800" cy="282011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3115AADF-BBD3-D938-697C-32DEF2F244B9}"/>
                      </a:ext>
                    </a:extLst>
                  </p:cNvPr>
                  <p:cNvSpPr/>
                  <p:nvPr/>
                </p:nvSpPr>
                <p:spPr>
                  <a:xfrm>
                    <a:off x="2417245" y="6735100"/>
                    <a:ext cx="280800" cy="282011"/>
                  </a:xfrm>
                  <a:prstGeom prst="ellipse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</p:grpSp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81513905-D36D-C50B-B10E-29927291E3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t="6563" r="1578" b="4020"/>
                <a:stretch>
                  <a:fillRect/>
                </a:stretch>
              </p:blipFill>
              <p:spPr>
                <a:xfrm>
                  <a:off x="2172999" y="4647565"/>
                  <a:ext cx="4572000" cy="918655"/>
                </a:xfrm>
                <a:prstGeom prst="rect">
                  <a:avLst/>
                </a:prstGeom>
              </p:spPr>
            </p:pic>
          </p:grp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D2FA6D4-ACF0-1D93-B0DC-86C71AC8F6BD}"/>
                  </a:ext>
                </a:extLst>
              </p:cNvPr>
              <p:cNvSpPr/>
              <p:nvPr/>
            </p:nvSpPr>
            <p:spPr>
              <a:xfrm>
                <a:off x="2741456" y="3616359"/>
                <a:ext cx="280800" cy="282011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65CA88D-8DD0-B875-530B-6378D9920A7E}"/>
                  </a:ext>
                </a:extLst>
              </p:cNvPr>
              <p:cNvSpPr/>
              <p:nvPr/>
            </p:nvSpPr>
            <p:spPr>
              <a:xfrm>
                <a:off x="1441421" y="4188514"/>
                <a:ext cx="280800" cy="282011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0D903875-0007-683A-A02C-58A613F27D3B}"/>
                  </a:ext>
                </a:extLst>
              </p:cNvPr>
              <p:cNvSpPr/>
              <p:nvPr/>
            </p:nvSpPr>
            <p:spPr>
              <a:xfrm>
                <a:off x="2098724" y="2257328"/>
                <a:ext cx="280800" cy="282011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E368F55-63B2-3812-7783-2CF40C781D89}"/>
                  </a:ext>
                </a:extLst>
              </p:cNvPr>
              <p:cNvSpPr/>
              <p:nvPr/>
            </p:nvSpPr>
            <p:spPr>
              <a:xfrm>
                <a:off x="3399816" y="2319617"/>
                <a:ext cx="280800" cy="282011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8FAA70BE-98BB-121C-99D8-DD330DCAD83E}"/>
                  </a:ext>
                </a:extLst>
              </p:cNvPr>
              <p:cNvSpPr/>
              <p:nvPr/>
            </p:nvSpPr>
            <p:spPr>
              <a:xfrm>
                <a:off x="4362282" y="2124669"/>
                <a:ext cx="280800" cy="282011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B52ED053-0D51-DC89-5F36-908A79C18F54}"/>
                  </a:ext>
                </a:extLst>
              </p:cNvPr>
              <p:cNvSpPr/>
              <p:nvPr/>
            </p:nvSpPr>
            <p:spPr>
              <a:xfrm>
                <a:off x="4113092" y="3532236"/>
                <a:ext cx="280800" cy="282011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135A13D5-286D-697D-AB77-EFE90655A787}"/>
                  </a:ext>
                </a:extLst>
              </p:cNvPr>
              <p:cNvSpPr/>
              <p:nvPr/>
            </p:nvSpPr>
            <p:spPr>
              <a:xfrm>
                <a:off x="4403620" y="4268384"/>
                <a:ext cx="280800" cy="282011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6933584-D8FC-7CEF-B183-B7D165BA468A}"/>
                </a:ext>
              </a:extLst>
            </p:cNvPr>
            <p:cNvSpPr/>
            <p:nvPr/>
          </p:nvSpPr>
          <p:spPr>
            <a:xfrm>
              <a:off x="3666810" y="1677075"/>
              <a:ext cx="280800" cy="28201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A8DA7B-2B6A-E3E0-E601-B066E7EEF34D}"/>
              </a:ext>
            </a:extLst>
          </p:cNvPr>
          <p:cNvSpPr txBox="1"/>
          <p:nvPr/>
        </p:nvSpPr>
        <p:spPr>
          <a:xfrm>
            <a:off x="2438183" y="160959"/>
            <a:ext cx="1938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</p:spTree>
    <p:extLst>
      <p:ext uri="{BB962C8B-B14F-4D97-AF65-F5344CB8AC3E}">
        <p14:creationId xmlns:p14="http://schemas.microsoft.com/office/powerpoint/2010/main" val="1229745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27A399-2D80-8E6F-DCD3-FBA50FD39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51" y="662452"/>
            <a:ext cx="5332896" cy="9082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59753C-8828-7035-A916-50013ABEE9F7}"/>
              </a:ext>
            </a:extLst>
          </p:cNvPr>
          <p:cNvSpPr txBox="1"/>
          <p:nvPr/>
        </p:nvSpPr>
        <p:spPr>
          <a:xfrm>
            <a:off x="2438183" y="160959"/>
            <a:ext cx="1938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</p:spTree>
    <p:extLst>
      <p:ext uri="{BB962C8B-B14F-4D97-AF65-F5344CB8AC3E}">
        <p14:creationId xmlns:p14="http://schemas.microsoft.com/office/powerpoint/2010/main" val="1737160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5E96D6-9E3D-9971-FDA4-C889BCB567E9}"/>
              </a:ext>
            </a:extLst>
          </p:cNvPr>
          <p:cNvSpPr txBox="1"/>
          <p:nvPr/>
        </p:nvSpPr>
        <p:spPr>
          <a:xfrm>
            <a:off x="580768" y="494270"/>
            <a:ext cx="5955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/>
              <a:t>Supplementary Figure 2.</a:t>
            </a:r>
            <a:r>
              <a:rPr lang="en-AU" sz="1200" dirty="0"/>
              <a:t> </a:t>
            </a:r>
            <a:r>
              <a:rPr lang="en-AU" sz="1200" b="1" dirty="0"/>
              <a:t>Metformin does not significantly alter antioxidant protein expression after 6 or 24hrs of treatment. </a:t>
            </a:r>
            <a:r>
              <a:rPr lang="en-AU" sz="1200" dirty="0"/>
              <a:t>SOD1, SOD2, catalase, and thioredoxin (TRX) protein expression was measured following 6 h and 24 h exposure with metformin treatment (1 or 2 mM) . No significant differences were detected between treatment groups. Data: Mean ± SD; N = 5 biological replicates/treatment; except TRX as bands were unable to be quantified (n=4); Friedman test.</a:t>
            </a:r>
          </a:p>
        </p:txBody>
      </p:sp>
    </p:spTree>
    <p:extLst>
      <p:ext uri="{BB962C8B-B14F-4D97-AF65-F5344CB8AC3E}">
        <p14:creationId xmlns:p14="http://schemas.microsoft.com/office/powerpoint/2010/main" val="4223307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55584</TotalTime>
  <Words>546</Words>
  <Application>Microsoft Macintosh PowerPoint</Application>
  <PresentationFormat>A4 Paper (210x297 mm)</PresentationFormat>
  <Paragraphs>149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Melbourne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Elif Kadife</dc:creator>
  <cp:lastModifiedBy>Alesia Harper</cp:lastModifiedBy>
  <cp:revision>25</cp:revision>
  <dcterms:created xsi:type="dcterms:W3CDTF">2023-07-21T01:43:24Z</dcterms:created>
  <dcterms:modified xsi:type="dcterms:W3CDTF">2026-07-26T14:29:00Z</dcterms:modified>
</cp:coreProperties>
</file>