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50" d="100"/>
          <a:sy n="150" d="100"/>
        </p:scale>
        <p:origin x="178" y="112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D62E-50A8-4D9B-8DDF-FA16E3651C55}" type="datetimeFigureOut">
              <a:rPr lang="en-GB" smtClean="0"/>
              <a:t>26/01/2015</a:t>
            </a:fld>
            <a:endParaRPr lang="en-GB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89FE4E-60F5-4B2F-AF07-8F7A1E7E992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1658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377B2-3E96-4530-B8D3-2F3AB06B2D0B}" type="datetimeFigureOut">
              <a:rPr lang="en-GB" smtClean="0"/>
              <a:t>26/01/2015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9A3C-58F2-405F-9E3A-2A60D16A0CB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007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377B2-3E96-4530-B8D3-2F3AB06B2D0B}" type="datetimeFigureOut">
              <a:rPr lang="en-GB" smtClean="0"/>
              <a:t>26/01/2015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9A3C-58F2-405F-9E3A-2A60D16A0CB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7284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377B2-3E96-4530-B8D3-2F3AB06B2D0B}" type="datetimeFigureOut">
              <a:rPr lang="en-GB" smtClean="0"/>
              <a:t>26/01/2015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9A3C-58F2-405F-9E3A-2A60D16A0CB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1806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377B2-3E96-4530-B8D3-2F3AB06B2D0B}" type="datetimeFigureOut">
              <a:rPr lang="en-GB" smtClean="0"/>
              <a:t>26/01/2015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9A3C-58F2-405F-9E3A-2A60D16A0CB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9764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377B2-3E96-4530-B8D3-2F3AB06B2D0B}" type="datetimeFigureOut">
              <a:rPr lang="en-GB" smtClean="0"/>
              <a:t>26/01/2015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9A3C-58F2-405F-9E3A-2A60D16A0CB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575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377B2-3E96-4530-B8D3-2F3AB06B2D0B}" type="datetimeFigureOut">
              <a:rPr lang="en-GB" smtClean="0"/>
              <a:t>26/01/2015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9A3C-58F2-405F-9E3A-2A60D16A0CB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8250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377B2-3E96-4530-B8D3-2F3AB06B2D0B}" type="datetimeFigureOut">
              <a:rPr lang="en-GB" smtClean="0"/>
              <a:t>26/01/2015</a:t>
            </a:fld>
            <a:endParaRPr lang="en-GB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9A3C-58F2-405F-9E3A-2A60D16A0CB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7384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377B2-3E96-4530-B8D3-2F3AB06B2D0B}" type="datetimeFigureOut">
              <a:rPr lang="en-GB" smtClean="0"/>
              <a:t>26/01/2015</a:t>
            </a:fld>
            <a:endParaRPr lang="en-GB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9A3C-58F2-405F-9E3A-2A60D16A0CB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5077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377B2-3E96-4530-B8D3-2F3AB06B2D0B}" type="datetimeFigureOut">
              <a:rPr lang="en-GB" smtClean="0"/>
              <a:t>26/01/2015</a:t>
            </a:fld>
            <a:endParaRPr lang="en-GB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9A3C-58F2-405F-9E3A-2A60D16A0CB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7147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377B2-3E96-4530-B8D3-2F3AB06B2D0B}" type="datetimeFigureOut">
              <a:rPr lang="en-GB" smtClean="0"/>
              <a:t>26/01/2015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9A3C-58F2-405F-9E3A-2A60D16A0CB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1724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377B2-3E96-4530-B8D3-2F3AB06B2D0B}" type="datetimeFigureOut">
              <a:rPr lang="en-GB" smtClean="0"/>
              <a:t>26/01/2015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9A3C-58F2-405F-9E3A-2A60D16A0CB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3539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E377B2-3E96-4530-B8D3-2F3AB06B2D0B}" type="datetimeFigureOut">
              <a:rPr lang="en-GB" smtClean="0"/>
              <a:t>26/01/2015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A9A3C-58F2-405F-9E3A-2A60D16A0CB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1884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10" Type="http://schemas.openxmlformats.org/officeDocument/2006/relationships/image" Target="../media/image9.emf"/><Relationship Id="rId4" Type="http://schemas.openxmlformats.org/officeDocument/2006/relationships/image" Target="../media/image3.emf"/><Relationship Id="rId9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" name="Groupe 165"/>
          <p:cNvGrpSpPr/>
          <p:nvPr/>
        </p:nvGrpSpPr>
        <p:grpSpPr>
          <a:xfrm>
            <a:off x="1700808" y="1949515"/>
            <a:ext cx="3744416" cy="2838509"/>
            <a:chOff x="1700808" y="1949515"/>
            <a:chExt cx="3744416" cy="2838509"/>
          </a:xfrm>
        </p:grpSpPr>
        <p:sp>
          <p:nvSpPr>
            <p:cNvPr id="51" name="ZoneTexte 50"/>
            <p:cNvSpPr txBox="1"/>
            <p:nvPr/>
          </p:nvSpPr>
          <p:spPr>
            <a:xfrm>
              <a:off x="1721627" y="2105847"/>
              <a:ext cx="732420" cy="2215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840" dirty="0">
                  <a:latin typeface="Arial" panose="020B0604020202020204" pitchFamily="34" charset="0"/>
                  <a:cs typeface="Arial" panose="020B0604020202020204" pitchFamily="34" charset="0"/>
                </a:rPr>
                <a:t>|</a:t>
              </a:r>
              <a:r>
                <a:rPr lang="en-US" sz="84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∠</a:t>
              </a:r>
              <a:r>
                <a:rPr lang="en-US" sz="8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r>
                <a:rPr lang="en-US" sz="840" b="1" baseline="-25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840" b="1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ST</a:t>
              </a:r>
              <a:r>
                <a:rPr lang="en-US" sz="8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r>
                <a:rPr lang="en-US" sz="840" b="1" baseline="-25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840" b="1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DTI</a:t>
              </a:r>
              <a:r>
                <a:rPr lang="en-US" sz="84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|</a:t>
              </a:r>
              <a:endParaRPr lang="fr-FR" sz="84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ZoneTexte 51"/>
            <p:cNvSpPr txBox="1"/>
            <p:nvPr/>
          </p:nvSpPr>
          <p:spPr>
            <a:xfrm>
              <a:off x="3800384" y="2105847"/>
              <a:ext cx="1066842" cy="2215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840" dirty="0">
                  <a:latin typeface="Arial" panose="020B0604020202020204" pitchFamily="34" charset="0"/>
                  <a:cs typeface="Arial" panose="020B0604020202020204" pitchFamily="34" charset="0"/>
                </a:rPr>
                <a:t>|∠β</a:t>
              </a:r>
              <a:r>
                <a:rPr lang="en-US" sz="84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’’</a:t>
              </a:r>
              <a:r>
                <a:rPr lang="en-US" sz="8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r>
                <a:rPr lang="en-US" sz="840" b="1" baseline="-25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840" b="1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ST</a:t>
              </a:r>
              <a:r>
                <a:rPr lang="en-US" sz="84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β’’</a:t>
              </a:r>
              <a:r>
                <a:rPr lang="en-US" sz="8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r>
                <a:rPr lang="en-US" sz="840" b="1" baseline="-25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840" b="1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DTI</a:t>
              </a:r>
              <a:r>
                <a:rPr lang="en-US" sz="840" dirty="0">
                  <a:latin typeface="Arial" panose="020B0604020202020204" pitchFamily="34" charset="0"/>
                  <a:cs typeface="Arial" panose="020B0604020202020204" pitchFamily="34" charset="0"/>
                </a:rPr>
                <a:t>|</a:t>
              </a:r>
              <a:endParaRPr lang="fr-FR" sz="84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ZoneTexte 58"/>
            <p:cNvSpPr txBox="1"/>
            <p:nvPr/>
          </p:nvSpPr>
          <p:spPr>
            <a:xfrm>
              <a:off x="2729739" y="2108920"/>
              <a:ext cx="947225" cy="2215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840" dirty="0">
                  <a:latin typeface="Arial" panose="020B0604020202020204" pitchFamily="34" charset="0"/>
                  <a:cs typeface="Arial" panose="020B0604020202020204" pitchFamily="34" charset="0"/>
                </a:rPr>
                <a:t>|∠</a:t>
              </a:r>
              <a:r>
                <a:rPr lang="en-US" sz="84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β’</a:t>
              </a:r>
              <a:r>
                <a:rPr lang="en-US" sz="8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r>
                <a:rPr lang="en-US" sz="840" b="1" baseline="-25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840" b="1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ST</a:t>
              </a:r>
              <a:r>
                <a:rPr lang="en-US" sz="84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β’</a:t>
              </a:r>
              <a:r>
                <a:rPr lang="en-US" sz="8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r>
                <a:rPr lang="en-US" sz="840" b="1" baseline="-25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840" b="1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DTI</a:t>
              </a:r>
              <a:r>
                <a:rPr lang="en-US" sz="84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|</a:t>
              </a:r>
              <a:endParaRPr lang="fr-FR" sz="84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" name="ZoneTexte 59"/>
            <p:cNvSpPr txBox="1"/>
            <p:nvPr/>
          </p:nvSpPr>
          <p:spPr>
            <a:xfrm>
              <a:off x="1700808" y="1949515"/>
              <a:ext cx="37444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b="1" dirty="0">
                  <a:latin typeface="Arial" pitchFamily="34" charset="0"/>
                  <a:cs typeface="Arial" pitchFamily="34" charset="0"/>
                </a:rPr>
                <a:t>A - </a:t>
              </a:r>
              <a:r>
                <a:rPr lang="fr-FR" sz="1000" b="1" dirty="0" smtClean="0">
                  <a:latin typeface="Arial" pitchFamily="34" charset="0"/>
                  <a:cs typeface="Arial" pitchFamily="34" charset="0"/>
                </a:rPr>
                <a:t>SHEETLET </a:t>
              </a:r>
              <a:r>
                <a:rPr lang="fr-FR" sz="1000" b="1" dirty="0">
                  <a:latin typeface="Arial" pitchFamily="34" charset="0"/>
                  <a:cs typeface="Arial" pitchFamily="34" charset="0"/>
                </a:rPr>
                <a:t>MEASUREMENTS IN THE </a:t>
              </a:r>
              <a:r>
                <a:rPr lang="fr-FR" sz="1000" b="1" dirty="0" smtClean="0">
                  <a:latin typeface="Arial" pitchFamily="34" charset="0"/>
                  <a:cs typeface="Arial" pitchFamily="34" charset="0"/>
                </a:rPr>
                <a:t>LATERAL ROI</a:t>
              </a:r>
              <a:endParaRPr lang="fr-FR" sz="1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ZoneTexte 60"/>
            <p:cNvSpPr txBox="1"/>
            <p:nvPr/>
          </p:nvSpPr>
          <p:spPr>
            <a:xfrm>
              <a:off x="1700808" y="4397787"/>
              <a:ext cx="352839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b="1" dirty="0" smtClean="0">
                  <a:latin typeface="Arial" pitchFamily="34" charset="0"/>
                  <a:cs typeface="Arial" pitchFamily="34" charset="0"/>
                </a:rPr>
                <a:t>B – FIBER </a:t>
              </a:r>
              <a:r>
                <a:rPr lang="fr-FR" sz="1000" b="1" dirty="0">
                  <a:latin typeface="Arial" pitchFamily="34" charset="0"/>
                  <a:cs typeface="Arial" pitchFamily="34" charset="0"/>
                </a:rPr>
                <a:t>MEASUREMENTS IN THE </a:t>
              </a:r>
              <a:r>
                <a:rPr lang="fr-FR" sz="1000" b="1" dirty="0" smtClean="0">
                  <a:latin typeface="Arial" pitchFamily="34" charset="0"/>
                  <a:cs typeface="Arial" pitchFamily="34" charset="0"/>
                </a:rPr>
                <a:t>LATERAL ROI</a:t>
              </a:r>
              <a:endParaRPr lang="fr-FR" sz="1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ZoneTexte 61"/>
            <p:cNvSpPr txBox="1"/>
            <p:nvPr/>
          </p:nvSpPr>
          <p:spPr>
            <a:xfrm>
              <a:off x="1734962" y="3237011"/>
              <a:ext cx="732420" cy="2215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840" dirty="0">
                  <a:latin typeface="Arial" panose="020B0604020202020204" pitchFamily="34" charset="0"/>
                  <a:cs typeface="Arial" panose="020B0604020202020204" pitchFamily="34" charset="0"/>
                </a:rPr>
                <a:t>|</a:t>
              </a:r>
              <a:r>
                <a:rPr lang="en-US" sz="84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∠</a:t>
              </a:r>
              <a:r>
                <a:rPr lang="en-US" sz="8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v</a:t>
              </a:r>
              <a:r>
                <a:rPr lang="en-US" sz="840" b="1" baseline="-25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en-US" sz="840" b="1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ST</a:t>
              </a:r>
              <a:r>
                <a:rPr lang="en-US" sz="8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r>
                <a:rPr lang="en-US" sz="840" b="1" baseline="-25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en-US" sz="840" b="1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DTI</a:t>
              </a:r>
              <a:r>
                <a:rPr lang="en-US" sz="84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|</a:t>
              </a:r>
              <a:endParaRPr lang="fr-FR" sz="84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ZoneTexte 62"/>
            <p:cNvSpPr txBox="1"/>
            <p:nvPr/>
          </p:nvSpPr>
          <p:spPr>
            <a:xfrm>
              <a:off x="3813719" y="3237011"/>
              <a:ext cx="1066842" cy="2215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840" dirty="0">
                  <a:latin typeface="Arial" panose="020B0604020202020204" pitchFamily="34" charset="0"/>
                  <a:cs typeface="Arial" panose="020B0604020202020204" pitchFamily="34" charset="0"/>
                </a:rPr>
                <a:t>|∠β</a:t>
              </a:r>
              <a:r>
                <a:rPr lang="en-US" sz="84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’</a:t>
              </a:r>
              <a:r>
                <a:rPr lang="en-US" sz="84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’</a:t>
              </a:r>
              <a:r>
                <a:rPr lang="en-US" sz="8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v</a:t>
              </a:r>
              <a:r>
                <a:rPr lang="en-US" sz="840" b="1" baseline="-25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en-US" sz="840" b="1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ST</a:t>
              </a:r>
              <a:r>
                <a:rPr lang="en-US" sz="84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β</a:t>
              </a:r>
              <a:r>
                <a:rPr lang="en-US" sz="84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’’</a:t>
              </a:r>
              <a:r>
                <a:rPr lang="en-US" sz="8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r>
                <a:rPr lang="en-US" sz="840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en-US" sz="840" b="1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DTI</a:t>
              </a:r>
              <a:r>
                <a:rPr lang="en-US" sz="840" dirty="0">
                  <a:latin typeface="Arial" panose="020B0604020202020204" pitchFamily="34" charset="0"/>
                  <a:cs typeface="Arial" panose="020B0604020202020204" pitchFamily="34" charset="0"/>
                </a:rPr>
                <a:t>|</a:t>
              </a:r>
              <a:endParaRPr lang="fr-FR" sz="84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" name="ZoneTexte 63"/>
            <p:cNvSpPr txBox="1"/>
            <p:nvPr/>
          </p:nvSpPr>
          <p:spPr>
            <a:xfrm>
              <a:off x="2743074" y="3240084"/>
              <a:ext cx="947225" cy="2215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840" dirty="0">
                  <a:latin typeface="Arial" panose="020B0604020202020204" pitchFamily="34" charset="0"/>
                  <a:cs typeface="Arial" panose="020B0604020202020204" pitchFamily="34" charset="0"/>
                </a:rPr>
                <a:t>|∠</a:t>
              </a:r>
              <a:r>
                <a:rPr lang="en-US" sz="84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β’</a:t>
              </a:r>
              <a:r>
                <a:rPr lang="en-US" sz="8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ev</a:t>
              </a:r>
              <a:r>
                <a:rPr lang="en-US" sz="840" b="1" baseline="-25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en-US" sz="840" b="1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ST</a:t>
              </a:r>
              <a:r>
                <a:rPr lang="en-US" sz="84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β’</a:t>
              </a:r>
              <a:r>
                <a:rPr lang="en-US" sz="8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r>
                <a:rPr lang="en-US" sz="840" b="1" baseline="-25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en-US" sz="840" b="1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DTI</a:t>
              </a:r>
              <a:r>
                <a:rPr lang="en-US" sz="84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|</a:t>
              </a:r>
              <a:endParaRPr lang="fr-FR" sz="84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" name="ZoneTexte 64"/>
            <p:cNvSpPr txBox="1"/>
            <p:nvPr/>
          </p:nvSpPr>
          <p:spPr>
            <a:xfrm>
              <a:off x="1723561" y="4563352"/>
              <a:ext cx="732420" cy="2215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840" dirty="0">
                  <a:latin typeface="Arial" panose="020B0604020202020204" pitchFamily="34" charset="0"/>
                  <a:cs typeface="Arial" panose="020B0604020202020204" pitchFamily="34" charset="0"/>
                </a:rPr>
                <a:t>|</a:t>
              </a:r>
              <a:r>
                <a:rPr lang="en-US" sz="84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∠</a:t>
              </a:r>
              <a:r>
                <a:rPr lang="en-US" sz="8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v</a:t>
              </a:r>
              <a:r>
                <a:rPr lang="en-US" sz="840" b="1" baseline="-25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sz="840" b="1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ST</a:t>
              </a:r>
              <a:r>
                <a:rPr lang="en-US" sz="8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r>
                <a:rPr lang="en-US" sz="840" b="1" baseline="-25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sz="840" b="1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DTI</a:t>
              </a:r>
              <a:r>
                <a:rPr lang="en-US" sz="84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|</a:t>
              </a:r>
              <a:endParaRPr lang="fr-FR" sz="84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" name="ZoneTexte 65"/>
            <p:cNvSpPr txBox="1"/>
            <p:nvPr/>
          </p:nvSpPr>
          <p:spPr>
            <a:xfrm>
              <a:off x="3802318" y="4563352"/>
              <a:ext cx="1066842" cy="2215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840" dirty="0">
                  <a:latin typeface="Arial" panose="020B0604020202020204" pitchFamily="34" charset="0"/>
                  <a:cs typeface="Arial" panose="020B0604020202020204" pitchFamily="34" charset="0"/>
                </a:rPr>
                <a:t>|</a:t>
              </a:r>
              <a:r>
                <a:rPr lang="en-US" sz="84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∠</a:t>
              </a:r>
              <a:r>
                <a:rPr lang="en-US" sz="840" dirty="0">
                  <a:latin typeface="Arial" panose="020B0604020202020204" pitchFamily="34" charset="0"/>
                  <a:cs typeface="Arial" panose="020B0604020202020204" pitchFamily="34" charset="0"/>
                </a:rPr>
                <a:t>α</a:t>
              </a:r>
              <a:r>
                <a:rPr lang="en-US" sz="84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’</a:t>
              </a:r>
              <a:r>
                <a:rPr lang="en-US" sz="84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’</a:t>
              </a:r>
              <a:r>
                <a:rPr lang="en-US" sz="8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v</a:t>
              </a:r>
              <a:r>
                <a:rPr lang="en-US" sz="840" b="1" baseline="-25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sz="840" b="1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ST</a:t>
              </a:r>
              <a:r>
                <a:rPr lang="en-US" sz="84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α</a:t>
              </a:r>
              <a:r>
                <a:rPr lang="en-US" sz="84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’’</a:t>
              </a:r>
              <a:r>
                <a:rPr lang="en-US" sz="8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r>
                <a:rPr lang="en-US" sz="840" b="1" baseline="-25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sz="840" b="1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DTI</a:t>
              </a:r>
              <a:r>
                <a:rPr lang="en-US" sz="840" dirty="0">
                  <a:latin typeface="Arial" panose="020B0604020202020204" pitchFamily="34" charset="0"/>
                  <a:cs typeface="Arial" panose="020B0604020202020204" pitchFamily="34" charset="0"/>
                </a:rPr>
                <a:t>|</a:t>
              </a:r>
              <a:endParaRPr lang="fr-FR" sz="84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" name="ZoneTexte 66"/>
            <p:cNvSpPr txBox="1"/>
            <p:nvPr/>
          </p:nvSpPr>
          <p:spPr>
            <a:xfrm>
              <a:off x="2731673" y="4566425"/>
              <a:ext cx="947225" cy="2215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840" dirty="0">
                  <a:latin typeface="Arial" panose="020B0604020202020204" pitchFamily="34" charset="0"/>
                  <a:cs typeface="Arial" panose="020B0604020202020204" pitchFamily="34" charset="0"/>
                </a:rPr>
                <a:t>|</a:t>
              </a:r>
              <a:r>
                <a:rPr lang="en-US" sz="84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∠</a:t>
              </a:r>
              <a:r>
                <a:rPr lang="en-US" sz="84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α’</a:t>
              </a:r>
              <a:r>
                <a:rPr lang="en-US" sz="8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v</a:t>
              </a:r>
              <a:r>
                <a:rPr lang="en-US" sz="840" b="1" baseline="-25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sz="840" b="1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ST</a:t>
              </a:r>
              <a:r>
                <a:rPr lang="en-US" sz="84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α’</a:t>
              </a:r>
              <a:r>
                <a:rPr lang="en-US" sz="8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r>
                <a:rPr lang="en-US" sz="840" b="1" baseline="-25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sz="840" b="1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DTI</a:t>
              </a:r>
              <a:r>
                <a:rPr lang="en-US" sz="84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|</a:t>
              </a:r>
              <a:endParaRPr lang="fr-FR" sz="840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67" name="ZoneTexte 166"/>
          <p:cNvSpPr txBox="1"/>
          <p:nvPr/>
        </p:nvSpPr>
        <p:spPr>
          <a:xfrm>
            <a:off x="4786868" y="5574537"/>
            <a:ext cx="297011" cy="22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40" b="1" dirty="0" smtClean="0">
                <a:latin typeface="Arial" pitchFamily="34" charset="0"/>
                <a:cs typeface="Arial" pitchFamily="34" charset="0"/>
              </a:rPr>
              <a:t>0º </a:t>
            </a:r>
            <a:endParaRPr lang="fr-FR" sz="84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8" name="ZoneTexte 167"/>
          <p:cNvSpPr txBox="1"/>
          <p:nvPr/>
        </p:nvSpPr>
        <p:spPr>
          <a:xfrm>
            <a:off x="4572715" y="4946953"/>
            <a:ext cx="390866" cy="22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40" b="1" dirty="0" smtClean="0">
                <a:latin typeface="Arial" pitchFamily="34" charset="0"/>
                <a:cs typeface="Arial" pitchFamily="34" charset="0"/>
              </a:rPr>
              <a:t>45</a:t>
            </a:r>
            <a:r>
              <a:rPr lang="fr-FR" sz="840" b="1" dirty="0">
                <a:latin typeface="Arial" pitchFamily="34" charset="0"/>
                <a:cs typeface="Arial" pitchFamily="34" charset="0"/>
              </a:rPr>
              <a:t>º</a:t>
            </a:r>
            <a:r>
              <a:rPr lang="fr-FR" sz="840" b="1" dirty="0" smtClean="0">
                <a:latin typeface="Arial" pitchFamily="34" charset="0"/>
                <a:cs typeface="Arial" pitchFamily="34" charset="0"/>
              </a:rPr>
              <a:t> </a:t>
            </a:r>
            <a:endParaRPr lang="fr-FR" sz="84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9" name="ZoneTexte 168"/>
          <p:cNvSpPr txBox="1"/>
          <p:nvPr/>
        </p:nvSpPr>
        <p:spPr>
          <a:xfrm>
            <a:off x="1958970" y="4699056"/>
            <a:ext cx="891245" cy="35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40" b="1" dirty="0" smtClean="0">
                <a:latin typeface="Arial" pitchFamily="34" charset="0"/>
                <a:cs typeface="Arial" pitchFamily="34" charset="0"/>
              </a:rPr>
              <a:t>median: 12.6°</a:t>
            </a:r>
          </a:p>
          <a:p>
            <a:pPr algn="r"/>
            <a:r>
              <a:rPr lang="en-US" sz="840" b="1" dirty="0" smtClean="0">
                <a:latin typeface="Arial" pitchFamily="34" charset="0"/>
                <a:cs typeface="Arial" pitchFamily="34" charset="0"/>
              </a:rPr>
              <a:t>MAD: 5.9°</a:t>
            </a:r>
            <a:endParaRPr lang="en-US" sz="84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0" name="ZoneTexte 169"/>
          <p:cNvSpPr txBox="1"/>
          <p:nvPr/>
        </p:nvSpPr>
        <p:spPr>
          <a:xfrm>
            <a:off x="3023285" y="4699056"/>
            <a:ext cx="891245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40" b="1" dirty="0" smtClean="0">
                <a:latin typeface="Arial" pitchFamily="34" charset="0"/>
                <a:cs typeface="Arial" pitchFamily="34" charset="0"/>
              </a:rPr>
              <a:t>median:9.1°</a:t>
            </a:r>
          </a:p>
          <a:p>
            <a:pPr algn="r"/>
            <a:r>
              <a:rPr lang="en-US" sz="840" b="1" dirty="0" smtClean="0">
                <a:latin typeface="Arial" pitchFamily="34" charset="0"/>
                <a:cs typeface="Arial" pitchFamily="34" charset="0"/>
              </a:rPr>
              <a:t>MAD: 5.8°</a:t>
            </a:r>
            <a:endParaRPr lang="en-US" sz="84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1" name="ZoneTexte 170"/>
          <p:cNvSpPr txBox="1"/>
          <p:nvPr/>
        </p:nvSpPr>
        <p:spPr>
          <a:xfrm>
            <a:off x="4191218" y="4699056"/>
            <a:ext cx="891245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40" b="1" dirty="0" smtClean="0">
                <a:latin typeface="Arial" pitchFamily="34" charset="0"/>
                <a:cs typeface="Arial" pitchFamily="34" charset="0"/>
              </a:rPr>
              <a:t>median: 15.6°</a:t>
            </a:r>
          </a:p>
          <a:p>
            <a:pPr algn="r"/>
            <a:r>
              <a:rPr lang="en-US" sz="840" b="1" dirty="0" smtClean="0">
                <a:latin typeface="Arial" pitchFamily="34" charset="0"/>
                <a:cs typeface="Arial" pitchFamily="34" charset="0"/>
              </a:rPr>
              <a:t>MAD: 11.1° </a:t>
            </a:r>
            <a:endParaRPr lang="en-US" sz="84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2" name="ZoneTexte 171"/>
          <p:cNvSpPr txBox="1"/>
          <p:nvPr/>
        </p:nvSpPr>
        <p:spPr>
          <a:xfrm>
            <a:off x="3687162" y="5574537"/>
            <a:ext cx="297011" cy="22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40" b="1" dirty="0" smtClean="0">
                <a:latin typeface="Arial" pitchFamily="34" charset="0"/>
                <a:cs typeface="Arial" pitchFamily="34" charset="0"/>
              </a:rPr>
              <a:t>0º </a:t>
            </a:r>
            <a:endParaRPr lang="fr-FR" sz="84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3" name="ZoneTexte 172"/>
          <p:cNvSpPr txBox="1"/>
          <p:nvPr/>
        </p:nvSpPr>
        <p:spPr>
          <a:xfrm>
            <a:off x="3492450" y="4946953"/>
            <a:ext cx="390866" cy="22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40" b="1" dirty="0" smtClean="0">
                <a:latin typeface="Arial" pitchFamily="34" charset="0"/>
                <a:cs typeface="Arial" pitchFamily="34" charset="0"/>
              </a:rPr>
              <a:t>45</a:t>
            </a:r>
            <a:r>
              <a:rPr lang="fr-FR" sz="840" b="1" dirty="0">
                <a:latin typeface="Arial" pitchFamily="34" charset="0"/>
                <a:cs typeface="Arial" pitchFamily="34" charset="0"/>
              </a:rPr>
              <a:t>º</a:t>
            </a:r>
            <a:r>
              <a:rPr lang="fr-FR" sz="840" b="1" dirty="0" smtClean="0">
                <a:latin typeface="Arial" pitchFamily="34" charset="0"/>
                <a:cs typeface="Arial" pitchFamily="34" charset="0"/>
              </a:rPr>
              <a:t> </a:t>
            </a:r>
            <a:endParaRPr lang="fr-FR" sz="84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" name="ZoneTexte 173"/>
          <p:cNvSpPr txBox="1"/>
          <p:nvPr/>
        </p:nvSpPr>
        <p:spPr>
          <a:xfrm>
            <a:off x="2804572" y="4699056"/>
            <a:ext cx="429327" cy="22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40" b="1" dirty="0" smtClean="0">
                <a:latin typeface="Arial" pitchFamily="34" charset="0"/>
                <a:cs typeface="Arial" pitchFamily="34" charset="0"/>
              </a:rPr>
              <a:t>90</a:t>
            </a:r>
            <a:r>
              <a:rPr lang="fr-FR" sz="840" b="1" dirty="0">
                <a:latin typeface="Arial" pitchFamily="34" charset="0"/>
                <a:cs typeface="Arial" pitchFamily="34" charset="0"/>
              </a:rPr>
              <a:t>º</a:t>
            </a:r>
            <a:r>
              <a:rPr lang="fr-FR" sz="840" b="1" dirty="0" smtClean="0">
                <a:latin typeface="Arial" pitchFamily="34" charset="0"/>
                <a:cs typeface="Arial" pitchFamily="34" charset="0"/>
              </a:rPr>
              <a:t> </a:t>
            </a:r>
            <a:endParaRPr lang="fr-FR" sz="84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5" name="ZoneTexte 174"/>
          <p:cNvSpPr txBox="1"/>
          <p:nvPr/>
        </p:nvSpPr>
        <p:spPr>
          <a:xfrm>
            <a:off x="2634645" y="5574537"/>
            <a:ext cx="297011" cy="22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40" b="1" dirty="0" smtClean="0">
                <a:latin typeface="Arial" pitchFamily="34" charset="0"/>
                <a:cs typeface="Arial" pitchFamily="34" charset="0"/>
              </a:rPr>
              <a:t>0º </a:t>
            </a:r>
            <a:endParaRPr lang="fr-FR" sz="84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6" name="ZoneTexte 175"/>
          <p:cNvSpPr txBox="1"/>
          <p:nvPr/>
        </p:nvSpPr>
        <p:spPr>
          <a:xfrm>
            <a:off x="2384508" y="4946953"/>
            <a:ext cx="390866" cy="22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40" b="1" dirty="0" smtClean="0">
                <a:latin typeface="Arial" pitchFamily="34" charset="0"/>
                <a:cs typeface="Arial" pitchFamily="34" charset="0"/>
              </a:rPr>
              <a:t>45</a:t>
            </a:r>
            <a:r>
              <a:rPr lang="fr-FR" sz="840" b="1" dirty="0">
                <a:latin typeface="Arial" pitchFamily="34" charset="0"/>
                <a:cs typeface="Arial" pitchFamily="34" charset="0"/>
              </a:rPr>
              <a:t>º</a:t>
            </a:r>
            <a:r>
              <a:rPr lang="fr-FR" sz="840" b="1" dirty="0" smtClean="0">
                <a:latin typeface="Arial" pitchFamily="34" charset="0"/>
                <a:cs typeface="Arial" pitchFamily="34" charset="0"/>
              </a:rPr>
              <a:t> </a:t>
            </a:r>
            <a:endParaRPr lang="fr-FR" sz="84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7" name="ZoneTexte 176"/>
          <p:cNvSpPr txBox="1"/>
          <p:nvPr/>
        </p:nvSpPr>
        <p:spPr>
          <a:xfrm>
            <a:off x="1772816" y="4699056"/>
            <a:ext cx="429327" cy="22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40" b="1" dirty="0" smtClean="0">
                <a:latin typeface="Arial" pitchFamily="34" charset="0"/>
                <a:cs typeface="Arial" pitchFamily="34" charset="0"/>
              </a:rPr>
              <a:t>90</a:t>
            </a:r>
            <a:r>
              <a:rPr lang="fr-FR" sz="840" b="1" dirty="0">
                <a:latin typeface="Arial" pitchFamily="34" charset="0"/>
                <a:cs typeface="Arial" pitchFamily="34" charset="0"/>
              </a:rPr>
              <a:t>º</a:t>
            </a:r>
            <a:r>
              <a:rPr lang="fr-FR" sz="840" b="1" dirty="0" smtClean="0">
                <a:latin typeface="Arial" pitchFamily="34" charset="0"/>
                <a:cs typeface="Arial" pitchFamily="34" charset="0"/>
              </a:rPr>
              <a:t> </a:t>
            </a:r>
            <a:endParaRPr lang="fr-FR" sz="84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8" name="ZoneTexte 177"/>
          <p:cNvSpPr txBox="1"/>
          <p:nvPr/>
        </p:nvSpPr>
        <p:spPr>
          <a:xfrm>
            <a:off x="4786868" y="4278393"/>
            <a:ext cx="297011" cy="22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40" b="1" dirty="0" smtClean="0">
                <a:latin typeface="Arial" pitchFamily="34" charset="0"/>
                <a:cs typeface="Arial" pitchFamily="34" charset="0"/>
              </a:rPr>
              <a:t>0º </a:t>
            </a:r>
            <a:endParaRPr lang="fr-FR" sz="84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9" name="ZoneTexte 178"/>
          <p:cNvSpPr txBox="1"/>
          <p:nvPr/>
        </p:nvSpPr>
        <p:spPr>
          <a:xfrm>
            <a:off x="4536731" y="3650809"/>
            <a:ext cx="390866" cy="22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40" b="1" dirty="0" smtClean="0">
                <a:latin typeface="Arial" pitchFamily="34" charset="0"/>
                <a:cs typeface="Arial" pitchFamily="34" charset="0"/>
              </a:rPr>
              <a:t>45</a:t>
            </a:r>
            <a:r>
              <a:rPr lang="fr-FR" sz="840" b="1" dirty="0">
                <a:latin typeface="Arial" pitchFamily="34" charset="0"/>
                <a:cs typeface="Arial" pitchFamily="34" charset="0"/>
              </a:rPr>
              <a:t>º</a:t>
            </a:r>
            <a:r>
              <a:rPr lang="fr-FR" sz="840" b="1" dirty="0" smtClean="0">
                <a:latin typeface="Arial" pitchFamily="34" charset="0"/>
                <a:cs typeface="Arial" pitchFamily="34" charset="0"/>
              </a:rPr>
              <a:t> </a:t>
            </a:r>
            <a:endParaRPr lang="fr-FR" sz="84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0" name="ZoneTexte 179"/>
          <p:cNvSpPr txBox="1"/>
          <p:nvPr/>
        </p:nvSpPr>
        <p:spPr>
          <a:xfrm>
            <a:off x="3848853" y="3402912"/>
            <a:ext cx="429327" cy="22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40" b="1" dirty="0" smtClean="0">
                <a:latin typeface="Arial" pitchFamily="34" charset="0"/>
                <a:cs typeface="Arial" pitchFamily="34" charset="0"/>
              </a:rPr>
              <a:t>90</a:t>
            </a:r>
            <a:r>
              <a:rPr lang="fr-FR" sz="840" b="1" dirty="0">
                <a:latin typeface="Arial" pitchFamily="34" charset="0"/>
                <a:cs typeface="Arial" pitchFamily="34" charset="0"/>
              </a:rPr>
              <a:t>º</a:t>
            </a:r>
            <a:r>
              <a:rPr lang="fr-FR" sz="840" b="1" dirty="0" smtClean="0">
                <a:latin typeface="Arial" pitchFamily="34" charset="0"/>
                <a:cs typeface="Arial" pitchFamily="34" charset="0"/>
              </a:rPr>
              <a:t> </a:t>
            </a:r>
            <a:endParaRPr lang="fr-FR" sz="84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1" name="ZoneTexte 180"/>
          <p:cNvSpPr txBox="1"/>
          <p:nvPr/>
        </p:nvSpPr>
        <p:spPr>
          <a:xfrm>
            <a:off x="2030978" y="3402912"/>
            <a:ext cx="891245" cy="35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40" b="1" dirty="0" smtClean="0">
                <a:latin typeface="Arial" pitchFamily="34" charset="0"/>
                <a:cs typeface="Arial" pitchFamily="34" charset="0"/>
              </a:rPr>
              <a:t>median: 23.8°</a:t>
            </a:r>
          </a:p>
          <a:p>
            <a:pPr algn="r"/>
            <a:r>
              <a:rPr lang="en-US" sz="840" b="1" dirty="0" smtClean="0">
                <a:latin typeface="Arial" pitchFamily="34" charset="0"/>
                <a:cs typeface="Arial" pitchFamily="34" charset="0"/>
              </a:rPr>
              <a:t>MAD: 11.9°</a:t>
            </a:r>
            <a:endParaRPr lang="en-US" sz="84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2" name="ZoneTexte 181"/>
          <p:cNvSpPr txBox="1"/>
          <p:nvPr/>
        </p:nvSpPr>
        <p:spPr>
          <a:xfrm>
            <a:off x="3083949" y="3402912"/>
            <a:ext cx="891245" cy="35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40" b="1" dirty="0" smtClean="0">
                <a:latin typeface="Arial" pitchFamily="34" charset="0"/>
                <a:cs typeface="Arial" pitchFamily="34" charset="0"/>
              </a:rPr>
              <a:t>median: 16.1°</a:t>
            </a:r>
          </a:p>
          <a:p>
            <a:pPr algn="r"/>
            <a:r>
              <a:rPr lang="en-US" sz="840" b="1" dirty="0" smtClean="0">
                <a:latin typeface="Arial" pitchFamily="34" charset="0"/>
                <a:cs typeface="Arial" pitchFamily="34" charset="0"/>
              </a:rPr>
              <a:t>MAD: 10.5°</a:t>
            </a:r>
            <a:endParaRPr lang="en-US" sz="84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3" name="ZoneTexte 182"/>
          <p:cNvSpPr txBox="1"/>
          <p:nvPr/>
        </p:nvSpPr>
        <p:spPr>
          <a:xfrm>
            <a:off x="4191218" y="3402912"/>
            <a:ext cx="891245" cy="35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40" b="1" dirty="0" smtClean="0">
                <a:latin typeface="Arial" pitchFamily="34" charset="0"/>
                <a:cs typeface="Arial" pitchFamily="34" charset="0"/>
              </a:rPr>
              <a:t>median: 14.6°</a:t>
            </a:r>
          </a:p>
          <a:p>
            <a:pPr algn="r"/>
            <a:r>
              <a:rPr lang="en-US" sz="840" b="1" dirty="0" smtClean="0">
                <a:latin typeface="Arial" pitchFamily="34" charset="0"/>
                <a:cs typeface="Arial" pitchFamily="34" charset="0"/>
              </a:rPr>
              <a:t>MAD: 10.3° </a:t>
            </a:r>
            <a:endParaRPr lang="en-US" sz="84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4" name="ZoneTexte 183"/>
          <p:cNvSpPr txBox="1"/>
          <p:nvPr/>
        </p:nvSpPr>
        <p:spPr>
          <a:xfrm>
            <a:off x="3687162" y="4278393"/>
            <a:ext cx="297011" cy="22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40" b="1" dirty="0" smtClean="0">
                <a:latin typeface="Arial" pitchFamily="34" charset="0"/>
                <a:cs typeface="Arial" pitchFamily="34" charset="0"/>
              </a:rPr>
              <a:t>0º </a:t>
            </a:r>
            <a:endParaRPr lang="fr-FR" sz="84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5" name="ZoneTexte 184"/>
          <p:cNvSpPr txBox="1"/>
          <p:nvPr/>
        </p:nvSpPr>
        <p:spPr>
          <a:xfrm>
            <a:off x="3492450" y="3650809"/>
            <a:ext cx="390866" cy="22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40" b="1" dirty="0" smtClean="0">
                <a:latin typeface="Arial" pitchFamily="34" charset="0"/>
                <a:cs typeface="Arial" pitchFamily="34" charset="0"/>
              </a:rPr>
              <a:t>45</a:t>
            </a:r>
            <a:r>
              <a:rPr lang="fr-FR" sz="840" b="1" dirty="0">
                <a:latin typeface="Arial" pitchFamily="34" charset="0"/>
                <a:cs typeface="Arial" pitchFamily="34" charset="0"/>
              </a:rPr>
              <a:t>º</a:t>
            </a:r>
            <a:r>
              <a:rPr lang="fr-FR" sz="840" b="1" dirty="0" smtClean="0">
                <a:latin typeface="Arial" pitchFamily="34" charset="0"/>
                <a:cs typeface="Arial" pitchFamily="34" charset="0"/>
              </a:rPr>
              <a:t> </a:t>
            </a:r>
            <a:endParaRPr lang="fr-FR" sz="84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6" name="ZoneTexte 185"/>
          <p:cNvSpPr txBox="1"/>
          <p:nvPr/>
        </p:nvSpPr>
        <p:spPr>
          <a:xfrm>
            <a:off x="2804572" y="3402912"/>
            <a:ext cx="429327" cy="22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40" b="1" dirty="0" smtClean="0">
                <a:latin typeface="Arial" pitchFamily="34" charset="0"/>
                <a:cs typeface="Arial" pitchFamily="34" charset="0"/>
              </a:rPr>
              <a:t>90</a:t>
            </a:r>
            <a:r>
              <a:rPr lang="fr-FR" sz="840" b="1" dirty="0">
                <a:latin typeface="Arial" pitchFamily="34" charset="0"/>
                <a:cs typeface="Arial" pitchFamily="34" charset="0"/>
              </a:rPr>
              <a:t>º</a:t>
            </a:r>
            <a:r>
              <a:rPr lang="fr-FR" sz="840" b="1" dirty="0" smtClean="0">
                <a:latin typeface="Arial" pitchFamily="34" charset="0"/>
                <a:cs typeface="Arial" pitchFamily="34" charset="0"/>
              </a:rPr>
              <a:t> </a:t>
            </a:r>
            <a:endParaRPr lang="fr-FR" sz="84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7" name="ZoneTexte 186"/>
          <p:cNvSpPr txBox="1"/>
          <p:nvPr/>
        </p:nvSpPr>
        <p:spPr>
          <a:xfrm>
            <a:off x="2634645" y="4278393"/>
            <a:ext cx="297011" cy="22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40" b="1" dirty="0" smtClean="0">
                <a:latin typeface="Arial" pitchFamily="34" charset="0"/>
                <a:cs typeface="Arial" pitchFamily="34" charset="0"/>
              </a:rPr>
              <a:t>0º </a:t>
            </a:r>
            <a:endParaRPr lang="fr-FR" sz="84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8" name="ZoneTexte 187"/>
          <p:cNvSpPr txBox="1"/>
          <p:nvPr/>
        </p:nvSpPr>
        <p:spPr>
          <a:xfrm>
            <a:off x="2384508" y="3650809"/>
            <a:ext cx="390866" cy="22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40" b="1" dirty="0" smtClean="0">
                <a:latin typeface="Arial" pitchFamily="34" charset="0"/>
                <a:cs typeface="Arial" pitchFamily="34" charset="0"/>
              </a:rPr>
              <a:t>45</a:t>
            </a:r>
            <a:r>
              <a:rPr lang="fr-FR" sz="840" b="1" dirty="0">
                <a:latin typeface="Arial" pitchFamily="34" charset="0"/>
                <a:cs typeface="Arial" pitchFamily="34" charset="0"/>
              </a:rPr>
              <a:t>º</a:t>
            </a:r>
            <a:r>
              <a:rPr lang="fr-FR" sz="840" b="1" dirty="0" smtClean="0">
                <a:latin typeface="Arial" pitchFamily="34" charset="0"/>
                <a:cs typeface="Arial" pitchFamily="34" charset="0"/>
              </a:rPr>
              <a:t> </a:t>
            </a:r>
            <a:endParaRPr lang="fr-FR" sz="84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9" name="ZoneTexte 188"/>
          <p:cNvSpPr txBox="1"/>
          <p:nvPr/>
        </p:nvSpPr>
        <p:spPr>
          <a:xfrm>
            <a:off x="1772816" y="3402912"/>
            <a:ext cx="429327" cy="22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40" b="1" dirty="0" smtClean="0">
                <a:latin typeface="Arial" pitchFamily="34" charset="0"/>
                <a:cs typeface="Arial" pitchFamily="34" charset="0"/>
              </a:rPr>
              <a:t>90</a:t>
            </a:r>
            <a:r>
              <a:rPr lang="fr-FR" sz="840" b="1" dirty="0">
                <a:latin typeface="Arial" pitchFamily="34" charset="0"/>
                <a:cs typeface="Arial" pitchFamily="34" charset="0"/>
              </a:rPr>
              <a:t>º</a:t>
            </a:r>
            <a:r>
              <a:rPr lang="fr-FR" sz="840" b="1" dirty="0" smtClean="0">
                <a:latin typeface="Arial" pitchFamily="34" charset="0"/>
                <a:cs typeface="Arial" pitchFamily="34" charset="0"/>
              </a:rPr>
              <a:t> </a:t>
            </a:r>
            <a:endParaRPr lang="fr-FR" sz="84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0" name="ZoneTexte 189"/>
          <p:cNvSpPr txBox="1"/>
          <p:nvPr/>
        </p:nvSpPr>
        <p:spPr>
          <a:xfrm>
            <a:off x="4789589" y="3126265"/>
            <a:ext cx="297011" cy="22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40" b="1" dirty="0" smtClean="0">
                <a:latin typeface="Arial" pitchFamily="34" charset="0"/>
                <a:cs typeface="Arial" pitchFamily="34" charset="0"/>
              </a:rPr>
              <a:t>0º </a:t>
            </a:r>
            <a:endParaRPr lang="fr-FR" sz="84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1" name="ZoneTexte 190"/>
          <p:cNvSpPr txBox="1"/>
          <p:nvPr/>
        </p:nvSpPr>
        <p:spPr>
          <a:xfrm>
            <a:off x="4539452" y="2498681"/>
            <a:ext cx="390866" cy="22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40" b="1" dirty="0" smtClean="0">
                <a:latin typeface="Arial" pitchFamily="34" charset="0"/>
                <a:cs typeface="Arial" pitchFamily="34" charset="0"/>
              </a:rPr>
              <a:t>45</a:t>
            </a:r>
            <a:r>
              <a:rPr lang="fr-FR" sz="840" b="1" dirty="0">
                <a:latin typeface="Arial" pitchFamily="34" charset="0"/>
                <a:cs typeface="Arial" pitchFamily="34" charset="0"/>
              </a:rPr>
              <a:t>º</a:t>
            </a:r>
            <a:r>
              <a:rPr lang="fr-FR" sz="840" b="1" dirty="0" smtClean="0">
                <a:latin typeface="Arial" pitchFamily="34" charset="0"/>
                <a:cs typeface="Arial" pitchFamily="34" charset="0"/>
              </a:rPr>
              <a:t> </a:t>
            </a:r>
            <a:endParaRPr lang="fr-FR" sz="84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2" name="ZoneTexte 191"/>
          <p:cNvSpPr txBox="1"/>
          <p:nvPr/>
        </p:nvSpPr>
        <p:spPr>
          <a:xfrm>
            <a:off x="3851574" y="2250784"/>
            <a:ext cx="429327" cy="22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40" b="1" dirty="0" smtClean="0">
                <a:latin typeface="Arial" pitchFamily="34" charset="0"/>
                <a:cs typeface="Arial" pitchFamily="34" charset="0"/>
              </a:rPr>
              <a:t>90</a:t>
            </a:r>
            <a:r>
              <a:rPr lang="fr-FR" sz="840" b="1" dirty="0">
                <a:latin typeface="Arial" pitchFamily="34" charset="0"/>
                <a:cs typeface="Arial" pitchFamily="34" charset="0"/>
              </a:rPr>
              <a:t>º</a:t>
            </a:r>
            <a:r>
              <a:rPr lang="fr-FR" sz="840" b="1" dirty="0" smtClean="0">
                <a:latin typeface="Arial" pitchFamily="34" charset="0"/>
                <a:cs typeface="Arial" pitchFamily="34" charset="0"/>
              </a:rPr>
              <a:t> </a:t>
            </a:r>
            <a:endParaRPr lang="fr-FR" sz="84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3" name="ZoneTexte 192"/>
          <p:cNvSpPr txBox="1"/>
          <p:nvPr/>
        </p:nvSpPr>
        <p:spPr>
          <a:xfrm>
            <a:off x="2033699" y="2250784"/>
            <a:ext cx="891245" cy="35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40" b="1" dirty="0" smtClean="0">
                <a:latin typeface="Arial" pitchFamily="34" charset="0"/>
                <a:cs typeface="Arial" pitchFamily="34" charset="0"/>
              </a:rPr>
              <a:t>median</a:t>
            </a:r>
            <a:r>
              <a:rPr lang="fr-FR" sz="840" b="1" dirty="0" smtClean="0">
                <a:latin typeface="Arial" pitchFamily="34" charset="0"/>
                <a:cs typeface="Arial" pitchFamily="34" charset="0"/>
              </a:rPr>
              <a:t>: 15.0°</a:t>
            </a:r>
          </a:p>
          <a:p>
            <a:pPr algn="r"/>
            <a:r>
              <a:rPr lang="fr-FR" sz="840" b="1" dirty="0" smtClean="0">
                <a:latin typeface="Arial" pitchFamily="34" charset="0"/>
                <a:cs typeface="Arial" pitchFamily="34" charset="0"/>
              </a:rPr>
              <a:t>MAD: 8.5°</a:t>
            </a:r>
            <a:endParaRPr lang="fr-FR" sz="84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4" name="ZoneTexte 193"/>
          <p:cNvSpPr txBox="1"/>
          <p:nvPr/>
        </p:nvSpPr>
        <p:spPr>
          <a:xfrm>
            <a:off x="3113819" y="2250784"/>
            <a:ext cx="891245" cy="35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40" b="1" dirty="0" smtClean="0">
                <a:latin typeface="Arial" pitchFamily="34" charset="0"/>
                <a:cs typeface="Arial" pitchFamily="34" charset="0"/>
              </a:rPr>
              <a:t>median</a:t>
            </a:r>
            <a:r>
              <a:rPr lang="fr-FR" sz="840" b="1" dirty="0" smtClean="0">
                <a:latin typeface="Arial" pitchFamily="34" charset="0"/>
                <a:cs typeface="Arial" pitchFamily="34" charset="0"/>
              </a:rPr>
              <a:t>: 9.9°</a:t>
            </a:r>
          </a:p>
          <a:p>
            <a:pPr algn="r"/>
            <a:r>
              <a:rPr lang="fr-FR" sz="840" b="1" dirty="0" smtClean="0">
                <a:latin typeface="Arial" pitchFamily="34" charset="0"/>
                <a:cs typeface="Arial" pitchFamily="34" charset="0"/>
              </a:rPr>
              <a:t>MAD: 6.6°</a:t>
            </a:r>
            <a:endParaRPr lang="fr-FR" sz="84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5" name="ZoneTexte 194"/>
          <p:cNvSpPr txBox="1"/>
          <p:nvPr/>
        </p:nvSpPr>
        <p:spPr>
          <a:xfrm>
            <a:off x="4221088" y="2250784"/>
            <a:ext cx="891245" cy="35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40" b="1" dirty="0" smtClean="0">
                <a:latin typeface="Arial" pitchFamily="34" charset="0"/>
                <a:cs typeface="Arial" pitchFamily="34" charset="0"/>
              </a:rPr>
              <a:t>median: 12.3°</a:t>
            </a:r>
          </a:p>
          <a:p>
            <a:pPr algn="r"/>
            <a:r>
              <a:rPr lang="en-US" sz="840" b="1" dirty="0" smtClean="0">
                <a:latin typeface="Arial" pitchFamily="34" charset="0"/>
                <a:cs typeface="Arial" pitchFamily="34" charset="0"/>
              </a:rPr>
              <a:t>MAD: 8.7° </a:t>
            </a:r>
            <a:endParaRPr lang="en-US" sz="84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6" name="ZoneTexte 195"/>
          <p:cNvSpPr txBox="1"/>
          <p:nvPr/>
        </p:nvSpPr>
        <p:spPr>
          <a:xfrm>
            <a:off x="3689883" y="3126265"/>
            <a:ext cx="297011" cy="22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40" b="1" dirty="0" smtClean="0">
                <a:latin typeface="Arial" pitchFamily="34" charset="0"/>
                <a:cs typeface="Arial" pitchFamily="34" charset="0"/>
              </a:rPr>
              <a:t>0º </a:t>
            </a:r>
            <a:endParaRPr lang="fr-FR" sz="84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7" name="ZoneTexte 196"/>
          <p:cNvSpPr txBox="1"/>
          <p:nvPr/>
        </p:nvSpPr>
        <p:spPr>
          <a:xfrm>
            <a:off x="3495171" y="2498681"/>
            <a:ext cx="390866" cy="22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40" b="1" dirty="0" smtClean="0">
                <a:latin typeface="Arial" pitchFamily="34" charset="0"/>
                <a:cs typeface="Arial" pitchFamily="34" charset="0"/>
              </a:rPr>
              <a:t>45</a:t>
            </a:r>
            <a:r>
              <a:rPr lang="fr-FR" sz="840" b="1" dirty="0">
                <a:latin typeface="Arial" pitchFamily="34" charset="0"/>
                <a:cs typeface="Arial" pitchFamily="34" charset="0"/>
              </a:rPr>
              <a:t>º</a:t>
            </a:r>
            <a:r>
              <a:rPr lang="fr-FR" sz="840" b="1" dirty="0" smtClean="0">
                <a:latin typeface="Arial" pitchFamily="34" charset="0"/>
                <a:cs typeface="Arial" pitchFamily="34" charset="0"/>
              </a:rPr>
              <a:t> </a:t>
            </a:r>
            <a:endParaRPr lang="fr-FR" sz="84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8" name="ZoneTexte 197"/>
          <p:cNvSpPr txBox="1"/>
          <p:nvPr/>
        </p:nvSpPr>
        <p:spPr>
          <a:xfrm>
            <a:off x="2807293" y="2250784"/>
            <a:ext cx="429327" cy="22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40" b="1" dirty="0" smtClean="0">
                <a:latin typeface="Arial" pitchFamily="34" charset="0"/>
                <a:cs typeface="Arial" pitchFamily="34" charset="0"/>
              </a:rPr>
              <a:t>90</a:t>
            </a:r>
            <a:r>
              <a:rPr lang="fr-FR" sz="840" b="1" dirty="0">
                <a:latin typeface="Arial" pitchFamily="34" charset="0"/>
                <a:cs typeface="Arial" pitchFamily="34" charset="0"/>
              </a:rPr>
              <a:t>º</a:t>
            </a:r>
            <a:r>
              <a:rPr lang="fr-FR" sz="840" b="1" dirty="0" smtClean="0">
                <a:latin typeface="Arial" pitchFamily="34" charset="0"/>
                <a:cs typeface="Arial" pitchFamily="34" charset="0"/>
              </a:rPr>
              <a:t> </a:t>
            </a:r>
            <a:endParaRPr lang="fr-FR" sz="84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9" name="ZoneTexte 198"/>
          <p:cNvSpPr txBox="1"/>
          <p:nvPr/>
        </p:nvSpPr>
        <p:spPr>
          <a:xfrm>
            <a:off x="2637366" y="3126265"/>
            <a:ext cx="297011" cy="22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40" b="1" dirty="0" smtClean="0">
                <a:latin typeface="Arial" pitchFamily="34" charset="0"/>
                <a:cs typeface="Arial" pitchFamily="34" charset="0"/>
              </a:rPr>
              <a:t>0º </a:t>
            </a:r>
            <a:endParaRPr lang="fr-FR" sz="84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0" name="ZoneTexte 199"/>
          <p:cNvSpPr txBox="1"/>
          <p:nvPr/>
        </p:nvSpPr>
        <p:spPr>
          <a:xfrm>
            <a:off x="2387228" y="2498681"/>
            <a:ext cx="390866" cy="22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40" b="1" dirty="0" smtClean="0">
                <a:latin typeface="Arial" pitchFamily="34" charset="0"/>
                <a:cs typeface="Arial" pitchFamily="34" charset="0"/>
              </a:rPr>
              <a:t>45</a:t>
            </a:r>
            <a:r>
              <a:rPr lang="fr-FR" sz="840" b="1" dirty="0">
                <a:latin typeface="Arial" pitchFamily="34" charset="0"/>
                <a:cs typeface="Arial" pitchFamily="34" charset="0"/>
              </a:rPr>
              <a:t>º</a:t>
            </a:r>
            <a:r>
              <a:rPr lang="fr-FR" sz="840" b="1" dirty="0" smtClean="0">
                <a:latin typeface="Arial" pitchFamily="34" charset="0"/>
                <a:cs typeface="Arial" pitchFamily="34" charset="0"/>
              </a:rPr>
              <a:t> </a:t>
            </a:r>
            <a:endParaRPr lang="fr-FR" sz="84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1" name="ZoneTexte 200"/>
          <p:cNvSpPr txBox="1"/>
          <p:nvPr/>
        </p:nvSpPr>
        <p:spPr>
          <a:xfrm>
            <a:off x="1772816" y="2250784"/>
            <a:ext cx="429327" cy="22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40" b="1" dirty="0" smtClean="0">
                <a:latin typeface="Arial" pitchFamily="34" charset="0"/>
                <a:cs typeface="Arial" pitchFamily="34" charset="0"/>
              </a:rPr>
              <a:t>90</a:t>
            </a:r>
            <a:r>
              <a:rPr lang="fr-FR" sz="840" b="1" dirty="0">
                <a:latin typeface="Arial" pitchFamily="34" charset="0"/>
                <a:cs typeface="Arial" pitchFamily="34" charset="0"/>
              </a:rPr>
              <a:t>º</a:t>
            </a:r>
            <a:r>
              <a:rPr lang="fr-FR" sz="840" b="1" dirty="0" smtClean="0">
                <a:latin typeface="Arial" pitchFamily="34" charset="0"/>
                <a:cs typeface="Arial" pitchFamily="34" charset="0"/>
              </a:rPr>
              <a:t> </a:t>
            </a:r>
            <a:endParaRPr lang="fr-FR" sz="84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2" name="Image 201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3930335" y="4808219"/>
            <a:ext cx="936000" cy="936000"/>
          </a:xfrm>
          <a:prstGeom prst="rect">
            <a:avLst/>
          </a:prstGeom>
        </p:spPr>
      </p:pic>
      <p:pic>
        <p:nvPicPr>
          <p:cNvPr id="203" name="Image 202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3930335" y="3518431"/>
            <a:ext cx="936000" cy="936000"/>
          </a:xfrm>
          <a:prstGeom prst="rect">
            <a:avLst/>
          </a:prstGeom>
        </p:spPr>
      </p:pic>
      <p:pic>
        <p:nvPicPr>
          <p:cNvPr id="204" name="Image 203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3933056" y="2339752"/>
            <a:ext cx="936000" cy="936000"/>
          </a:xfrm>
          <a:prstGeom prst="rect">
            <a:avLst/>
          </a:prstGeom>
        </p:spPr>
      </p:pic>
      <p:pic>
        <p:nvPicPr>
          <p:cNvPr id="205" name="Image 204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2895074" y="4808219"/>
            <a:ext cx="936000" cy="936000"/>
          </a:xfrm>
          <a:prstGeom prst="rect">
            <a:avLst/>
          </a:prstGeom>
        </p:spPr>
      </p:pic>
      <p:pic>
        <p:nvPicPr>
          <p:cNvPr id="206" name="Image 205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2895074" y="3518535"/>
            <a:ext cx="936000" cy="936000"/>
          </a:xfrm>
          <a:prstGeom prst="rect">
            <a:avLst/>
          </a:prstGeom>
        </p:spPr>
      </p:pic>
      <p:pic>
        <p:nvPicPr>
          <p:cNvPr id="207" name="Image 206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2897795" y="2339752"/>
            <a:ext cx="936000" cy="936000"/>
          </a:xfrm>
          <a:prstGeom prst="rect">
            <a:avLst/>
          </a:prstGeom>
        </p:spPr>
      </p:pic>
      <p:pic>
        <p:nvPicPr>
          <p:cNvPr id="208" name="Image 207"/>
          <p:cNvPicPr>
            <a:picLocks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1842103" y="4808219"/>
            <a:ext cx="936000" cy="936000"/>
          </a:xfrm>
          <a:prstGeom prst="rect">
            <a:avLst/>
          </a:prstGeom>
        </p:spPr>
      </p:pic>
      <p:pic>
        <p:nvPicPr>
          <p:cNvPr id="209" name="Image 208"/>
          <p:cNvPicPr>
            <a:picLocks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1842103" y="3518535"/>
            <a:ext cx="936000" cy="936000"/>
          </a:xfrm>
          <a:prstGeom prst="rect">
            <a:avLst/>
          </a:prstGeom>
        </p:spPr>
      </p:pic>
      <p:pic>
        <p:nvPicPr>
          <p:cNvPr id="210" name="Image 209"/>
          <p:cNvPicPr>
            <a:picLocks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1844824" y="2339856"/>
            <a:ext cx="936000" cy="936000"/>
          </a:xfrm>
          <a:prstGeom prst="rect">
            <a:avLst/>
          </a:prstGeom>
        </p:spPr>
      </p:pic>
      <p:sp>
        <p:nvSpPr>
          <p:cNvPr id="211" name="ZoneTexte 210"/>
          <p:cNvSpPr txBox="1"/>
          <p:nvPr/>
        </p:nvSpPr>
        <p:spPr>
          <a:xfrm>
            <a:off x="3858327" y="4700683"/>
            <a:ext cx="429327" cy="22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40" b="1" dirty="0" smtClean="0">
                <a:latin typeface="Arial" pitchFamily="34" charset="0"/>
                <a:cs typeface="Arial" pitchFamily="34" charset="0"/>
              </a:rPr>
              <a:t>90</a:t>
            </a:r>
            <a:r>
              <a:rPr lang="fr-FR" sz="840" b="1" dirty="0">
                <a:latin typeface="Arial" pitchFamily="34" charset="0"/>
                <a:cs typeface="Arial" pitchFamily="34" charset="0"/>
              </a:rPr>
              <a:t>º</a:t>
            </a:r>
            <a:r>
              <a:rPr lang="fr-FR" sz="840" b="1" dirty="0" smtClean="0">
                <a:latin typeface="Arial" pitchFamily="34" charset="0"/>
                <a:cs typeface="Arial" pitchFamily="34" charset="0"/>
              </a:rPr>
              <a:t> </a:t>
            </a:r>
            <a:endParaRPr lang="fr-FR" sz="84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22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161</Words>
  <Application>Microsoft Office PowerPoint</Application>
  <PresentationFormat>Affichage à l'écran (4:3)</PresentationFormat>
  <Paragraphs>56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stephen</dc:creator>
  <cp:lastModifiedBy>stephen</cp:lastModifiedBy>
  <cp:revision>9</cp:revision>
  <dcterms:created xsi:type="dcterms:W3CDTF">2014-05-26T13:24:28Z</dcterms:created>
  <dcterms:modified xsi:type="dcterms:W3CDTF">2015-01-26T08:02:58Z</dcterms:modified>
</cp:coreProperties>
</file>