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8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1325" y="-5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7038DD-8804-4D4A-801E-6153A5495240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C490F0-7F9D-407C-883C-C16F1FE6AFD4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488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921FD-BA8E-46E3-BE20-AA0829B59A8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5895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EC874-6253-4201-A41E-93C47696C5A4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A50E2-BB98-4682-A55B-5D0842C13A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706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EC874-6253-4201-A41E-93C47696C5A4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A50E2-BB98-4682-A55B-5D0842C13A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119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EC874-6253-4201-A41E-93C47696C5A4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A50E2-BB98-4682-A55B-5D0842C13A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507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EC874-6253-4201-A41E-93C47696C5A4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A50E2-BB98-4682-A55B-5D0842C13A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34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EC874-6253-4201-A41E-93C47696C5A4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A50E2-BB98-4682-A55B-5D0842C13A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940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EC874-6253-4201-A41E-93C47696C5A4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A50E2-BB98-4682-A55B-5D0842C13A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288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EC874-6253-4201-A41E-93C47696C5A4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A50E2-BB98-4682-A55B-5D0842C13A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311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EC874-6253-4201-A41E-93C47696C5A4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A50E2-BB98-4682-A55B-5D0842C13A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531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EC874-6253-4201-A41E-93C47696C5A4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A50E2-BB98-4682-A55B-5D0842C13A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066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EC874-6253-4201-A41E-93C47696C5A4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A50E2-BB98-4682-A55B-5D0842C13A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563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EC874-6253-4201-A41E-93C47696C5A4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A50E2-BB98-4682-A55B-5D0842C13A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14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EC874-6253-4201-A41E-93C47696C5A4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A50E2-BB98-4682-A55B-5D0842C13A5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380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16"/>
          <p:cNvSpPr>
            <a:spLocks noChangeArrowheads="1"/>
          </p:cNvSpPr>
          <p:nvPr/>
        </p:nvSpPr>
        <p:spPr bwMode="auto">
          <a:xfrm>
            <a:off x="843546" y="1844391"/>
            <a:ext cx="108000" cy="108000"/>
          </a:xfrm>
          <a:prstGeom prst="rect">
            <a:avLst/>
          </a:prstGeom>
          <a:solidFill>
            <a:srgbClr val="000000"/>
          </a:solidFill>
          <a:ln w="3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Rectangle 216"/>
          <p:cNvSpPr>
            <a:spLocks noChangeArrowheads="1"/>
          </p:cNvSpPr>
          <p:nvPr/>
        </p:nvSpPr>
        <p:spPr bwMode="auto">
          <a:xfrm>
            <a:off x="836712" y="2060415"/>
            <a:ext cx="108000" cy="108000"/>
          </a:xfrm>
          <a:prstGeom prst="rect">
            <a:avLst/>
          </a:prstGeom>
          <a:solidFill>
            <a:srgbClr val="0000FF"/>
          </a:solidFill>
          <a:ln w="12700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Rectangle 218"/>
          <p:cNvSpPr>
            <a:spLocks noChangeArrowheads="1"/>
          </p:cNvSpPr>
          <p:nvPr/>
        </p:nvSpPr>
        <p:spPr bwMode="auto">
          <a:xfrm>
            <a:off x="1033513" y="1826824"/>
            <a:ext cx="4145366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angle between ST/DTI vectors </a:t>
            </a:r>
            <a:r>
              <a:rPr lang="fr-FR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∠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DTI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|,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∠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DTI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|,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∠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DTI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|) </a:t>
            </a:r>
            <a:endParaRPr kumimoji="0" lang="fr-FR" sz="10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18"/>
          <p:cNvSpPr>
            <a:spLocks noChangeArrowheads="1"/>
          </p:cNvSpPr>
          <p:nvPr/>
        </p:nvSpPr>
        <p:spPr bwMode="auto">
          <a:xfrm>
            <a:off x="1029567" y="2042848"/>
            <a:ext cx="477694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difference in ST/DTI </a:t>
            </a:r>
            <a:r>
              <a:rPr lang="el-GR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en-GB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’/</a:t>
            </a:r>
            <a:r>
              <a:rPr lang="el-GR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β</a:t>
            </a:r>
            <a:r>
              <a:rPr lang="en-GB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 </a:t>
            </a:r>
            <a:r>
              <a:rPr lang="fr-FR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angles 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|∠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α’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DTI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|,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∠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β’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β’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DTI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|,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|∠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β’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β’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|)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216"/>
          <p:cNvSpPr>
            <a:spLocks noChangeArrowheads="1"/>
          </p:cNvSpPr>
          <p:nvPr/>
        </p:nvSpPr>
        <p:spPr bwMode="auto">
          <a:xfrm>
            <a:off x="843546" y="2311437"/>
            <a:ext cx="108000" cy="108000"/>
          </a:xfrm>
          <a:prstGeom prst="rect">
            <a:avLst/>
          </a:prstGeom>
          <a:solidFill>
            <a:srgbClr val="008000"/>
          </a:solidFill>
          <a:ln w="12700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1" name="Rectangle 218"/>
          <p:cNvSpPr>
            <a:spLocks noChangeArrowheads="1"/>
          </p:cNvSpPr>
          <p:nvPr/>
        </p:nvSpPr>
        <p:spPr bwMode="auto">
          <a:xfrm>
            <a:off x="1029567" y="2275421"/>
            <a:ext cx="505106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difference in ST/DTI </a:t>
            </a:r>
            <a:r>
              <a:rPr lang="el-GR" sz="1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en-GB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’’/</a:t>
            </a:r>
            <a:r>
              <a:rPr lang="el-GR" sz="1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β</a:t>
            </a:r>
            <a:r>
              <a:rPr lang="en-GB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’’ </a:t>
            </a:r>
            <a:r>
              <a:rPr lang="en-US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angles </a:t>
            </a:r>
            <a:r>
              <a:rPr lang="fr-FR" sz="1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|∠α</a:t>
            </a:r>
            <a:r>
              <a:rPr lang="en-US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’’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DTI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|,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|∠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β’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β’’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DTI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|, |∠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β’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β’’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|)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ZoneTexte 68"/>
          <p:cNvSpPr txBox="1"/>
          <p:nvPr/>
        </p:nvSpPr>
        <p:spPr>
          <a:xfrm>
            <a:off x="1603462" y="2527285"/>
            <a:ext cx="9728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dirty="0" smtClean="0">
                <a:latin typeface="Arial" pitchFamily="34" charset="0"/>
                <a:cs typeface="Arial" pitchFamily="34" charset="0"/>
              </a:rPr>
              <a:t>POSTERIOR</a:t>
            </a:r>
            <a:r>
              <a:rPr lang="fr-FR" sz="70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7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6" name="Groupe 85"/>
          <p:cNvGrpSpPr/>
          <p:nvPr/>
        </p:nvGrpSpPr>
        <p:grpSpPr>
          <a:xfrm>
            <a:off x="3975394" y="4210604"/>
            <a:ext cx="796154" cy="36001"/>
            <a:chOff x="751846" y="2087727"/>
            <a:chExt cx="796154" cy="36001"/>
          </a:xfrm>
        </p:grpSpPr>
        <p:sp>
          <p:nvSpPr>
            <p:cNvPr id="87" name="Parenthèse fermante 86"/>
            <p:cNvSpPr/>
            <p:nvPr/>
          </p:nvSpPr>
          <p:spPr>
            <a:xfrm rot="16200000">
              <a:off x="859846" y="1979727"/>
              <a:ext cx="36000" cy="252000"/>
            </a:xfrm>
            <a:prstGeom prst="righ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Parenthèse fermante 88"/>
            <p:cNvSpPr/>
            <p:nvPr/>
          </p:nvSpPr>
          <p:spPr>
            <a:xfrm rot="16200000">
              <a:off x="1134000" y="1979728"/>
              <a:ext cx="36000" cy="252000"/>
            </a:xfrm>
            <a:prstGeom prst="righ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Parenthèse fermante 89"/>
            <p:cNvSpPr/>
            <p:nvPr/>
          </p:nvSpPr>
          <p:spPr>
            <a:xfrm rot="16200000">
              <a:off x="1404000" y="1979728"/>
              <a:ext cx="36000" cy="252000"/>
            </a:xfrm>
            <a:prstGeom prst="righ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3" name="Groupe 92"/>
          <p:cNvGrpSpPr/>
          <p:nvPr/>
        </p:nvGrpSpPr>
        <p:grpSpPr>
          <a:xfrm>
            <a:off x="4861548" y="4210604"/>
            <a:ext cx="796154" cy="36001"/>
            <a:chOff x="751846" y="2087727"/>
            <a:chExt cx="796154" cy="36001"/>
          </a:xfrm>
        </p:grpSpPr>
        <p:sp>
          <p:nvSpPr>
            <p:cNvPr id="94" name="Parenthèse fermante 93"/>
            <p:cNvSpPr/>
            <p:nvPr/>
          </p:nvSpPr>
          <p:spPr>
            <a:xfrm rot="16200000">
              <a:off x="859846" y="1979727"/>
              <a:ext cx="36000" cy="252000"/>
            </a:xfrm>
            <a:prstGeom prst="righ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6" name="Parenthèse fermante 95"/>
            <p:cNvSpPr/>
            <p:nvPr/>
          </p:nvSpPr>
          <p:spPr>
            <a:xfrm rot="16200000">
              <a:off x="1134000" y="1979728"/>
              <a:ext cx="36000" cy="252000"/>
            </a:xfrm>
            <a:prstGeom prst="righ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7" name="Parenthèse fermante 96"/>
            <p:cNvSpPr/>
            <p:nvPr/>
          </p:nvSpPr>
          <p:spPr>
            <a:xfrm rot="16200000">
              <a:off x="1404000" y="1979728"/>
              <a:ext cx="36000" cy="252000"/>
            </a:xfrm>
            <a:prstGeom prst="righ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1" name="ZoneTexte 100"/>
          <p:cNvSpPr txBox="1"/>
          <p:nvPr/>
        </p:nvSpPr>
        <p:spPr>
          <a:xfrm>
            <a:off x="4134874" y="2527285"/>
            <a:ext cx="9728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dirty="0" smtClean="0">
                <a:latin typeface="Arial" pitchFamily="34" charset="0"/>
                <a:cs typeface="Arial" pitchFamily="34" charset="0"/>
              </a:rPr>
              <a:t>ANTERIOR</a:t>
            </a:r>
            <a:r>
              <a:rPr lang="fr-FR" sz="700" b="1" dirty="0" smtClean="0">
                <a:latin typeface="Arial" pitchFamily="34" charset="0"/>
                <a:cs typeface="Arial" pitchFamily="34" charset="0"/>
              </a:rPr>
              <a:t> </a:t>
            </a:r>
            <a:endParaRPr lang="fr-FR" sz="7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5" name="Groupe 104"/>
          <p:cNvGrpSpPr/>
          <p:nvPr/>
        </p:nvGrpSpPr>
        <p:grpSpPr>
          <a:xfrm>
            <a:off x="1406083" y="4210364"/>
            <a:ext cx="796154" cy="36001"/>
            <a:chOff x="751846" y="2087727"/>
            <a:chExt cx="796154" cy="36001"/>
          </a:xfrm>
        </p:grpSpPr>
        <p:sp>
          <p:nvSpPr>
            <p:cNvPr id="106" name="Parenthèse fermante 105"/>
            <p:cNvSpPr/>
            <p:nvPr/>
          </p:nvSpPr>
          <p:spPr>
            <a:xfrm rot="16200000">
              <a:off x="859846" y="1979727"/>
              <a:ext cx="36000" cy="252000"/>
            </a:xfrm>
            <a:prstGeom prst="righ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Parenthèse fermante 107"/>
            <p:cNvSpPr/>
            <p:nvPr/>
          </p:nvSpPr>
          <p:spPr>
            <a:xfrm rot="16200000">
              <a:off x="1134000" y="1979728"/>
              <a:ext cx="36000" cy="252000"/>
            </a:xfrm>
            <a:prstGeom prst="righ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9" name="Parenthèse fermante 108"/>
            <p:cNvSpPr/>
            <p:nvPr/>
          </p:nvSpPr>
          <p:spPr>
            <a:xfrm rot="16200000">
              <a:off x="1404000" y="1979728"/>
              <a:ext cx="36000" cy="252000"/>
            </a:xfrm>
            <a:prstGeom prst="righ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2" name="Groupe 111"/>
          <p:cNvGrpSpPr/>
          <p:nvPr/>
        </p:nvGrpSpPr>
        <p:grpSpPr>
          <a:xfrm>
            <a:off x="2317575" y="4210364"/>
            <a:ext cx="796154" cy="36001"/>
            <a:chOff x="751846" y="2087727"/>
            <a:chExt cx="796154" cy="36001"/>
          </a:xfrm>
        </p:grpSpPr>
        <p:sp>
          <p:nvSpPr>
            <p:cNvPr id="113" name="Parenthèse fermante 112"/>
            <p:cNvSpPr/>
            <p:nvPr/>
          </p:nvSpPr>
          <p:spPr>
            <a:xfrm rot="16200000">
              <a:off x="859846" y="1979727"/>
              <a:ext cx="36000" cy="252000"/>
            </a:xfrm>
            <a:prstGeom prst="righ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5" name="Parenthèse fermante 114"/>
            <p:cNvSpPr/>
            <p:nvPr/>
          </p:nvSpPr>
          <p:spPr>
            <a:xfrm rot="16200000">
              <a:off x="1134000" y="1979728"/>
              <a:ext cx="36000" cy="252000"/>
            </a:xfrm>
            <a:prstGeom prst="righ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6" name="Parenthèse fermante 115"/>
            <p:cNvSpPr/>
            <p:nvPr/>
          </p:nvSpPr>
          <p:spPr>
            <a:xfrm rot="16200000">
              <a:off x="1404000" y="1979728"/>
              <a:ext cx="36000" cy="252000"/>
            </a:xfrm>
            <a:prstGeom prst="rightBracke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3" name="ZoneTexte 122"/>
          <p:cNvSpPr txBox="1"/>
          <p:nvPr/>
        </p:nvSpPr>
        <p:spPr>
          <a:xfrm>
            <a:off x="836712" y="1538792"/>
            <a:ext cx="277915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dirty="0" smtClean="0">
                <a:latin typeface="Arial" pitchFamily="34" charset="0"/>
                <a:cs typeface="Arial" pitchFamily="34" charset="0"/>
              </a:rPr>
              <a:t>EQUATORIAL TRANSMURAL BLOCKS</a:t>
            </a:r>
            <a:endParaRPr lang="fr-FR" sz="7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2" name="Connecteur droit 101"/>
          <p:cNvCxnSpPr/>
          <p:nvPr/>
        </p:nvCxnSpPr>
        <p:spPr>
          <a:xfrm flipV="1">
            <a:off x="2276872" y="2772329"/>
            <a:ext cx="0" cy="1584176"/>
          </a:xfrm>
          <a:prstGeom prst="line">
            <a:avLst/>
          </a:prstGeom>
          <a:ln w="22225">
            <a:solidFill>
              <a:schemeClr val="accent1">
                <a:shade val="95000"/>
                <a:satMod val="10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cteur droit 103"/>
          <p:cNvCxnSpPr/>
          <p:nvPr/>
        </p:nvCxnSpPr>
        <p:spPr>
          <a:xfrm flipV="1">
            <a:off x="4806064" y="2772329"/>
            <a:ext cx="0" cy="1584176"/>
          </a:xfrm>
          <a:prstGeom prst="line">
            <a:avLst/>
          </a:prstGeom>
          <a:ln w="22225">
            <a:solidFill>
              <a:schemeClr val="accent1">
                <a:shade val="95000"/>
                <a:satMod val="10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ZoneTexte 126"/>
          <p:cNvSpPr txBox="1"/>
          <p:nvPr/>
        </p:nvSpPr>
        <p:spPr>
          <a:xfrm>
            <a:off x="1650857" y="4327485"/>
            <a:ext cx="163412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latin typeface="Arial" pitchFamily="34" charset="0"/>
                <a:cs typeface="Arial" pitchFamily="34" charset="0"/>
              </a:rPr>
              <a:t>Angle Analyzed</a:t>
            </a:r>
            <a:endParaRPr 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8" name="ZoneTexte 127"/>
          <p:cNvSpPr txBox="1"/>
          <p:nvPr/>
        </p:nvSpPr>
        <p:spPr>
          <a:xfrm>
            <a:off x="4221088" y="4327485"/>
            <a:ext cx="163412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latin typeface="Arial" pitchFamily="34" charset="0"/>
                <a:cs typeface="Arial" pitchFamily="34" charset="0"/>
              </a:rPr>
              <a:t>Angle Analyzed</a:t>
            </a:r>
            <a:endParaRPr 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9" name="ZoneTexte 118"/>
          <p:cNvSpPr txBox="1"/>
          <p:nvPr/>
        </p:nvSpPr>
        <p:spPr>
          <a:xfrm>
            <a:off x="1319990" y="2650379"/>
            <a:ext cx="19649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DTI before ST</a:t>
            </a:r>
            <a:r>
              <a:rPr lang="en-US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0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DTI after ST</a:t>
            </a:r>
          </a:p>
          <a:p>
            <a:r>
              <a:rPr lang="en-US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ending</a:t>
            </a:r>
            <a:r>
              <a:rPr lang="fr-FR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21:08      </a:t>
            </a:r>
            <a:r>
              <a:rPr lang="en-US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ending</a:t>
            </a:r>
            <a:r>
              <a:rPr lang="fr-FR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41:10</a:t>
            </a:r>
            <a:endParaRPr lang="en-US" sz="1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ZoneTexte 119"/>
          <p:cNvSpPr txBox="1"/>
          <p:nvPr/>
        </p:nvSpPr>
        <p:spPr>
          <a:xfrm>
            <a:off x="3840270" y="2650379"/>
            <a:ext cx="19649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DTI before ST</a:t>
            </a:r>
            <a:r>
              <a:rPr lang="en-US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000" b="1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DTI after ST</a:t>
            </a:r>
          </a:p>
          <a:p>
            <a:r>
              <a:rPr lang="en-US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ending</a:t>
            </a:r>
            <a:r>
              <a:rPr lang="fr-FR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21:08      </a:t>
            </a:r>
            <a:r>
              <a:rPr lang="en-US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ending</a:t>
            </a:r>
            <a:r>
              <a:rPr lang="fr-FR" sz="1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41:10</a:t>
            </a:r>
            <a:endParaRPr lang="en-US" sz="1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ZoneTexte 125"/>
          <p:cNvSpPr txBox="1"/>
          <p:nvPr/>
        </p:nvSpPr>
        <p:spPr>
          <a:xfrm>
            <a:off x="1196752" y="2950461"/>
            <a:ext cx="2610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dirty="0" smtClean="0">
                <a:latin typeface="Arial" pitchFamily="34" charset="0"/>
                <a:cs typeface="Arial" pitchFamily="34" charset="0"/>
              </a:rPr>
              <a:t>A</a:t>
            </a:r>
            <a:endParaRPr lang="fr-FR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" name="ZoneTexte 132"/>
          <p:cNvSpPr txBox="1"/>
          <p:nvPr/>
        </p:nvSpPr>
        <p:spPr>
          <a:xfrm>
            <a:off x="3744063" y="2950461"/>
            <a:ext cx="2610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dirty="0" smtClean="0">
                <a:latin typeface="Arial" pitchFamily="34" charset="0"/>
                <a:cs typeface="Arial" pitchFamily="34" charset="0"/>
              </a:rPr>
              <a:t>A</a:t>
            </a:r>
            <a:endParaRPr lang="fr-FR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5" name="ZoneTexte 134"/>
          <p:cNvSpPr txBox="1"/>
          <p:nvPr/>
        </p:nvSpPr>
        <p:spPr>
          <a:xfrm>
            <a:off x="2303903" y="2950461"/>
            <a:ext cx="2610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dirty="0" smtClean="0">
                <a:latin typeface="Arial" pitchFamily="34" charset="0"/>
                <a:cs typeface="Arial" pitchFamily="34" charset="0"/>
              </a:rPr>
              <a:t>B</a:t>
            </a:r>
            <a:endParaRPr lang="fr-FR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7" name="ZoneTexte 136"/>
          <p:cNvSpPr txBox="1"/>
          <p:nvPr/>
        </p:nvSpPr>
        <p:spPr>
          <a:xfrm>
            <a:off x="4824183" y="2950461"/>
            <a:ext cx="26100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b="1" dirty="0" smtClean="0">
                <a:latin typeface="Arial" pitchFamily="34" charset="0"/>
                <a:cs typeface="Arial" pitchFamily="34" charset="0"/>
              </a:rPr>
              <a:t>B</a:t>
            </a:r>
            <a:endParaRPr lang="fr-FR" sz="7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2" name="Groupe 281"/>
          <p:cNvGrpSpPr/>
          <p:nvPr/>
        </p:nvGrpSpPr>
        <p:grpSpPr>
          <a:xfrm>
            <a:off x="4797152" y="4183469"/>
            <a:ext cx="936104" cy="253916"/>
            <a:chOff x="1340768" y="4174068"/>
            <a:chExt cx="936104" cy="253916"/>
          </a:xfrm>
        </p:grpSpPr>
        <p:sp>
          <p:nvSpPr>
            <p:cNvPr id="283" name="ZoneTexte 282"/>
            <p:cNvSpPr txBox="1"/>
            <p:nvPr/>
          </p:nvSpPr>
          <p:spPr>
            <a:xfrm>
              <a:off x="1340768" y="4174068"/>
              <a:ext cx="44039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b="1" dirty="0">
                  <a:latin typeface="Arial" pitchFamily="34" charset="0"/>
                  <a:cs typeface="Arial" pitchFamily="34" charset="0"/>
                </a:rPr>
                <a:t>1</a:t>
              </a:r>
              <a:r>
                <a:rPr lang="fr-FR" sz="1050" b="1" dirty="0" smtClean="0">
                  <a:latin typeface="Arial" pitchFamily="34" charset="0"/>
                  <a:cs typeface="Arial" pitchFamily="34" charset="0"/>
                </a:rPr>
                <a:t>/1</a:t>
              </a:r>
              <a:r>
                <a:rPr lang="fr-FR" sz="700" b="1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fr-FR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4" name="ZoneTexte 283"/>
            <p:cNvSpPr txBox="1"/>
            <p:nvPr/>
          </p:nvSpPr>
          <p:spPr>
            <a:xfrm>
              <a:off x="1891789" y="4174068"/>
              <a:ext cx="38508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b="1" dirty="0">
                  <a:latin typeface="Arial" pitchFamily="34" charset="0"/>
                  <a:cs typeface="Arial" pitchFamily="34" charset="0"/>
                </a:rPr>
                <a:t>3</a:t>
              </a:r>
              <a:r>
                <a:rPr lang="fr-FR" sz="1050" b="1" dirty="0" smtClean="0">
                  <a:latin typeface="Arial" pitchFamily="34" charset="0"/>
                  <a:cs typeface="Arial" pitchFamily="34" charset="0"/>
                </a:rPr>
                <a:t>/3</a:t>
              </a:r>
              <a:endParaRPr lang="fr-FR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" name="ZoneTexte 284"/>
            <p:cNvSpPr txBox="1"/>
            <p:nvPr/>
          </p:nvSpPr>
          <p:spPr>
            <a:xfrm>
              <a:off x="1628800" y="4174068"/>
              <a:ext cx="44039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b="1" dirty="0" smtClean="0">
                  <a:latin typeface="Arial" pitchFamily="34" charset="0"/>
                  <a:cs typeface="Arial" pitchFamily="34" charset="0"/>
                </a:rPr>
                <a:t>2/2</a:t>
              </a:r>
              <a:r>
                <a:rPr lang="fr-FR" sz="700" b="1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fr-FR" sz="7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6" name="Groupe 285"/>
          <p:cNvGrpSpPr/>
          <p:nvPr/>
        </p:nvGrpSpPr>
        <p:grpSpPr>
          <a:xfrm>
            <a:off x="3933056" y="4183469"/>
            <a:ext cx="936104" cy="253916"/>
            <a:chOff x="1340768" y="4174068"/>
            <a:chExt cx="936104" cy="253916"/>
          </a:xfrm>
        </p:grpSpPr>
        <p:sp>
          <p:nvSpPr>
            <p:cNvPr id="287" name="ZoneTexte 286"/>
            <p:cNvSpPr txBox="1"/>
            <p:nvPr/>
          </p:nvSpPr>
          <p:spPr>
            <a:xfrm>
              <a:off x="1340768" y="4174068"/>
              <a:ext cx="44039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b="1" dirty="0">
                  <a:latin typeface="Arial" pitchFamily="34" charset="0"/>
                  <a:cs typeface="Arial" pitchFamily="34" charset="0"/>
                </a:rPr>
                <a:t>1</a:t>
              </a:r>
              <a:r>
                <a:rPr lang="fr-FR" sz="1050" b="1" dirty="0" smtClean="0">
                  <a:latin typeface="Arial" pitchFamily="34" charset="0"/>
                  <a:cs typeface="Arial" pitchFamily="34" charset="0"/>
                </a:rPr>
                <a:t>/1</a:t>
              </a:r>
              <a:r>
                <a:rPr lang="fr-FR" sz="700" b="1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fr-FR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8" name="ZoneTexte 287"/>
            <p:cNvSpPr txBox="1"/>
            <p:nvPr/>
          </p:nvSpPr>
          <p:spPr>
            <a:xfrm>
              <a:off x="1891789" y="4174068"/>
              <a:ext cx="38508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b="1" dirty="0">
                  <a:latin typeface="Arial" pitchFamily="34" charset="0"/>
                  <a:cs typeface="Arial" pitchFamily="34" charset="0"/>
                </a:rPr>
                <a:t>3</a:t>
              </a:r>
              <a:r>
                <a:rPr lang="fr-FR" sz="1050" b="1" dirty="0" smtClean="0">
                  <a:latin typeface="Arial" pitchFamily="34" charset="0"/>
                  <a:cs typeface="Arial" pitchFamily="34" charset="0"/>
                </a:rPr>
                <a:t>/3</a:t>
              </a:r>
              <a:endParaRPr lang="fr-FR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" name="ZoneTexte 288"/>
            <p:cNvSpPr txBox="1"/>
            <p:nvPr/>
          </p:nvSpPr>
          <p:spPr>
            <a:xfrm>
              <a:off x="1628800" y="4174068"/>
              <a:ext cx="44039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b="1" dirty="0" smtClean="0">
                  <a:latin typeface="Arial" pitchFamily="34" charset="0"/>
                  <a:cs typeface="Arial" pitchFamily="34" charset="0"/>
                </a:rPr>
                <a:t>2/2</a:t>
              </a:r>
              <a:r>
                <a:rPr lang="fr-FR" sz="700" b="1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fr-FR" sz="7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0" name="Groupe 289"/>
          <p:cNvGrpSpPr/>
          <p:nvPr/>
        </p:nvGrpSpPr>
        <p:grpSpPr>
          <a:xfrm>
            <a:off x="2276872" y="4183469"/>
            <a:ext cx="936104" cy="253916"/>
            <a:chOff x="1340768" y="4174068"/>
            <a:chExt cx="936104" cy="253916"/>
          </a:xfrm>
        </p:grpSpPr>
        <p:sp>
          <p:nvSpPr>
            <p:cNvPr id="291" name="ZoneTexte 290"/>
            <p:cNvSpPr txBox="1"/>
            <p:nvPr/>
          </p:nvSpPr>
          <p:spPr>
            <a:xfrm>
              <a:off x="1340768" y="4174068"/>
              <a:ext cx="44039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b="1" dirty="0">
                  <a:latin typeface="Arial" pitchFamily="34" charset="0"/>
                  <a:cs typeface="Arial" pitchFamily="34" charset="0"/>
                </a:rPr>
                <a:t>1</a:t>
              </a:r>
              <a:r>
                <a:rPr lang="fr-FR" sz="1050" b="1" dirty="0" smtClean="0">
                  <a:latin typeface="Arial" pitchFamily="34" charset="0"/>
                  <a:cs typeface="Arial" pitchFamily="34" charset="0"/>
                </a:rPr>
                <a:t>/1</a:t>
              </a:r>
              <a:r>
                <a:rPr lang="fr-FR" sz="700" b="1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fr-FR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2" name="ZoneTexte 291"/>
            <p:cNvSpPr txBox="1"/>
            <p:nvPr/>
          </p:nvSpPr>
          <p:spPr>
            <a:xfrm>
              <a:off x="1891789" y="4174068"/>
              <a:ext cx="38508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b="1" dirty="0">
                  <a:latin typeface="Arial" pitchFamily="34" charset="0"/>
                  <a:cs typeface="Arial" pitchFamily="34" charset="0"/>
                </a:rPr>
                <a:t>3</a:t>
              </a:r>
              <a:r>
                <a:rPr lang="fr-FR" sz="1050" b="1" dirty="0" smtClean="0">
                  <a:latin typeface="Arial" pitchFamily="34" charset="0"/>
                  <a:cs typeface="Arial" pitchFamily="34" charset="0"/>
                </a:rPr>
                <a:t>/3</a:t>
              </a:r>
              <a:endParaRPr lang="fr-FR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3" name="ZoneTexte 292"/>
            <p:cNvSpPr txBox="1"/>
            <p:nvPr/>
          </p:nvSpPr>
          <p:spPr>
            <a:xfrm>
              <a:off x="1628800" y="4174068"/>
              <a:ext cx="44039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b="1" dirty="0" smtClean="0">
                  <a:latin typeface="Arial" pitchFamily="34" charset="0"/>
                  <a:cs typeface="Arial" pitchFamily="34" charset="0"/>
                </a:rPr>
                <a:t>2/2</a:t>
              </a:r>
              <a:r>
                <a:rPr lang="fr-FR" sz="700" b="1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fr-FR" sz="7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4" name="Groupe 293"/>
          <p:cNvGrpSpPr/>
          <p:nvPr/>
        </p:nvGrpSpPr>
        <p:grpSpPr>
          <a:xfrm>
            <a:off x="1340768" y="4183469"/>
            <a:ext cx="936104" cy="253916"/>
            <a:chOff x="1340768" y="4174068"/>
            <a:chExt cx="936104" cy="253916"/>
          </a:xfrm>
        </p:grpSpPr>
        <p:sp>
          <p:nvSpPr>
            <p:cNvPr id="295" name="ZoneTexte 294"/>
            <p:cNvSpPr txBox="1"/>
            <p:nvPr/>
          </p:nvSpPr>
          <p:spPr>
            <a:xfrm>
              <a:off x="1340768" y="4174068"/>
              <a:ext cx="44039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b="1" dirty="0">
                  <a:latin typeface="Arial" pitchFamily="34" charset="0"/>
                  <a:cs typeface="Arial" pitchFamily="34" charset="0"/>
                </a:rPr>
                <a:t>1</a:t>
              </a:r>
              <a:r>
                <a:rPr lang="fr-FR" sz="1050" b="1" dirty="0" smtClean="0">
                  <a:latin typeface="Arial" pitchFamily="34" charset="0"/>
                  <a:cs typeface="Arial" pitchFamily="34" charset="0"/>
                </a:rPr>
                <a:t>/1</a:t>
              </a:r>
              <a:r>
                <a:rPr lang="fr-FR" sz="700" b="1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fr-FR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6" name="ZoneTexte 295"/>
            <p:cNvSpPr txBox="1"/>
            <p:nvPr/>
          </p:nvSpPr>
          <p:spPr>
            <a:xfrm>
              <a:off x="1891789" y="4174068"/>
              <a:ext cx="38508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b="1" dirty="0">
                  <a:latin typeface="Arial" pitchFamily="34" charset="0"/>
                  <a:cs typeface="Arial" pitchFamily="34" charset="0"/>
                </a:rPr>
                <a:t>3</a:t>
              </a:r>
              <a:r>
                <a:rPr lang="fr-FR" sz="1050" b="1" dirty="0" smtClean="0">
                  <a:latin typeface="Arial" pitchFamily="34" charset="0"/>
                  <a:cs typeface="Arial" pitchFamily="34" charset="0"/>
                </a:rPr>
                <a:t>/3</a:t>
              </a:r>
              <a:endParaRPr lang="fr-FR" sz="7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" name="ZoneTexte 296"/>
            <p:cNvSpPr txBox="1"/>
            <p:nvPr/>
          </p:nvSpPr>
          <p:spPr>
            <a:xfrm>
              <a:off x="1628800" y="4174068"/>
              <a:ext cx="440398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50" b="1" dirty="0" smtClean="0">
                  <a:latin typeface="Arial" pitchFamily="34" charset="0"/>
                  <a:cs typeface="Arial" pitchFamily="34" charset="0"/>
                </a:rPr>
                <a:t>2/2</a:t>
              </a:r>
              <a:r>
                <a:rPr lang="fr-FR" sz="700" b="1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fr-FR" sz="7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8" name="Group 179"/>
          <p:cNvGrpSpPr>
            <a:grpSpLocks noChangeAspect="1"/>
          </p:cNvGrpSpPr>
          <p:nvPr/>
        </p:nvGrpSpPr>
        <p:grpSpPr bwMode="auto">
          <a:xfrm>
            <a:off x="647700" y="2339752"/>
            <a:ext cx="3122613" cy="2203450"/>
            <a:chOff x="408" y="2738"/>
            <a:chExt cx="1967" cy="1388"/>
          </a:xfrm>
        </p:grpSpPr>
        <p:sp>
          <p:nvSpPr>
            <p:cNvPr id="299" name="AutoShape 178"/>
            <p:cNvSpPr>
              <a:spLocks noChangeAspect="1" noChangeArrowheads="1" noTextEdit="1"/>
            </p:cNvSpPr>
            <p:nvPr/>
          </p:nvSpPr>
          <p:spPr bwMode="auto">
            <a:xfrm>
              <a:off x="408" y="2738"/>
              <a:ext cx="1967" cy="1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0" name="Line 180"/>
            <p:cNvSpPr>
              <a:spLocks noChangeShapeType="1"/>
            </p:cNvSpPr>
            <p:nvPr/>
          </p:nvSpPr>
          <p:spPr bwMode="auto">
            <a:xfrm flipV="1">
              <a:off x="814" y="2899"/>
              <a:ext cx="0" cy="997"/>
            </a:xfrm>
            <a:prstGeom prst="line">
              <a:avLst/>
            </a:prstGeom>
            <a:noFill/>
            <a:ln w="15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5" name="Line 185"/>
            <p:cNvSpPr>
              <a:spLocks noChangeShapeType="1"/>
            </p:cNvSpPr>
            <p:nvPr/>
          </p:nvSpPr>
          <p:spPr bwMode="auto">
            <a:xfrm flipV="1">
              <a:off x="2021" y="2899"/>
              <a:ext cx="0" cy="997"/>
            </a:xfrm>
            <a:prstGeom prst="line">
              <a:avLst/>
            </a:prstGeom>
            <a:noFill/>
            <a:ln w="15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6" name="Line 186"/>
            <p:cNvSpPr>
              <a:spLocks noChangeShapeType="1"/>
            </p:cNvSpPr>
            <p:nvPr/>
          </p:nvSpPr>
          <p:spPr bwMode="auto">
            <a:xfrm>
              <a:off x="760" y="3398"/>
              <a:ext cx="1342" cy="0"/>
            </a:xfrm>
            <a:prstGeom prst="line">
              <a:avLst/>
            </a:prstGeom>
            <a:noFill/>
            <a:ln w="15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7" name="Rectangle 187"/>
            <p:cNvSpPr>
              <a:spLocks noChangeArrowheads="1"/>
            </p:cNvSpPr>
            <p:nvPr/>
          </p:nvSpPr>
          <p:spPr bwMode="auto">
            <a:xfrm>
              <a:off x="894" y="3713"/>
              <a:ext cx="57" cy="183"/>
            </a:xfrm>
            <a:prstGeom prst="rect">
              <a:avLst/>
            </a:pr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8" name="Line 188"/>
            <p:cNvSpPr>
              <a:spLocks noChangeShapeType="1"/>
            </p:cNvSpPr>
            <p:nvPr/>
          </p:nvSpPr>
          <p:spPr bwMode="auto">
            <a:xfrm>
              <a:off x="894" y="3713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09" name="Line 189"/>
            <p:cNvSpPr>
              <a:spLocks noChangeShapeType="1"/>
            </p:cNvSpPr>
            <p:nvPr/>
          </p:nvSpPr>
          <p:spPr bwMode="auto">
            <a:xfrm>
              <a:off x="951" y="3713"/>
              <a:ext cx="0" cy="18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0" name="Line 190"/>
            <p:cNvSpPr>
              <a:spLocks noChangeShapeType="1"/>
            </p:cNvSpPr>
            <p:nvPr/>
          </p:nvSpPr>
          <p:spPr bwMode="auto">
            <a:xfrm flipV="1">
              <a:off x="894" y="3713"/>
              <a:ext cx="0" cy="18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1" name="Rectangle 191"/>
            <p:cNvSpPr>
              <a:spLocks noChangeArrowheads="1"/>
            </p:cNvSpPr>
            <p:nvPr/>
          </p:nvSpPr>
          <p:spPr bwMode="auto">
            <a:xfrm>
              <a:off x="951" y="3782"/>
              <a:ext cx="57" cy="114"/>
            </a:xfrm>
            <a:prstGeom prst="rect">
              <a:avLst/>
            </a:prstGeom>
            <a:solidFill>
              <a:srgbClr val="0000FF"/>
            </a:solidFill>
            <a:ln w="3175">
              <a:solidFill>
                <a:srgbClr val="00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2" name="Line 192"/>
            <p:cNvSpPr>
              <a:spLocks noChangeShapeType="1"/>
            </p:cNvSpPr>
            <p:nvPr/>
          </p:nvSpPr>
          <p:spPr bwMode="auto">
            <a:xfrm>
              <a:off x="951" y="3782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3" name="Line 193"/>
            <p:cNvSpPr>
              <a:spLocks noChangeShapeType="1"/>
            </p:cNvSpPr>
            <p:nvPr/>
          </p:nvSpPr>
          <p:spPr bwMode="auto">
            <a:xfrm>
              <a:off x="1008" y="3782"/>
              <a:ext cx="0" cy="11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4" name="Line 194"/>
            <p:cNvSpPr>
              <a:spLocks noChangeShapeType="1"/>
            </p:cNvSpPr>
            <p:nvPr/>
          </p:nvSpPr>
          <p:spPr bwMode="auto">
            <a:xfrm flipV="1">
              <a:off x="951" y="3782"/>
              <a:ext cx="0" cy="11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5" name="Rectangle 195"/>
            <p:cNvSpPr>
              <a:spLocks noChangeArrowheads="1"/>
            </p:cNvSpPr>
            <p:nvPr/>
          </p:nvSpPr>
          <p:spPr bwMode="auto">
            <a:xfrm>
              <a:off x="1008" y="3748"/>
              <a:ext cx="56" cy="148"/>
            </a:xfrm>
            <a:prstGeom prst="rect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6" name="Line 196"/>
            <p:cNvSpPr>
              <a:spLocks noChangeShapeType="1"/>
            </p:cNvSpPr>
            <p:nvPr/>
          </p:nvSpPr>
          <p:spPr bwMode="auto">
            <a:xfrm>
              <a:off x="1008" y="3748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7" name="Line 197"/>
            <p:cNvSpPr>
              <a:spLocks noChangeShapeType="1"/>
            </p:cNvSpPr>
            <p:nvPr/>
          </p:nvSpPr>
          <p:spPr bwMode="auto">
            <a:xfrm>
              <a:off x="1064" y="3748"/>
              <a:ext cx="0" cy="14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8" name="Line 198"/>
            <p:cNvSpPr>
              <a:spLocks noChangeShapeType="1"/>
            </p:cNvSpPr>
            <p:nvPr/>
          </p:nvSpPr>
          <p:spPr bwMode="auto">
            <a:xfrm flipV="1">
              <a:off x="1008" y="3748"/>
              <a:ext cx="0" cy="14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19" name="Rectangle 199"/>
            <p:cNvSpPr>
              <a:spLocks noChangeArrowheads="1"/>
            </p:cNvSpPr>
            <p:nvPr/>
          </p:nvSpPr>
          <p:spPr bwMode="auto">
            <a:xfrm>
              <a:off x="1064" y="3473"/>
              <a:ext cx="56" cy="423"/>
            </a:xfrm>
            <a:prstGeom prst="rect">
              <a:avLst/>
            </a:pr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0" name="Line 200"/>
            <p:cNvSpPr>
              <a:spLocks noChangeShapeType="1"/>
            </p:cNvSpPr>
            <p:nvPr/>
          </p:nvSpPr>
          <p:spPr bwMode="auto">
            <a:xfrm>
              <a:off x="1064" y="3473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1" name="Line 201"/>
            <p:cNvSpPr>
              <a:spLocks noChangeShapeType="1"/>
            </p:cNvSpPr>
            <p:nvPr/>
          </p:nvSpPr>
          <p:spPr bwMode="auto">
            <a:xfrm>
              <a:off x="1120" y="3473"/>
              <a:ext cx="0" cy="42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2" name="Line 202"/>
            <p:cNvSpPr>
              <a:spLocks noChangeShapeType="1"/>
            </p:cNvSpPr>
            <p:nvPr/>
          </p:nvSpPr>
          <p:spPr bwMode="auto">
            <a:xfrm flipV="1">
              <a:off x="1064" y="3473"/>
              <a:ext cx="0" cy="42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3" name="Rectangle 203"/>
            <p:cNvSpPr>
              <a:spLocks noChangeArrowheads="1"/>
            </p:cNvSpPr>
            <p:nvPr/>
          </p:nvSpPr>
          <p:spPr bwMode="auto">
            <a:xfrm>
              <a:off x="1120" y="3618"/>
              <a:ext cx="57" cy="278"/>
            </a:xfrm>
            <a:prstGeom prst="rect">
              <a:avLst/>
            </a:prstGeom>
            <a:solidFill>
              <a:srgbClr val="0000FF"/>
            </a:solidFill>
            <a:ln w="3175">
              <a:solidFill>
                <a:srgbClr val="00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4" name="Line 204"/>
            <p:cNvSpPr>
              <a:spLocks noChangeShapeType="1"/>
            </p:cNvSpPr>
            <p:nvPr/>
          </p:nvSpPr>
          <p:spPr bwMode="auto">
            <a:xfrm>
              <a:off x="1120" y="3618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5" name="Line 205"/>
            <p:cNvSpPr>
              <a:spLocks noChangeShapeType="1"/>
            </p:cNvSpPr>
            <p:nvPr/>
          </p:nvSpPr>
          <p:spPr bwMode="auto">
            <a:xfrm>
              <a:off x="1177" y="3618"/>
              <a:ext cx="0" cy="27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6" name="Line 206"/>
            <p:cNvSpPr>
              <a:spLocks noChangeShapeType="1"/>
            </p:cNvSpPr>
            <p:nvPr/>
          </p:nvSpPr>
          <p:spPr bwMode="auto">
            <a:xfrm flipV="1">
              <a:off x="1120" y="3618"/>
              <a:ext cx="0" cy="27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7" name="Rectangle 207"/>
            <p:cNvSpPr>
              <a:spLocks noChangeArrowheads="1"/>
            </p:cNvSpPr>
            <p:nvPr/>
          </p:nvSpPr>
          <p:spPr bwMode="auto">
            <a:xfrm>
              <a:off x="1177" y="3634"/>
              <a:ext cx="56" cy="262"/>
            </a:xfrm>
            <a:prstGeom prst="rect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8" name="Line 208"/>
            <p:cNvSpPr>
              <a:spLocks noChangeShapeType="1"/>
            </p:cNvSpPr>
            <p:nvPr/>
          </p:nvSpPr>
          <p:spPr bwMode="auto">
            <a:xfrm>
              <a:off x="1177" y="3634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29" name="Line 209"/>
            <p:cNvSpPr>
              <a:spLocks noChangeShapeType="1"/>
            </p:cNvSpPr>
            <p:nvPr/>
          </p:nvSpPr>
          <p:spPr bwMode="auto">
            <a:xfrm>
              <a:off x="1233" y="3634"/>
              <a:ext cx="0" cy="26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0" name="Line 210"/>
            <p:cNvSpPr>
              <a:spLocks noChangeShapeType="1"/>
            </p:cNvSpPr>
            <p:nvPr/>
          </p:nvSpPr>
          <p:spPr bwMode="auto">
            <a:xfrm flipV="1">
              <a:off x="1177" y="3634"/>
              <a:ext cx="0" cy="26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1" name="Rectangle 211"/>
            <p:cNvSpPr>
              <a:spLocks noChangeArrowheads="1"/>
            </p:cNvSpPr>
            <p:nvPr/>
          </p:nvSpPr>
          <p:spPr bwMode="auto">
            <a:xfrm>
              <a:off x="1233" y="3538"/>
              <a:ext cx="57" cy="358"/>
            </a:xfrm>
            <a:prstGeom prst="rect">
              <a:avLst/>
            </a:pr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2" name="Line 212"/>
            <p:cNvSpPr>
              <a:spLocks noChangeShapeType="1"/>
            </p:cNvSpPr>
            <p:nvPr/>
          </p:nvSpPr>
          <p:spPr bwMode="auto">
            <a:xfrm>
              <a:off x="1233" y="3538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3" name="Line 213"/>
            <p:cNvSpPr>
              <a:spLocks noChangeShapeType="1"/>
            </p:cNvSpPr>
            <p:nvPr/>
          </p:nvSpPr>
          <p:spPr bwMode="auto">
            <a:xfrm>
              <a:off x="1290" y="3538"/>
              <a:ext cx="0" cy="35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4" name="Line 214"/>
            <p:cNvSpPr>
              <a:spLocks noChangeShapeType="1"/>
            </p:cNvSpPr>
            <p:nvPr/>
          </p:nvSpPr>
          <p:spPr bwMode="auto">
            <a:xfrm flipV="1">
              <a:off x="1233" y="3538"/>
              <a:ext cx="0" cy="358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5" name="Rectangle 215"/>
            <p:cNvSpPr>
              <a:spLocks noChangeArrowheads="1"/>
            </p:cNvSpPr>
            <p:nvPr/>
          </p:nvSpPr>
          <p:spPr bwMode="auto">
            <a:xfrm>
              <a:off x="1290" y="3582"/>
              <a:ext cx="56" cy="314"/>
            </a:xfrm>
            <a:prstGeom prst="rect">
              <a:avLst/>
            </a:prstGeom>
            <a:solidFill>
              <a:srgbClr val="0000FF"/>
            </a:solidFill>
            <a:ln w="3175">
              <a:solidFill>
                <a:srgbClr val="00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" name="Line 216"/>
            <p:cNvSpPr>
              <a:spLocks noChangeShapeType="1"/>
            </p:cNvSpPr>
            <p:nvPr/>
          </p:nvSpPr>
          <p:spPr bwMode="auto">
            <a:xfrm>
              <a:off x="1290" y="3582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" name="Line 217"/>
            <p:cNvSpPr>
              <a:spLocks noChangeShapeType="1"/>
            </p:cNvSpPr>
            <p:nvPr/>
          </p:nvSpPr>
          <p:spPr bwMode="auto">
            <a:xfrm>
              <a:off x="1346" y="3582"/>
              <a:ext cx="0" cy="31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" name="Line 218"/>
            <p:cNvSpPr>
              <a:spLocks noChangeShapeType="1"/>
            </p:cNvSpPr>
            <p:nvPr/>
          </p:nvSpPr>
          <p:spPr bwMode="auto">
            <a:xfrm flipV="1">
              <a:off x="1290" y="3582"/>
              <a:ext cx="0" cy="31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" name="Rectangle 219"/>
            <p:cNvSpPr>
              <a:spLocks noChangeArrowheads="1"/>
            </p:cNvSpPr>
            <p:nvPr/>
          </p:nvSpPr>
          <p:spPr bwMode="auto">
            <a:xfrm>
              <a:off x="1346" y="3623"/>
              <a:ext cx="57" cy="273"/>
            </a:xfrm>
            <a:prstGeom prst="rect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" name="Line 220"/>
            <p:cNvSpPr>
              <a:spLocks noChangeShapeType="1"/>
            </p:cNvSpPr>
            <p:nvPr/>
          </p:nvSpPr>
          <p:spPr bwMode="auto">
            <a:xfrm>
              <a:off x="1346" y="3623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" name="Line 221"/>
            <p:cNvSpPr>
              <a:spLocks noChangeShapeType="1"/>
            </p:cNvSpPr>
            <p:nvPr/>
          </p:nvSpPr>
          <p:spPr bwMode="auto">
            <a:xfrm>
              <a:off x="1403" y="3623"/>
              <a:ext cx="0" cy="27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" name="Line 222"/>
            <p:cNvSpPr>
              <a:spLocks noChangeShapeType="1"/>
            </p:cNvSpPr>
            <p:nvPr/>
          </p:nvSpPr>
          <p:spPr bwMode="auto">
            <a:xfrm flipV="1">
              <a:off x="1346" y="3623"/>
              <a:ext cx="0" cy="27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" name="Rectangle 223"/>
            <p:cNvSpPr>
              <a:spLocks noChangeArrowheads="1"/>
            </p:cNvSpPr>
            <p:nvPr/>
          </p:nvSpPr>
          <p:spPr bwMode="auto">
            <a:xfrm>
              <a:off x="1459" y="3711"/>
              <a:ext cx="57" cy="185"/>
            </a:xfrm>
            <a:prstGeom prst="rect">
              <a:avLst/>
            </a:pr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" name="Line 224"/>
            <p:cNvSpPr>
              <a:spLocks noChangeShapeType="1"/>
            </p:cNvSpPr>
            <p:nvPr/>
          </p:nvSpPr>
          <p:spPr bwMode="auto">
            <a:xfrm>
              <a:off x="1459" y="3711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" name="Line 225"/>
            <p:cNvSpPr>
              <a:spLocks noChangeShapeType="1"/>
            </p:cNvSpPr>
            <p:nvPr/>
          </p:nvSpPr>
          <p:spPr bwMode="auto">
            <a:xfrm>
              <a:off x="1516" y="3711"/>
              <a:ext cx="0" cy="18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" name="Line 226"/>
            <p:cNvSpPr>
              <a:spLocks noChangeShapeType="1"/>
            </p:cNvSpPr>
            <p:nvPr/>
          </p:nvSpPr>
          <p:spPr bwMode="auto">
            <a:xfrm flipV="1">
              <a:off x="1459" y="3711"/>
              <a:ext cx="0" cy="18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7" name="Rectangle 227"/>
            <p:cNvSpPr>
              <a:spLocks noChangeArrowheads="1"/>
            </p:cNvSpPr>
            <p:nvPr/>
          </p:nvSpPr>
          <p:spPr bwMode="auto">
            <a:xfrm>
              <a:off x="1516" y="3783"/>
              <a:ext cx="56" cy="113"/>
            </a:xfrm>
            <a:prstGeom prst="rect">
              <a:avLst/>
            </a:prstGeom>
            <a:solidFill>
              <a:srgbClr val="0000FF"/>
            </a:solidFill>
            <a:ln w="3175">
              <a:solidFill>
                <a:srgbClr val="00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8" name="Line 228"/>
            <p:cNvSpPr>
              <a:spLocks noChangeShapeType="1"/>
            </p:cNvSpPr>
            <p:nvPr/>
          </p:nvSpPr>
          <p:spPr bwMode="auto">
            <a:xfrm>
              <a:off x="1516" y="3783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9" name="Line 229"/>
            <p:cNvSpPr>
              <a:spLocks noChangeShapeType="1"/>
            </p:cNvSpPr>
            <p:nvPr/>
          </p:nvSpPr>
          <p:spPr bwMode="auto">
            <a:xfrm>
              <a:off x="1572" y="3783"/>
              <a:ext cx="0" cy="11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0" name="Line 230"/>
            <p:cNvSpPr>
              <a:spLocks noChangeShapeType="1"/>
            </p:cNvSpPr>
            <p:nvPr/>
          </p:nvSpPr>
          <p:spPr bwMode="auto">
            <a:xfrm flipV="1">
              <a:off x="1516" y="3783"/>
              <a:ext cx="0" cy="11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1" name="Rectangle 231"/>
            <p:cNvSpPr>
              <a:spLocks noChangeArrowheads="1"/>
            </p:cNvSpPr>
            <p:nvPr/>
          </p:nvSpPr>
          <p:spPr bwMode="auto">
            <a:xfrm>
              <a:off x="1572" y="3734"/>
              <a:ext cx="57" cy="162"/>
            </a:xfrm>
            <a:prstGeom prst="rect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2" name="Line 232"/>
            <p:cNvSpPr>
              <a:spLocks noChangeShapeType="1"/>
            </p:cNvSpPr>
            <p:nvPr/>
          </p:nvSpPr>
          <p:spPr bwMode="auto">
            <a:xfrm>
              <a:off x="1572" y="3734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3" name="Line 233"/>
            <p:cNvSpPr>
              <a:spLocks noChangeShapeType="1"/>
            </p:cNvSpPr>
            <p:nvPr/>
          </p:nvSpPr>
          <p:spPr bwMode="auto">
            <a:xfrm>
              <a:off x="1629" y="3734"/>
              <a:ext cx="0" cy="16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4" name="Line 234"/>
            <p:cNvSpPr>
              <a:spLocks noChangeShapeType="1"/>
            </p:cNvSpPr>
            <p:nvPr/>
          </p:nvSpPr>
          <p:spPr bwMode="auto">
            <a:xfrm flipV="1">
              <a:off x="1572" y="3734"/>
              <a:ext cx="0" cy="16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5" name="Rectangle 235"/>
            <p:cNvSpPr>
              <a:spLocks noChangeArrowheads="1"/>
            </p:cNvSpPr>
            <p:nvPr/>
          </p:nvSpPr>
          <p:spPr bwMode="auto">
            <a:xfrm>
              <a:off x="1629" y="3482"/>
              <a:ext cx="56" cy="414"/>
            </a:xfrm>
            <a:prstGeom prst="rect">
              <a:avLst/>
            </a:pr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6" name="Line 236"/>
            <p:cNvSpPr>
              <a:spLocks noChangeShapeType="1"/>
            </p:cNvSpPr>
            <p:nvPr/>
          </p:nvSpPr>
          <p:spPr bwMode="auto">
            <a:xfrm>
              <a:off x="1629" y="3482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7" name="Line 237"/>
            <p:cNvSpPr>
              <a:spLocks noChangeShapeType="1"/>
            </p:cNvSpPr>
            <p:nvPr/>
          </p:nvSpPr>
          <p:spPr bwMode="auto">
            <a:xfrm>
              <a:off x="1685" y="3482"/>
              <a:ext cx="0" cy="41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" name="Line 238"/>
            <p:cNvSpPr>
              <a:spLocks noChangeShapeType="1"/>
            </p:cNvSpPr>
            <p:nvPr/>
          </p:nvSpPr>
          <p:spPr bwMode="auto">
            <a:xfrm flipV="1">
              <a:off x="1629" y="3482"/>
              <a:ext cx="0" cy="41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9" name="Rectangle 239"/>
            <p:cNvSpPr>
              <a:spLocks noChangeArrowheads="1"/>
            </p:cNvSpPr>
            <p:nvPr/>
          </p:nvSpPr>
          <p:spPr bwMode="auto">
            <a:xfrm>
              <a:off x="1685" y="3606"/>
              <a:ext cx="57" cy="290"/>
            </a:xfrm>
            <a:prstGeom prst="rect">
              <a:avLst/>
            </a:prstGeom>
            <a:solidFill>
              <a:srgbClr val="0000FF"/>
            </a:solidFill>
            <a:ln w="3175">
              <a:solidFill>
                <a:srgbClr val="00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0" name="Line 240"/>
            <p:cNvSpPr>
              <a:spLocks noChangeShapeType="1"/>
            </p:cNvSpPr>
            <p:nvPr/>
          </p:nvSpPr>
          <p:spPr bwMode="auto">
            <a:xfrm>
              <a:off x="1685" y="3606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1" name="Line 241"/>
            <p:cNvSpPr>
              <a:spLocks noChangeShapeType="1"/>
            </p:cNvSpPr>
            <p:nvPr/>
          </p:nvSpPr>
          <p:spPr bwMode="auto">
            <a:xfrm>
              <a:off x="1742" y="3606"/>
              <a:ext cx="0" cy="29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2" name="Line 242"/>
            <p:cNvSpPr>
              <a:spLocks noChangeShapeType="1"/>
            </p:cNvSpPr>
            <p:nvPr/>
          </p:nvSpPr>
          <p:spPr bwMode="auto">
            <a:xfrm flipV="1">
              <a:off x="1685" y="3606"/>
              <a:ext cx="0" cy="29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3" name="Rectangle 243"/>
            <p:cNvSpPr>
              <a:spLocks noChangeArrowheads="1"/>
            </p:cNvSpPr>
            <p:nvPr/>
          </p:nvSpPr>
          <p:spPr bwMode="auto">
            <a:xfrm>
              <a:off x="1742" y="3641"/>
              <a:ext cx="56" cy="255"/>
            </a:xfrm>
            <a:prstGeom prst="rect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4" name="Line 244"/>
            <p:cNvSpPr>
              <a:spLocks noChangeShapeType="1"/>
            </p:cNvSpPr>
            <p:nvPr/>
          </p:nvSpPr>
          <p:spPr bwMode="auto">
            <a:xfrm>
              <a:off x="1742" y="3641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5" name="Line 245"/>
            <p:cNvSpPr>
              <a:spLocks noChangeShapeType="1"/>
            </p:cNvSpPr>
            <p:nvPr/>
          </p:nvSpPr>
          <p:spPr bwMode="auto">
            <a:xfrm>
              <a:off x="1798" y="3641"/>
              <a:ext cx="0" cy="25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6" name="Line 246"/>
            <p:cNvSpPr>
              <a:spLocks noChangeShapeType="1"/>
            </p:cNvSpPr>
            <p:nvPr/>
          </p:nvSpPr>
          <p:spPr bwMode="auto">
            <a:xfrm flipV="1">
              <a:off x="1742" y="3641"/>
              <a:ext cx="0" cy="25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7" name="Rectangle 247"/>
            <p:cNvSpPr>
              <a:spLocks noChangeArrowheads="1"/>
            </p:cNvSpPr>
            <p:nvPr/>
          </p:nvSpPr>
          <p:spPr bwMode="auto">
            <a:xfrm>
              <a:off x="1798" y="3537"/>
              <a:ext cx="57" cy="359"/>
            </a:xfrm>
            <a:prstGeom prst="rect">
              <a:avLst/>
            </a:pr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8" name="Line 248"/>
            <p:cNvSpPr>
              <a:spLocks noChangeShapeType="1"/>
            </p:cNvSpPr>
            <p:nvPr/>
          </p:nvSpPr>
          <p:spPr bwMode="auto">
            <a:xfrm>
              <a:off x="1798" y="3537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9" name="Line 249"/>
            <p:cNvSpPr>
              <a:spLocks noChangeShapeType="1"/>
            </p:cNvSpPr>
            <p:nvPr/>
          </p:nvSpPr>
          <p:spPr bwMode="auto">
            <a:xfrm>
              <a:off x="1855" y="3537"/>
              <a:ext cx="0" cy="35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0" name="Line 250"/>
            <p:cNvSpPr>
              <a:spLocks noChangeShapeType="1"/>
            </p:cNvSpPr>
            <p:nvPr/>
          </p:nvSpPr>
          <p:spPr bwMode="auto">
            <a:xfrm flipV="1">
              <a:off x="1798" y="3537"/>
              <a:ext cx="0" cy="35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1" name="Rectangle 251"/>
            <p:cNvSpPr>
              <a:spLocks noChangeArrowheads="1"/>
            </p:cNvSpPr>
            <p:nvPr/>
          </p:nvSpPr>
          <p:spPr bwMode="auto">
            <a:xfrm>
              <a:off x="1855" y="3572"/>
              <a:ext cx="56" cy="324"/>
            </a:xfrm>
            <a:prstGeom prst="rect">
              <a:avLst/>
            </a:prstGeom>
            <a:solidFill>
              <a:srgbClr val="0000FF"/>
            </a:solidFill>
            <a:ln w="3175">
              <a:solidFill>
                <a:srgbClr val="00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2" name="Line 252"/>
            <p:cNvSpPr>
              <a:spLocks noChangeShapeType="1"/>
            </p:cNvSpPr>
            <p:nvPr/>
          </p:nvSpPr>
          <p:spPr bwMode="auto">
            <a:xfrm>
              <a:off x="1855" y="3572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3" name="Line 253"/>
            <p:cNvSpPr>
              <a:spLocks noChangeShapeType="1"/>
            </p:cNvSpPr>
            <p:nvPr/>
          </p:nvSpPr>
          <p:spPr bwMode="auto">
            <a:xfrm>
              <a:off x="1911" y="3572"/>
              <a:ext cx="0" cy="32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4" name="Line 254"/>
            <p:cNvSpPr>
              <a:spLocks noChangeShapeType="1"/>
            </p:cNvSpPr>
            <p:nvPr/>
          </p:nvSpPr>
          <p:spPr bwMode="auto">
            <a:xfrm flipV="1">
              <a:off x="1855" y="3572"/>
              <a:ext cx="0" cy="32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5" name="Rectangle 255"/>
            <p:cNvSpPr>
              <a:spLocks noChangeArrowheads="1"/>
            </p:cNvSpPr>
            <p:nvPr/>
          </p:nvSpPr>
          <p:spPr bwMode="auto">
            <a:xfrm>
              <a:off x="1911" y="3615"/>
              <a:ext cx="57" cy="281"/>
            </a:xfrm>
            <a:prstGeom prst="rect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6" name="Line 256"/>
            <p:cNvSpPr>
              <a:spLocks noChangeShapeType="1"/>
            </p:cNvSpPr>
            <p:nvPr/>
          </p:nvSpPr>
          <p:spPr bwMode="auto">
            <a:xfrm>
              <a:off x="1911" y="3615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7" name="Line 257"/>
            <p:cNvSpPr>
              <a:spLocks noChangeShapeType="1"/>
            </p:cNvSpPr>
            <p:nvPr/>
          </p:nvSpPr>
          <p:spPr bwMode="auto">
            <a:xfrm>
              <a:off x="1968" y="3615"/>
              <a:ext cx="0" cy="28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8" name="Line 258"/>
            <p:cNvSpPr>
              <a:spLocks noChangeShapeType="1"/>
            </p:cNvSpPr>
            <p:nvPr/>
          </p:nvSpPr>
          <p:spPr bwMode="auto">
            <a:xfrm flipV="1">
              <a:off x="1911" y="3615"/>
              <a:ext cx="0" cy="28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9" name="Line 259"/>
            <p:cNvSpPr>
              <a:spLocks noChangeShapeType="1"/>
            </p:cNvSpPr>
            <p:nvPr/>
          </p:nvSpPr>
          <p:spPr bwMode="auto">
            <a:xfrm>
              <a:off x="923" y="3629"/>
              <a:ext cx="0" cy="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0" name="Line 260"/>
            <p:cNvSpPr>
              <a:spLocks noChangeShapeType="1"/>
            </p:cNvSpPr>
            <p:nvPr/>
          </p:nvSpPr>
          <p:spPr bwMode="auto">
            <a:xfrm>
              <a:off x="915" y="3629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1" name="Line 261"/>
            <p:cNvSpPr>
              <a:spLocks noChangeShapeType="1"/>
            </p:cNvSpPr>
            <p:nvPr/>
          </p:nvSpPr>
          <p:spPr bwMode="auto">
            <a:xfrm flipV="1">
              <a:off x="923" y="3713"/>
              <a:ext cx="0" cy="8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2" name="Line 262"/>
            <p:cNvSpPr>
              <a:spLocks noChangeShapeType="1"/>
            </p:cNvSpPr>
            <p:nvPr/>
          </p:nvSpPr>
          <p:spPr bwMode="auto">
            <a:xfrm>
              <a:off x="915" y="3796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3" name="Line 263"/>
            <p:cNvSpPr>
              <a:spLocks noChangeShapeType="1"/>
            </p:cNvSpPr>
            <p:nvPr/>
          </p:nvSpPr>
          <p:spPr bwMode="auto">
            <a:xfrm>
              <a:off x="979" y="3711"/>
              <a:ext cx="0" cy="7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4" name="Line 264"/>
            <p:cNvSpPr>
              <a:spLocks noChangeShapeType="1"/>
            </p:cNvSpPr>
            <p:nvPr/>
          </p:nvSpPr>
          <p:spPr bwMode="auto">
            <a:xfrm>
              <a:off x="971" y="3711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5" name="Line 265"/>
            <p:cNvSpPr>
              <a:spLocks noChangeShapeType="1"/>
            </p:cNvSpPr>
            <p:nvPr/>
          </p:nvSpPr>
          <p:spPr bwMode="auto">
            <a:xfrm flipV="1">
              <a:off x="979" y="3782"/>
              <a:ext cx="0" cy="7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6" name="Line 266"/>
            <p:cNvSpPr>
              <a:spLocks noChangeShapeType="1"/>
            </p:cNvSpPr>
            <p:nvPr/>
          </p:nvSpPr>
          <p:spPr bwMode="auto">
            <a:xfrm>
              <a:off x="971" y="3854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7" name="Line 267"/>
            <p:cNvSpPr>
              <a:spLocks noChangeShapeType="1"/>
            </p:cNvSpPr>
            <p:nvPr/>
          </p:nvSpPr>
          <p:spPr bwMode="auto">
            <a:xfrm>
              <a:off x="1036" y="3651"/>
              <a:ext cx="0" cy="9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8" name="Line 268"/>
            <p:cNvSpPr>
              <a:spLocks noChangeShapeType="1"/>
            </p:cNvSpPr>
            <p:nvPr/>
          </p:nvSpPr>
          <p:spPr bwMode="auto">
            <a:xfrm>
              <a:off x="1028" y="3651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9" name="Line 269"/>
            <p:cNvSpPr>
              <a:spLocks noChangeShapeType="1"/>
            </p:cNvSpPr>
            <p:nvPr/>
          </p:nvSpPr>
          <p:spPr bwMode="auto">
            <a:xfrm flipV="1">
              <a:off x="1036" y="3748"/>
              <a:ext cx="0" cy="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0" name="Line 270"/>
            <p:cNvSpPr>
              <a:spLocks noChangeShapeType="1"/>
            </p:cNvSpPr>
            <p:nvPr/>
          </p:nvSpPr>
          <p:spPr bwMode="auto">
            <a:xfrm>
              <a:off x="1028" y="3844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1" name="Line 271"/>
            <p:cNvSpPr>
              <a:spLocks noChangeShapeType="1"/>
            </p:cNvSpPr>
            <p:nvPr/>
          </p:nvSpPr>
          <p:spPr bwMode="auto">
            <a:xfrm>
              <a:off x="1092" y="3252"/>
              <a:ext cx="0" cy="2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2" name="Line 272"/>
            <p:cNvSpPr>
              <a:spLocks noChangeShapeType="1"/>
            </p:cNvSpPr>
            <p:nvPr/>
          </p:nvSpPr>
          <p:spPr bwMode="auto">
            <a:xfrm>
              <a:off x="1084" y="3252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3" name="Line 273"/>
            <p:cNvSpPr>
              <a:spLocks noChangeShapeType="1"/>
            </p:cNvSpPr>
            <p:nvPr/>
          </p:nvSpPr>
          <p:spPr bwMode="auto">
            <a:xfrm flipV="1">
              <a:off x="1092" y="3473"/>
              <a:ext cx="0" cy="22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4" name="Line 274"/>
            <p:cNvSpPr>
              <a:spLocks noChangeShapeType="1"/>
            </p:cNvSpPr>
            <p:nvPr/>
          </p:nvSpPr>
          <p:spPr bwMode="auto">
            <a:xfrm>
              <a:off x="1084" y="3695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5" name="Line 275"/>
            <p:cNvSpPr>
              <a:spLocks noChangeShapeType="1"/>
            </p:cNvSpPr>
            <p:nvPr/>
          </p:nvSpPr>
          <p:spPr bwMode="auto">
            <a:xfrm>
              <a:off x="1148" y="3425"/>
              <a:ext cx="0" cy="19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6" name="Line 276"/>
            <p:cNvSpPr>
              <a:spLocks noChangeShapeType="1"/>
            </p:cNvSpPr>
            <p:nvPr/>
          </p:nvSpPr>
          <p:spPr bwMode="auto">
            <a:xfrm>
              <a:off x="1141" y="3425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7" name="Line 277"/>
            <p:cNvSpPr>
              <a:spLocks noChangeShapeType="1"/>
            </p:cNvSpPr>
            <p:nvPr/>
          </p:nvSpPr>
          <p:spPr bwMode="auto">
            <a:xfrm flipV="1">
              <a:off x="1148" y="3618"/>
              <a:ext cx="0" cy="19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8" name="Line 278"/>
            <p:cNvSpPr>
              <a:spLocks noChangeShapeType="1"/>
            </p:cNvSpPr>
            <p:nvPr/>
          </p:nvSpPr>
          <p:spPr bwMode="auto">
            <a:xfrm>
              <a:off x="1141" y="3812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9" name="Line 279"/>
            <p:cNvSpPr>
              <a:spLocks noChangeShapeType="1"/>
            </p:cNvSpPr>
            <p:nvPr/>
          </p:nvSpPr>
          <p:spPr bwMode="auto">
            <a:xfrm>
              <a:off x="1205" y="3461"/>
              <a:ext cx="0" cy="17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0" name="Line 280"/>
            <p:cNvSpPr>
              <a:spLocks noChangeShapeType="1"/>
            </p:cNvSpPr>
            <p:nvPr/>
          </p:nvSpPr>
          <p:spPr bwMode="auto">
            <a:xfrm>
              <a:off x="1197" y="3461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1" name="Line 281"/>
            <p:cNvSpPr>
              <a:spLocks noChangeShapeType="1"/>
            </p:cNvSpPr>
            <p:nvPr/>
          </p:nvSpPr>
          <p:spPr bwMode="auto">
            <a:xfrm flipV="1">
              <a:off x="1205" y="3634"/>
              <a:ext cx="0" cy="17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2" name="Line 282"/>
            <p:cNvSpPr>
              <a:spLocks noChangeShapeType="1"/>
            </p:cNvSpPr>
            <p:nvPr/>
          </p:nvSpPr>
          <p:spPr bwMode="auto">
            <a:xfrm>
              <a:off x="1197" y="3807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3" name="Line 283"/>
            <p:cNvSpPr>
              <a:spLocks noChangeShapeType="1"/>
            </p:cNvSpPr>
            <p:nvPr/>
          </p:nvSpPr>
          <p:spPr bwMode="auto">
            <a:xfrm>
              <a:off x="1262" y="3330"/>
              <a:ext cx="0" cy="20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4" name="Line 284"/>
            <p:cNvSpPr>
              <a:spLocks noChangeShapeType="1"/>
            </p:cNvSpPr>
            <p:nvPr/>
          </p:nvSpPr>
          <p:spPr bwMode="auto">
            <a:xfrm>
              <a:off x="1254" y="3330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5" name="Line 285"/>
            <p:cNvSpPr>
              <a:spLocks noChangeShapeType="1"/>
            </p:cNvSpPr>
            <p:nvPr/>
          </p:nvSpPr>
          <p:spPr bwMode="auto">
            <a:xfrm flipV="1">
              <a:off x="1262" y="3538"/>
              <a:ext cx="0" cy="20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6" name="Line 286"/>
            <p:cNvSpPr>
              <a:spLocks noChangeShapeType="1"/>
            </p:cNvSpPr>
            <p:nvPr/>
          </p:nvSpPr>
          <p:spPr bwMode="auto">
            <a:xfrm>
              <a:off x="1254" y="3746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7" name="Line 287"/>
            <p:cNvSpPr>
              <a:spLocks noChangeShapeType="1"/>
            </p:cNvSpPr>
            <p:nvPr/>
          </p:nvSpPr>
          <p:spPr bwMode="auto">
            <a:xfrm>
              <a:off x="1318" y="3370"/>
              <a:ext cx="0" cy="21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8" name="Line 288"/>
            <p:cNvSpPr>
              <a:spLocks noChangeShapeType="1"/>
            </p:cNvSpPr>
            <p:nvPr/>
          </p:nvSpPr>
          <p:spPr bwMode="auto">
            <a:xfrm>
              <a:off x="1310" y="3370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9" name="Line 289"/>
            <p:cNvSpPr>
              <a:spLocks noChangeShapeType="1"/>
            </p:cNvSpPr>
            <p:nvPr/>
          </p:nvSpPr>
          <p:spPr bwMode="auto">
            <a:xfrm flipV="1">
              <a:off x="1318" y="3582"/>
              <a:ext cx="0" cy="2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0" name="Line 290"/>
            <p:cNvSpPr>
              <a:spLocks noChangeShapeType="1"/>
            </p:cNvSpPr>
            <p:nvPr/>
          </p:nvSpPr>
          <p:spPr bwMode="auto">
            <a:xfrm>
              <a:off x="1310" y="3795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1" name="Line 291"/>
            <p:cNvSpPr>
              <a:spLocks noChangeShapeType="1"/>
            </p:cNvSpPr>
            <p:nvPr/>
          </p:nvSpPr>
          <p:spPr bwMode="auto">
            <a:xfrm>
              <a:off x="1374" y="3427"/>
              <a:ext cx="0" cy="1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2" name="Line 292"/>
            <p:cNvSpPr>
              <a:spLocks noChangeShapeType="1"/>
            </p:cNvSpPr>
            <p:nvPr/>
          </p:nvSpPr>
          <p:spPr bwMode="auto">
            <a:xfrm>
              <a:off x="1367" y="3427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3" name="Line 293"/>
            <p:cNvSpPr>
              <a:spLocks noChangeShapeType="1"/>
            </p:cNvSpPr>
            <p:nvPr/>
          </p:nvSpPr>
          <p:spPr bwMode="auto">
            <a:xfrm flipV="1">
              <a:off x="1374" y="3623"/>
              <a:ext cx="0" cy="19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4" name="Line 294"/>
            <p:cNvSpPr>
              <a:spLocks noChangeShapeType="1"/>
            </p:cNvSpPr>
            <p:nvPr/>
          </p:nvSpPr>
          <p:spPr bwMode="auto">
            <a:xfrm>
              <a:off x="1367" y="3818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5" name="Line 295"/>
            <p:cNvSpPr>
              <a:spLocks noChangeShapeType="1"/>
            </p:cNvSpPr>
            <p:nvPr/>
          </p:nvSpPr>
          <p:spPr bwMode="auto">
            <a:xfrm>
              <a:off x="1488" y="3632"/>
              <a:ext cx="0" cy="7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6" name="Line 296"/>
            <p:cNvSpPr>
              <a:spLocks noChangeShapeType="1"/>
            </p:cNvSpPr>
            <p:nvPr/>
          </p:nvSpPr>
          <p:spPr bwMode="auto">
            <a:xfrm>
              <a:off x="1480" y="3632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7" name="Line 297"/>
            <p:cNvSpPr>
              <a:spLocks noChangeShapeType="1"/>
            </p:cNvSpPr>
            <p:nvPr/>
          </p:nvSpPr>
          <p:spPr bwMode="auto">
            <a:xfrm flipV="1">
              <a:off x="1488" y="3711"/>
              <a:ext cx="0" cy="7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8" name="Line 298"/>
            <p:cNvSpPr>
              <a:spLocks noChangeShapeType="1"/>
            </p:cNvSpPr>
            <p:nvPr/>
          </p:nvSpPr>
          <p:spPr bwMode="auto">
            <a:xfrm>
              <a:off x="1480" y="3790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9" name="Line 299"/>
            <p:cNvSpPr>
              <a:spLocks noChangeShapeType="1"/>
            </p:cNvSpPr>
            <p:nvPr/>
          </p:nvSpPr>
          <p:spPr bwMode="auto">
            <a:xfrm>
              <a:off x="1544" y="3711"/>
              <a:ext cx="0" cy="7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0" name="Line 300"/>
            <p:cNvSpPr>
              <a:spLocks noChangeShapeType="1"/>
            </p:cNvSpPr>
            <p:nvPr/>
          </p:nvSpPr>
          <p:spPr bwMode="auto">
            <a:xfrm>
              <a:off x="1536" y="3711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1" name="Line 301"/>
            <p:cNvSpPr>
              <a:spLocks noChangeShapeType="1"/>
            </p:cNvSpPr>
            <p:nvPr/>
          </p:nvSpPr>
          <p:spPr bwMode="auto">
            <a:xfrm flipV="1">
              <a:off x="1544" y="3783"/>
              <a:ext cx="0" cy="7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2" name="Line 302"/>
            <p:cNvSpPr>
              <a:spLocks noChangeShapeType="1"/>
            </p:cNvSpPr>
            <p:nvPr/>
          </p:nvSpPr>
          <p:spPr bwMode="auto">
            <a:xfrm>
              <a:off x="1536" y="3855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3" name="Line 303"/>
            <p:cNvSpPr>
              <a:spLocks noChangeShapeType="1"/>
            </p:cNvSpPr>
            <p:nvPr/>
          </p:nvSpPr>
          <p:spPr bwMode="auto">
            <a:xfrm>
              <a:off x="1600" y="3632"/>
              <a:ext cx="0" cy="10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4" name="Line 304"/>
            <p:cNvSpPr>
              <a:spLocks noChangeShapeType="1"/>
            </p:cNvSpPr>
            <p:nvPr/>
          </p:nvSpPr>
          <p:spPr bwMode="auto">
            <a:xfrm>
              <a:off x="1593" y="3632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5" name="Line 305"/>
            <p:cNvSpPr>
              <a:spLocks noChangeShapeType="1"/>
            </p:cNvSpPr>
            <p:nvPr/>
          </p:nvSpPr>
          <p:spPr bwMode="auto">
            <a:xfrm flipV="1">
              <a:off x="1600" y="3734"/>
              <a:ext cx="0" cy="10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6" name="Line 306"/>
            <p:cNvSpPr>
              <a:spLocks noChangeShapeType="1"/>
            </p:cNvSpPr>
            <p:nvPr/>
          </p:nvSpPr>
          <p:spPr bwMode="auto">
            <a:xfrm>
              <a:off x="1593" y="3836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7" name="Line 307"/>
            <p:cNvSpPr>
              <a:spLocks noChangeShapeType="1"/>
            </p:cNvSpPr>
            <p:nvPr/>
          </p:nvSpPr>
          <p:spPr bwMode="auto">
            <a:xfrm>
              <a:off x="1657" y="3265"/>
              <a:ext cx="0" cy="2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8" name="Line 308"/>
            <p:cNvSpPr>
              <a:spLocks noChangeShapeType="1"/>
            </p:cNvSpPr>
            <p:nvPr/>
          </p:nvSpPr>
          <p:spPr bwMode="auto">
            <a:xfrm>
              <a:off x="1649" y="3265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9" name="Line 309"/>
            <p:cNvSpPr>
              <a:spLocks noChangeShapeType="1"/>
            </p:cNvSpPr>
            <p:nvPr/>
          </p:nvSpPr>
          <p:spPr bwMode="auto">
            <a:xfrm flipV="1">
              <a:off x="1657" y="3482"/>
              <a:ext cx="0" cy="2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0" name="Line 310"/>
            <p:cNvSpPr>
              <a:spLocks noChangeShapeType="1"/>
            </p:cNvSpPr>
            <p:nvPr/>
          </p:nvSpPr>
          <p:spPr bwMode="auto">
            <a:xfrm>
              <a:off x="1649" y="3699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1" name="Line 311"/>
            <p:cNvSpPr>
              <a:spLocks noChangeShapeType="1"/>
            </p:cNvSpPr>
            <p:nvPr/>
          </p:nvSpPr>
          <p:spPr bwMode="auto">
            <a:xfrm>
              <a:off x="1714" y="3417"/>
              <a:ext cx="0" cy="18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2" name="Line 312"/>
            <p:cNvSpPr>
              <a:spLocks noChangeShapeType="1"/>
            </p:cNvSpPr>
            <p:nvPr/>
          </p:nvSpPr>
          <p:spPr bwMode="auto">
            <a:xfrm>
              <a:off x="1706" y="3417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3" name="Line 313"/>
            <p:cNvSpPr>
              <a:spLocks noChangeShapeType="1"/>
            </p:cNvSpPr>
            <p:nvPr/>
          </p:nvSpPr>
          <p:spPr bwMode="auto">
            <a:xfrm flipV="1">
              <a:off x="1714" y="3606"/>
              <a:ext cx="0" cy="19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4" name="Line 314"/>
            <p:cNvSpPr>
              <a:spLocks noChangeShapeType="1"/>
            </p:cNvSpPr>
            <p:nvPr/>
          </p:nvSpPr>
          <p:spPr bwMode="auto">
            <a:xfrm>
              <a:off x="1706" y="3796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5" name="Line 315"/>
            <p:cNvSpPr>
              <a:spLocks noChangeShapeType="1"/>
            </p:cNvSpPr>
            <p:nvPr/>
          </p:nvSpPr>
          <p:spPr bwMode="auto">
            <a:xfrm>
              <a:off x="1770" y="3470"/>
              <a:ext cx="0" cy="17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6" name="Line 316"/>
            <p:cNvSpPr>
              <a:spLocks noChangeShapeType="1"/>
            </p:cNvSpPr>
            <p:nvPr/>
          </p:nvSpPr>
          <p:spPr bwMode="auto">
            <a:xfrm>
              <a:off x="1762" y="3470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7" name="Line 317"/>
            <p:cNvSpPr>
              <a:spLocks noChangeShapeType="1"/>
            </p:cNvSpPr>
            <p:nvPr/>
          </p:nvSpPr>
          <p:spPr bwMode="auto">
            <a:xfrm flipV="1">
              <a:off x="1770" y="3641"/>
              <a:ext cx="0" cy="17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8" name="Line 318"/>
            <p:cNvSpPr>
              <a:spLocks noChangeShapeType="1"/>
            </p:cNvSpPr>
            <p:nvPr/>
          </p:nvSpPr>
          <p:spPr bwMode="auto">
            <a:xfrm>
              <a:off x="1762" y="3811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39" name="Line 319"/>
            <p:cNvSpPr>
              <a:spLocks noChangeShapeType="1"/>
            </p:cNvSpPr>
            <p:nvPr/>
          </p:nvSpPr>
          <p:spPr bwMode="auto">
            <a:xfrm>
              <a:off x="1826" y="3332"/>
              <a:ext cx="0" cy="20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0" name="Line 320"/>
            <p:cNvSpPr>
              <a:spLocks noChangeShapeType="1"/>
            </p:cNvSpPr>
            <p:nvPr/>
          </p:nvSpPr>
          <p:spPr bwMode="auto">
            <a:xfrm>
              <a:off x="1819" y="3332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1" name="Line 321"/>
            <p:cNvSpPr>
              <a:spLocks noChangeShapeType="1"/>
            </p:cNvSpPr>
            <p:nvPr/>
          </p:nvSpPr>
          <p:spPr bwMode="auto">
            <a:xfrm flipV="1">
              <a:off x="1826" y="3537"/>
              <a:ext cx="0" cy="20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2" name="Line 322"/>
            <p:cNvSpPr>
              <a:spLocks noChangeShapeType="1"/>
            </p:cNvSpPr>
            <p:nvPr/>
          </p:nvSpPr>
          <p:spPr bwMode="auto">
            <a:xfrm>
              <a:off x="1819" y="3743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3" name="Line 323"/>
            <p:cNvSpPr>
              <a:spLocks noChangeShapeType="1"/>
            </p:cNvSpPr>
            <p:nvPr/>
          </p:nvSpPr>
          <p:spPr bwMode="auto">
            <a:xfrm>
              <a:off x="1883" y="3349"/>
              <a:ext cx="0" cy="22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4" name="Line 324"/>
            <p:cNvSpPr>
              <a:spLocks noChangeShapeType="1"/>
            </p:cNvSpPr>
            <p:nvPr/>
          </p:nvSpPr>
          <p:spPr bwMode="auto">
            <a:xfrm>
              <a:off x="1875" y="3349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5" name="Line 325"/>
            <p:cNvSpPr>
              <a:spLocks noChangeShapeType="1"/>
            </p:cNvSpPr>
            <p:nvPr/>
          </p:nvSpPr>
          <p:spPr bwMode="auto">
            <a:xfrm flipV="1">
              <a:off x="1883" y="3572"/>
              <a:ext cx="0" cy="22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6" name="Line 326"/>
            <p:cNvSpPr>
              <a:spLocks noChangeShapeType="1"/>
            </p:cNvSpPr>
            <p:nvPr/>
          </p:nvSpPr>
          <p:spPr bwMode="auto">
            <a:xfrm>
              <a:off x="1875" y="3795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7" name="Line 327"/>
            <p:cNvSpPr>
              <a:spLocks noChangeShapeType="1"/>
            </p:cNvSpPr>
            <p:nvPr/>
          </p:nvSpPr>
          <p:spPr bwMode="auto">
            <a:xfrm>
              <a:off x="1939" y="3420"/>
              <a:ext cx="0" cy="19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8" name="Line 328"/>
            <p:cNvSpPr>
              <a:spLocks noChangeShapeType="1"/>
            </p:cNvSpPr>
            <p:nvPr/>
          </p:nvSpPr>
          <p:spPr bwMode="auto">
            <a:xfrm>
              <a:off x="1931" y="3420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49" name="Line 329"/>
            <p:cNvSpPr>
              <a:spLocks noChangeShapeType="1"/>
            </p:cNvSpPr>
            <p:nvPr/>
          </p:nvSpPr>
          <p:spPr bwMode="auto">
            <a:xfrm flipV="1">
              <a:off x="1939" y="3615"/>
              <a:ext cx="0" cy="1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0" name="Line 330"/>
            <p:cNvSpPr>
              <a:spLocks noChangeShapeType="1"/>
            </p:cNvSpPr>
            <p:nvPr/>
          </p:nvSpPr>
          <p:spPr bwMode="auto">
            <a:xfrm>
              <a:off x="1931" y="3811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1" name="Rectangle 331"/>
            <p:cNvSpPr>
              <a:spLocks noChangeArrowheads="1"/>
            </p:cNvSpPr>
            <p:nvPr/>
          </p:nvSpPr>
          <p:spPr bwMode="auto">
            <a:xfrm>
              <a:off x="685" y="3839"/>
              <a:ext cx="99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2" name="Rectangle 332"/>
            <p:cNvSpPr>
              <a:spLocks noChangeArrowheads="1"/>
            </p:cNvSpPr>
            <p:nvPr/>
          </p:nvSpPr>
          <p:spPr bwMode="auto">
            <a:xfrm>
              <a:off x="635" y="3340"/>
              <a:ext cx="15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3" name="Rectangle 333"/>
            <p:cNvSpPr>
              <a:spLocks noChangeArrowheads="1"/>
            </p:cNvSpPr>
            <p:nvPr/>
          </p:nvSpPr>
          <p:spPr bwMode="auto">
            <a:xfrm>
              <a:off x="635" y="2841"/>
              <a:ext cx="15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4" name="Line 334"/>
            <p:cNvSpPr>
              <a:spLocks noChangeShapeType="1"/>
            </p:cNvSpPr>
            <p:nvPr/>
          </p:nvSpPr>
          <p:spPr bwMode="auto">
            <a:xfrm>
              <a:off x="814" y="3896"/>
              <a:ext cx="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5" name="Line 335"/>
            <p:cNvSpPr>
              <a:spLocks noChangeShapeType="1"/>
            </p:cNvSpPr>
            <p:nvPr/>
          </p:nvSpPr>
          <p:spPr bwMode="auto">
            <a:xfrm>
              <a:off x="1055" y="3896"/>
              <a:ext cx="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6" name="Line 336"/>
            <p:cNvSpPr>
              <a:spLocks noChangeShapeType="1"/>
            </p:cNvSpPr>
            <p:nvPr/>
          </p:nvSpPr>
          <p:spPr bwMode="auto">
            <a:xfrm>
              <a:off x="1297" y="3896"/>
              <a:ext cx="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7" name="Line 337"/>
            <p:cNvSpPr>
              <a:spLocks noChangeShapeType="1"/>
            </p:cNvSpPr>
            <p:nvPr/>
          </p:nvSpPr>
          <p:spPr bwMode="auto">
            <a:xfrm>
              <a:off x="1538" y="3896"/>
              <a:ext cx="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8" name="Line 338"/>
            <p:cNvSpPr>
              <a:spLocks noChangeShapeType="1"/>
            </p:cNvSpPr>
            <p:nvPr/>
          </p:nvSpPr>
          <p:spPr bwMode="auto">
            <a:xfrm>
              <a:off x="1780" y="3896"/>
              <a:ext cx="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59" name="Line 339"/>
            <p:cNvSpPr>
              <a:spLocks noChangeShapeType="1"/>
            </p:cNvSpPr>
            <p:nvPr/>
          </p:nvSpPr>
          <p:spPr bwMode="auto">
            <a:xfrm>
              <a:off x="2021" y="3896"/>
              <a:ext cx="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0" name="Line 340"/>
            <p:cNvSpPr>
              <a:spLocks noChangeShapeType="1"/>
            </p:cNvSpPr>
            <p:nvPr/>
          </p:nvSpPr>
          <p:spPr bwMode="auto">
            <a:xfrm>
              <a:off x="760" y="3896"/>
              <a:ext cx="1342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1" name="Line 341"/>
            <p:cNvSpPr>
              <a:spLocks noChangeShapeType="1"/>
            </p:cNvSpPr>
            <p:nvPr/>
          </p:nvSpPr>
          <p:spPr bwMode="auto">
            <a:xfrm>
              <a:off x="760" y="3896"/>
              <a:ext cx="1342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2" name="Line 342"/>
            <p:cNvSpPr>
              <a:spLocks noChangeShapeType="1"/>
            </p:cNvSpPr>
            <p:nvPr/>
          </p:nvSpPr>
          <p:spPr bwMode="auto">
            <a:xfrm>
              <a:off x="745" y="3896"/>
              <a:ext cx="15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3" name="Line 343"/>
            <p:cNvSpPr>
              <a:spLocks noChangeShapeType="1"/>
            </p:cNvSpPr>
            <p:nvPr/>
          </p:nvSpPr>
          <p:spPr bwMode="auto">
            <a:xfrm>
              <a:off x="752" y="3647"/>
              <a:ext cx="8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4" name="Line 344"/>
            <p:cNvSpPr>
              <a:spLocks noChangeShapeType="1"/>
            </p:cNvSpPr>
            <p:nvPr/>
          </p:nvSpPr>
          <p:spPr bwMode="auto">
            <a:xfrm>
              <a:off x="745" y="3398"/>
              <a:ext cx="15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5" name="Line 345"/>
            <p:cNvSpPr>
              <a:spLocks noChangeShapeType="1"/>
            </p:cNvSpPr>
            <p:nvPr/>
          </p:nvSpPr>
          <p:spPr bwMode="auto">
            <a:xfrm>
              <a:off x="752" y="3148"/>
              <a:ext cx="8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6" name="Line 346"/>
            <p:cNvSpPr>
              <a:spLocks noChangeShapeType="1"/>
            </p:cNvSpPr>
            <p:nvPr/>
          </p:nvSpPr>
          <p:spPr bwMode="auto">
            <a:xfrm>
              <a:off x="745" y="2899"/>
              <a:ext cx="15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7" name="Line 347"/>
            <p:cNvSpPr>
              <a:spLocks noChangeShapeType="1"/>
            </p:cNvSpPr>
            <p:nvPr/>
          </p:nvSpPr>
          <p:spPr bwMode="auto">
            <a:xfrm flipV="1">
              <a:off x="760" y="2899"/>
              <a:ext cx="0" cy="997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8" name="Rectangle 348"/>
            <p:cNvSpPr>
              <a:spLocks noChangeArrowheads="1"/>
            </p:cNvSpPr>
            <p:nvPr/>
          </p:nvSpPr>
          <p:spPr bwMode="auto">
            <a:xfrm>
              <a:off x="1422" y="3896"/>
              <a:ext cx="5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9" name="Rectangle 349"/>
            <p:cNvSpPr>
              <a:spLocks noChangeArrowheads="1"/>
            </p:cNvSpPr>
            <p:nvPr/>
          </p:nvSpPr>
          <p:spPr bwMode="auto">
            <a:xfrm rot="16200000">
              <a:off x="17" y="3293"/>
              <a:ext cx="926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Difference between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0" name="Rectangle 350"/>
            <p:cNvSpPr>
              <a:spLocks noChangeArrowheads="1"/>
            </p:cNvSpPr>
            <p:nvPr/>
          </p:nvSpPr>
          <p:spPr bwMode="auto">
            <a:xfrm rot="16200000">
              <a:off x="207" y="3368"/>
              <a:ext cx="79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ST and DTI angles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" name="Rectangle 351"/>
            <p:cNvSpPr>
              <a:spLocks noChangeArrowheads="1"/>
            </p:cNvSpPr>
            <p:nvPr/>
          </p:nvSpPr>
          <p:spPr bwMode="auto">
            <a:xfrm rot="16200000">
              <a:off x="506" y="2856"/>
              <a:ext cx="175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(°)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72" name="Group 354"/>
          <p:cNvGrpSpPr>
            <a:grpSpLocks noChangeAspect="1"/>
          </p:cNvGrpSpPr>
          <p:nvPr/>
        </p:nvGrpSpPr>
        <p:grpSpPr bwMode="auto">
          <a:xfrm>
            <a:off x="3187700" y="2339752"/>
            <a:ext cx="3121025" cy="2203450"/>
            <a:chOff x="2008" y="2738"/>
            <a:chExt cx="1966" cy="1388"/>
          </a:xfrm>
        </p:grpSpPr>
        <p:sp>
          <p:nvSpPr>
            <p:cNvPr id="473" name="AutoShape 353"/>
            <p:cNvSpPr>
              <a:spLocks noChangeAspect="1" noChangeArrowheads="1" noTextEdit="1"/>
            </p:cNvSpPr>
            <p:nvPr/>
          </p:nvSpPr>
          <p:spPr bwMode="auto">
            <a:xfrm>
              <a:off x="2008" y="2738"/>
              <a:ext cx="1966" cy="1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4" name="Line 355"/>
            <p:cNvSpPr>
              <a:spLocks noChangeShapeType="1"/>
            </p:cNvSpPr>
            <p:nvPr/>
          </p:nvSpPr>
          <p:spPr bwMode="auto">
            <a:xfrm flipV="1">
              <a:off x="2414" y="2899"/>
              <a:ext cx="0" cy="997"/>
            </a:xfrm>
            <a:prstGeom prst="line">
              <a:avLst/>
            </a:prstGeom>
            <a:noFill/>
            <a:ln w="15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79" name="Line 360"/>
            <p:cNvSpPr>
              <a:spLocks noChangeShapeType="1"/>
            </p:cNvSpPr>
            <p:nvPr/>
          </p:nvSpPr>
          <p:spPr bwMode="auto">
            <a:xfrm flipV="1">
              <a:off x="3620" y="2899"/>
              <a:ext cx="0" cy="997"/>
            </a:xfrm>
            <a:prstGeom prst="line">
              <a:avLst/>
            </a:prstGeom>
            <a:noFill/>
            <a:ln w="15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0" name="Line 361"/>
            <p:cNvSpPr>
              <a:spLocks noChangeShapeType="1"/>
            </p:cNvSpPr>
            <p:nvPr/>
          </p:nvSpPr>
          <p:spPr bwMode="auto">
            <a:xfrm>
              <a:off x="2360" y="3398"/>
              <a:ext cx="1341" cy="0"/>
            </a:xfrm>
            <a:prstGeom prst="line">
              <a:avLst/>
            </a:prstGeom>
            <a:noFill/>
            <a:ln w="1588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1" name="Rectangle 362"/>
            <p:cNvSpPr>
              <a:spLocks noChangeArrowheads="1"/>
            </p:cNvSpPr>
            <p:nvPr/>
          </p:nvSpPr>
          <p:spPr bwMode="auto">
            <a:xfrm>
              <a:off x="2494" y="3670"/>
              <a:ext cx="57" cy="226"/>
            </a:xfrm>
            <a:prstGeom prst="rect">
              <a:avLst/>
            </a:pr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2" name="Line 363"/>
            <p:cNvSpPr>
              <a:spLocks noChangeShapeType="1"/>
            </p:cNvSpPr>
            <p:nvPr/>
          </p:nvSpPr>
          <p:spPr bwMode="auto">
            <a:xfrm>
              <a:off x="2494" y="3670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3" name="Line 364"/>
            <p:cNvSpPr>
              <a:spLocks noChangeShapeType="1"/>
            </p:cNvSpPr>
            <p:nvPr/>
          </p:nvSpPr>
          <p:spPr bwMode="auto">
            <a:xfrm>
              <a:off x="2551" y="3670"/>
              <a:ext cx="0" cy="22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4" name="Line 365"/>
            <p:cNvSpPr>
              <a:spLocks noChangeShapeType="1"/>
            </p:cNvSpPr>
            <p:nvPr/>
          </p:nvSpPr>
          <p:spPr bwMode="auto">
            <a:xfrm flipV="1">
              <a:off x="2494" y="3670"/>
              <a:ext cx="0" cy="22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5" name="Rectangle 366"/>
            <p:cNvSpPr>
              <a:spLocks noChangeArrowheads="1"/>
            </p:cNvSpPr>
            <p:nvPr/>
          </p:nvSpPr>
          <p:spPr bwMode="auto">
            <a:xfrm>
              <a:off x="2551" y="3734"/>
              <a:ext cx="56" cy="162"/>
            </a:xfrm>
            <a:prstGeom prst="rect">
              <a:avLst/>
            </a:prstGeom>
            <a:solidFill>
              <a:srgbClr val="0000FF"/>
            </a:solidFill>
            <a:ln w="3175">
              <a:solidFill>
                <a:srgbClr val="00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6" name="Line 367"/>
            <p:cNvSpPr>
              <a:spLocks noChangeShapeType="1"/>
            </p:cNvSpPr>
            <p:nvPr/>
          </p:nvSpPr>
          <p:spPr bwMode="auto">
            <a:xfrm>
              <a:off x="2551" y="3734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7" name="Line 368"/>
            <p:cNvSpPr>
              <a:spLocks noChangeShapeType="1"/>
            </p:cNvSpPr>
            <p:nvPr/>
          </p:nvSpPr>
          <p:spPr bwMode="auto">
            <a:xfrm>
              <a:off x="2607" y="3734"/>
              <a:ext cx="0" cy="16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8" name="Line 369"/>
            <p:cNvSpPr>
              <a:spLocks noChangeShapeType="1"/>
            </p:cNvSpPr>
            <p:nvPr/>
          </p:nvSpPr>
          <p:spPr bwMode="auto">
            <a:xfrm flipV="1">
              <a:off x="2551" y="3734"/>
              <a:ext cx="0" cy="16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89" name="Rectangle 370"/>
            <p:cNvSpPr>
              <a:spLocks noChangeArrowheads="1"/>
            </p:cNvSpPr>
            <p:nvPr/>
          </p:nvSpPr>
          <p:spPr bwMode="auto">
            <a:xfrm>
              <a:off x="2607" y="3729"/>
              <a:ext cx="56" cy="167"/>
            </a:xfrm>
            <a:prstGeom prst="rect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0" name="Line 371"/>
            <p:cNvSpPr>
              <a:spLocks noChangeShapeType="1"/>
            </p:cNvSpPr>
            <p:nvPr/>
          </p:nvSpPr>
          <p:spPr bwMode="auto">
            <a:xfrm>
              <a:off x="2607" y="3729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1" name="Line 372"/>
            <p:cNvSpPr>
              <a:spLocks noChangeShapeType="1"/>
            </p:cNvSpPr>
            <p:nvPr/>
          </p:nvSpPr>
          <p:spPr bwMode="auto">
            <a:xfrm>
              <a:off x="2663" y="3729"/>
              <a:ext cx="0" cy="16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2" name="Line 373"/>
            <p:cNvSpPr>
              <a:spLocks noChangeShapeType="1"/>
            </p:cNvSpPr>
            <p:nvPr/>
          </p:nvSpPr>
          <p:spPr bwMode="auto">
            <a:xfrm flipV="1">
              <a:off x="2607" y="3729"/>
              <a:ext cx="0" cy="16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3" name="Rectangle 374"/>
            <p:cNvSpPr>
              <a:spLocks noChangeArrowheads="1"/>
            </p:cNvSpPr>
            <p:nvPr/>
          </p:nvSpPr>
          <p:spPr bwMode="auto">
            <a:xfrm>
              <a:off x="2663" y="3499"/>
              <a:ext cx="57" cy="397"/>
            </a:xfrm>
            <a:prstGeom prst="rect">
              <a:avLst/>
            </a:pr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4" name="Line 375"/>
            <p:cNvSpPr>
              <a:spLocks noChangeShapeType="1"/>
            </p:cNvSpPr>
            <p:nvPr/>
          </p:nvSpPr>
          <p:spPr bwMode="auto">
            <a:xfrm>
              <a:off x="2663" y="3499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5" name="Line 376"/>
            <p:cNvSpPr>
              <a:spLocks noChangeShapeType="1"/>
            </p:cNvSpPr>
            <p:nvPr/>
          </p:nvSpPr>
          <p:spPr bwMode="auto">
            <a:xfrm>
              <a:off x="2720" y="3499"/>
              <a:ext cx="0" cy="39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6" name="Line 377"/>
            <p:cNvSpPr>
              <a:spLocks noChangeShapeType="1"/>
            </p:cNvSpPr>
            <p:nvPr/>
          </p:nvSpPr>
          <p:spPr bwMode="auto">
            <a:xfrm flipV="1">
              <a:off x="2663" y="3499"/>
              <a:ext cx="0" cy="397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7" name="Rectangle 378"/>
            <p:cNvSpPr>
              <a:spLocks noChangeArrowheads="1"/>
            </p:cNvSpPr>
            <p:nvPr/>
          </p:nvSpPr>
          <p:spPr bwMode="auto">
            <a:xfrm>
              <a:off x="2720" y="3633"/>
              <a:ext cx="57" cy="263"/>
            </a:xfrm>
            <a:prstGeom prst="rect">
              <a:avLst/>
            </a:prstGeom>
            <a:solidFill>
              <a:srgbClr val="0000FF"/>
            </a:solidFill>
            <a:ln w="3175">
              <a:solidFill>
                <a:srgbClr val="00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8" name="Line 379"/>
            <p:cNvSpPr>
              <a:spLocks noChangeShapeType="1"/>
            </p:cNvSpPr>
            <p:nvPr/>
          </p:nvSpPr>
          <p:spPr bwMode="auto">
            <a:xfrm>
              <a:off x="2720" y="3633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99" name="Line 380"/>
            <p:cNvSpPr>
              <a:spLocks noChangeShapeType="1"/>
            </p:cNvSpPr>
            <p:nvPr/>
          </p:nvSpPr>
          <p:spPr bwMode="auto">
            <a:xfrm>
              <a:off x="2777" y="3633"/>
              <a:ext cx="0" cy="26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0" name="Line 381"/>
            <p:cNvSpPr>
              <a:spLocks noChangeShapeType="1"/>
            </p:cNvSpPr>
            <p:nvPr/>
          </p:nvSpPr>
          <p:spPr bwMode="auto">
            <a:xfrm flipV="1">
              <a:off x="2720" y="3633"/>
              <a:ext cx="0" cy="26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1" name="Rectangle 382"/>
            <p:cNvSpPr>
              <a:spLocks noChangeArrowheads="1"/>
            </p:cNvSpPr>
            <p:nvPr/>
          </p:nvSpPr>
          <p:spPr bwMode="auto">
            <a:xfrm>
              <a:off x="2777" y="3553"/>
              <a:ext cx="56" cy="343"/>
            </a:xfrm>
            <a:prstGeom prst="rect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2" name="Line 383"/>
            <p:cNvSpPr>
              <a:spLocks noChangeShapeType="1"/>
            </p:cNvSpPr>
            <p:nvPr/>
          </p:nvSpPr>
          <p:spPr bwMode="auto">
            <a:xfrm>
              <a:off x="2777" y="3553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3" name="Line 384"/>
            <p:cNvSpPr>
              <a:spLocks noChangeShapeType="1"/>
            </p:cNvSpPr>
            <p:nvPr/>
          </p:nvSpPr>
          <p:spPr bwMode="auto">
            <a:xfrm>
              <a:off x="2833" y="3553"/>
              <a:ext cx="0" cy="34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4" name="Line 385"/>
            <p:cNvSpPr>
              <a:spLocks noChangeShapeType="1"/>
            </p:cNvSpPr>
            <p:nvPr/>
          </p:nvSpPr>
          <p:spPr bwMode="auto">
            <a:xfrm flipV="1">
              <a:off x="2777" y="3553"/>
              <a:ext cx="0" cy="34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5" name="Rectangle 386"/>
            <p:cNvSpPr>
              <a:spLocks noChangeArrowheads="1"/>
            </p:cNvSpPr>
            <p:nvPr/>
          </p:nvSpPr>
          <p:spPr bwMode="auto">
            <a:xfrm>
              <a:off x="2833" y="3621"/>
              <a:ext cx="56" cy="275"/>
            </a:xfrm>
            <a:prstGeom prst="rect">
              <a:avLst/>
            </a:pr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6" name="Line 387"/>
            <p:cNvSpPr>
              <a:spLocks noChangeShapeType="1"/>
            </p:cNvSpPr>
            <p:nvPr/>
          </p:nvSpPr>
          <p:spPr bwMode="auto">
            <a:xfrm>
              <a:off x="2833" y="3621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7" name="Line 388"/>
            <p:cNvSpPr>
              <a:spLocks noChangeShapeType="1"/>
            </p:cNvSpPr>
            <p:nvPr/>
          </p:nvSpPr>
          <p:spPr bwMode="auto">
            <a:xfrm>
              <a:off x="2889" y="3621"/>
              <a:ext cx="0" cy="27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8" name="Line 389"/>
            <p:cNvSpPr>
              <a:spLocks noChangeShapeType="1"/>
            </p:cNvSpPr>
            <p:nvPr/>
          </p:nvSpPr>
          <p:spPr bwMode="auto">
            <a:xfrm flipV="1">
              <a:off x="2833" y="3621"/>
              <a:ext cx="0" cy="27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9" name="Rectangle 390"/>
            <p:cNvSpPr>
              <a:spLocks noChangeArrowheads="1"/>
            </p:cNvSpPr>
            <p:nvPr/>
          </p:nvSpPr>
          <p:spPr bwMode="auto">
            <a:xfrm>
              <a:off x="2889" y="3672"/>
              <a:ext cx="57" cy="224"/>
            </a:xfrm>
            <a:prstGeom prst="rect">
              <a:avLst/>
            </a:prstGeom>
            <a:solidFill>
              <a:srgbClr val="0000FF"/>
            </a:solidFill>
            <a:ln w="3175">
              <a:solidFill>
                <a:srgbClr val="00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0" name="Line 391"/>
            <p:cNvSpPr>
              <a:spLocks noChangeShapeType="1"/>
            </p:cNvSpPr>
            <p:nvPr/>
          </p:nvSpPr>
          <p:spPr bwMode="auto">
            <a:xfrm>
              <a:off x="2889" y="3672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1" name="Line 392"/>
            <p:cNvSpPr>
              <a:spLocks noChangeShapeType="1"/>
            </p:cNvSpPr>
            <p:nvPr/>
          </p:nvSpPr>
          <p:spPr bwMode="auto">
            <a:xfrm>
              <a:off x="2946" y="3672"/>
              <a:ext cx="0" cy="22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2" name="Line 393"/>
            <p:cNvSpPr>
              <a:spLocks noChangeShapeType="1"/>
            </p:cNvSpPr>
            <p:nvPr/>
          </p:nvSpPr>
          <p:spPr bwMode="auto">
            <a:xfrm flipV="1">
              <a:off x="2889" y="3672"/>
              <a:ext cx="0" cy="22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3" name="Rectangle 394"/>
            <p:cNvSpPr>
              <a:spLocks noChangeArrowheads="1"/>
            </p:cNvSpPr>
            <p:nvPr/>
          </p:nvSpPr>
          <p:spPr bwMode="auto">
            <a:xfrm>
              <a:off x="2946" y="3710"/>
              <a:ext cx="56" cy="186"/>
            </a:xfrm>
            <a:prstGeom prst="rect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4" name="Line 395"/>
            <p:cNvSpPr>
              <a:spLocks noChangeShapeType="1"/>
            </p:cNvSpPr>
            <p:nvPr/>
          </p:nvSpPr>
          <p:spPr bwMode="auto">
            <a:xfrm>
              <a:off x="2946" y="3710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5" name="Line 396"/>
            <p:cNvSpPr>
              <a:spLocks noChangeShapeType="1"/>
            </p:cNvSpPr>
            <p:nvPr/>
          </p:nvSpPr>
          <p:spPr bwMode="auto">
            <a:xfrm>
              <a:off x="3002" y="3710"/>
              <a:ext cx="0" cy="18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6" name="Line 397"/>
            <p:cNvSpPr>
              <a:spLocks noChangeShapeType="1"/>
            </p:cNvSpPr>
            <p:nvPr/>
          </p:nvSpPr>
          <p:spPr bwMode="auto">
            <a:xfrm flipV="1">
              <a:off x="2946" y="3710"/>
              <a:ext cx="0" cy="18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7" name="Rectangle 398"/>
            <p:cNvSpPr>
              <a:spLocks noChangeArrowheads="1"/>
            </p:cNvSpPr>
            <p:nvPr/>
          </p:nvSpPr>
          <p:spPr bwMode="auto">
            <a:xfrm>
              <a:off x="3059" y="3650"/>
              <a:ext cx="56" cy="246"/>
            </a:xfrm>
            <a:prstGeom prst="rect">
              <a:avLst/>
            </a:pr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8" name="Line 399"/>
            <p:cNvSpPr>
              <a:spLocks noChangeShapeType="1"/>
            </p:cNvSpPr>
            <p:nvPr/>
          </p:nvSpPr>
          <p:spPr bwMode="auto">
            <a:xfrm>
              <a:off x="3059" y="3650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19" name="Line 400"/>
            <p:cNvSpPr>
              <a:spLocks noChangeShapeType="1"/>
            </p:cNvSpPr>
            <p:nvPr/>
          </p:nvSpPr>
          <p:spPr bwMode="auto">
            <a:xfrm>
              <a:off x="3115" y="3650"/>
              <a:ext cx="0" cy="24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0" name="Line 401"/>
            <p:cNvSpPr>
              <a:spLocks noChangeShapeType="1"/>
            </p:cNvSpPr>
            <p:nvPr/>
          </p:nvSpPr>
          <p:spPr bwMode="auto">
            <a:xfrm flipV="1">
              <a:off x="3059" y="3650"/>
              <a:ext cx="0" cy="24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1" name="Rectangle 402"/>
            <p:cNvSpPr>
              <a:spLocks noChangeArrowheads="1"/>
            </p:cNvSpPr>
            <p:nvPr/>
          </p:nvSpPr>
          <p:spPr bwMode="auto">
            <a:xfrm>
              <a:off x="3115" y="3713"/>
              <a:ext cx="57" cy="183"/>
            </a:xfrm>
            <a:prstGeom prst="rect">
              <a:avLst/>
            </a:prstGeom>
            <a:solidFill>
              <a:srgbClr val="0000FF"/>
            </a:solidFill>
            <a:ln w="3175">
              <a:solidFill>
                <a:srgbClr val="00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2" name="Line 403"/>
            <p:cNvSpPr>
              <a:spLocks noChangeShapeType="1"/>
            </p:cNvSpPr>
            <p:nvPr/>
          </p:nvSpPr>
          <p:spPr bwMode="auto">
            <a:xfrm>
              <a:off x="3115" y="3713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3" name="Line 404"/>
            <p:cNvSpPr>
              <a:spLocks noChangeShapeType="1"/>
            </p:cNvSpPr>
            <p:nvPr/>
          </p:nvSpPr>
          <p:spPr bwMode="auto">
            <a:xfrm>
              <a:off x="3172" y="3713"/>
              <a:ext cx="0" cy="18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4" name="Line 405"/>
            <p:cNvSpPr>
              <a:spLocks noChangeShapeType="1"/>
            </p:cNvSpPr>
            <p:nvPr/>
          </p:nvSpPr>
          <p:spPr bwMode="auto">
            <a:xfrm flipV="1">
              <a:off x="3115" y="3713"/>
              <a:ext cx="0" cy="18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5" name="Rectangle 406"/>
            <p:cNvSpPr>
              <a:spLocks noChangeArrowheads="1"/>
            </p:cNvSpPr>
            <p:nvPr/>
          </p:nvSpPr>
          <p:spPr bwMode="auto">
            <a:xfrm>
              <a:off x="3172" y="3725"/>
              <a:ext cx="56" cy="171"/>
            </a:xfrm>
            <a:prstGeom prst="rect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6" name="Line 407"/>
            <p:cNvSpPr>
              <a:spLocks noChangeShapeType="1"/>
            </p:cNvSpPr>
            <p:nvPr/>
          </p:nvSpPr>
          <p:spPr bwMode="auto">
            <a:xfrm>
              <a:off x="3172" y="3725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7" name="Line 408"/>
            <p:cNvSpPr>
              <a:spLocks noChangeShapeType="1"/>
            </p:cNvSpPr>
            <p:nvPr/>
          </p:nvSpPr>
          <p:spPr bwMode="auto">
            <a:xfrm>
              <a:off x="3228" y="3725"/>
              <a:ext cx="0" cy="17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8" name="Line 409"/>
            <p:cNvSpPr>
              <a:spLocks noChangeShapeType="1"/>
            </p:cNvSpPr>
            <p:nvPr/>
          </p:nvSpPr>
          <p:spPr bwMode="auto">
            <a:xfrm flipV="1">
              <a:off x="3172" y="3725"/>
              <a:ext cx="0" cy="17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9" name="Rectangle 410"/>
            <p:cNvSpPr>
              <a:spLocks noChangeArrowheads="1"/>
            </p:cNvSpPr>
            <p:nvPr/>
          </p:nvSpPr>
          <p:spPr bwMode="auto">
            <a:xfrm>
              <a:off x="3228" y="3474"/>
              <a:ext cx="56" cy="422"/>
            </a:xfrm>
            <a:prstGeom prst="rect">
              <a:avLst/>
            </a:pr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0" name="Line 411"/>
            <p:cNvSpPr>
              <a:spLocks noChangeShapeType="1"/>
            </p:cNvSpPr>
            <p:nvPr/>
          </p:nvSpPr>
          <p:spPr bwMode="auto">
            <a:xfrm>
              <a:off x="3228" y="3474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1" name="Line 412"/>
            <p:cNvSpPr>
              <a:spLocks noChangeShapeType="1"/>
            </p:cNvSpPr>
            <p:nvPr/>
          </p:nvSpPr>
          <p:spPr bwMode="auto">
            <a:xfrm>
              <a:off x="3284" y="3474"/>
              <a:ext cx="0" cy="42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2" name="Line 413"/>
            <p:cNvSpPr>
              <a:spLocks noChangeShapeType="1"/>
            </p:cNvSpPr>
            <p:nvPr/>
          </p:nvSpPr>
          <p:spPr bwMode="auto">
            <a:xfrm flipV="1">
              <a:off x="3228" y="3474"/>
              <a:ext cx="0" cy="422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3" name="Rectangle 414"/>
            <p:cNvSpPr>
              <a:spLocks noChangeArrowheads="1"/>
            </p:cNvSpPr>
            <p:nvPr/>
          </p:nvSpPr>
          <p:spPr bwMode="auto">
            <a:xfrm>
              <a:off x="3284" y="3606"/>
              <a:ext cx="57" cy="290"/>
            </a:xfrm>
            <a:prstGeom prst="rect">
              <a:avLst/>
            </a:prstGeom>
            <a:solidFill>
              <a:srgbClr val="0000FF"/>
            </a:solidFill>
            <a:ln w="3175">
              <a:solidFill>
                <a:srgbClr val="00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4" name="Line 415"/>
            <p:cNvSpPr>
              <a:spLocks noChangeShapeType="1"/>
            </p:cNvSpPr>
            <p:nvPr/>
          </p:nvSpPr>
          <p:spPr bwMode="auto">
            <a:xfrm>
              <a:off x="3284" y="3606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5" name="Line 416"/>
            <p:cNvSpPr>
              <a:spLocks noChangeShapeType="1"/>
            </p:cNvSpPr>
            <p:nvPr/>
          </p:nvSpPr>
          <p:spPr bwMode="auto">
            <a:xfrm>
              <a:off x="3341" y="3606"/>
              <a:ext cx="0" cy="29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6" name="Line 417"/>
            <p:cNvSpPr>
              <a:spLocks noChangeShapeType="1"/>
            </p:cNvSpPr>
            <p:nvPr/>
          </p:nvSpPr>
          <p:spPr bwMode="auto">
            <a:xfrm flipV="1">
              <a:off x="3284" y="3606"/>
              <a:ext cx="0" cy="29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7" name="Rectangle 418"/>
            <p:cNvSpPr>
              <a:spLocks noChangeArrowheads="1"/>
            </p:cNvSpPr>
            <p:nvPr/>
          </p:nvSpPr>
          <p:spPr bwMode="auto">
            <a:xfrm>
              <a:off x="3341" y="3527"/>
              <a:ext cx="57" cy="369"/>
            </a:xfrm>
            <a:prstGeom prst="rect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8" name="Line 419"/>
            <p:cNvSpPr>
              <a:spLocks noChangeShapeType="1"/>
            </p:cNvSpPr>
            <p:nvPr/>
          </p:nvSpPr>
          <p:spPr bwMode="auto">
            <a:xfrm>
              <a:off x="3341" y="3527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9" name="Line 420"/>
            <p:cNvSpPr>
              <a:spLocks noChangeShapeType="1"/>
            </p:cNvSpPr>
            <p:nvPr/>
          </p:nvSpPr>
          <p:spPr bwMode="auto">
            <a:xfrm>
              <a:off x="3398" y="3527"/>
              <a:ext cx="0" cy="36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0" name="Line 421"/>
            <p:cNvSpPr>
              <a:spLocks noChangeShapeType="1"/>
            </p:cNvSpPr>
            <p:nvPr/>
          </p:nvSpPr>
          <p:spPr bwMode="auto">
            <a:xfrm flipV="1">
              <a:off x="3341" y="3527"/>
              <a:ext cx="0" cy="369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1" name="Rectangle 422"/>
            <p:cNvSpPr>
              <a:spLocks noChangeArrowheads="1"/>
            </p:cNvSpPr>
            <p:nvPr/>
          </p:nvSpPr>
          <p:spPr bwMode="auto">
            <a:xfrm>
              <a:off x="3398" y="3602"/>
              <a:ext cx="56" cy="294"/>
            </a:xfrm>
            <a:prstGeom prst="rect">
              <a:avLst/>
            </a:pr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2" name="Line 423"/>
            <p:cNvSpPr>
              <a:spLocks noChangeShapeType="1"/>
            </p:cNvSpPr>
            <p:nvPr/>
          </p:nvSpPr>
          <p:spPr bwMode="auto">
            <a:xfrm>
              <a:off x="3398" y="3602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3" name="Line 424"/>
            <p:cNvSpPr>
              <a:spLocks noChangeShapeType="1"/>
            </p:cNvSpPr>
            <p:nvPr/>
          </p:nvSpPr>
          <p:spPr bwMode="auto">
            <a:xfrm>
              <a:off x="3454" y="3602"/>
              <a:ext cx="0" cy="29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4" name="Line 425"/>
            <p:cNvSpPr>
              <a:spLocks noChangeShapeType="1"/>
            </p:cNvSpPr>
            <p:nvPr/>
          </p:nvSpPr>
          <p:spPr bwMode="auto">
            <a:xfrm flipV="1">
              <a:off x="3398" y="3602"/>
              <a:ext cx="0" cy="29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5" name="Rectangle 426"/>
            <p:cNvSpPr>
              <a:spLocks noChangeArrowheads="1"/>
            </p:cNvSpPr>
            <p:nvPr/>
          </p:nvSpPr>
          <p:spPr bwMode="auto">
            <a:xfrm>
              <a:off x="3454" y="3666"/>
              <a:ext cx="56" cy="230"/>
            </a:xfrm>
            <a:prstGeom prst="rect">
              <a:avLst/>
            </a:prstGeom>
            <a:solidFill>
              <a:srgbClr val="0000FF"/>
            </a:solidFill>
            <a:ln w="3175">
              <a:solidFill>
                <a:srgbClr val="0000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6" name="Line 427"/>
            <p:cNvSpPr>
              <a:spLocks noChangeShapeType="1"/>
            </p:cNvSpPr>
            <p:nvPr/>
          </p:nvSpPr>
          <p:spPr bwMode="auto">
            <a:xfrm>
              <a:off x="3454" y="3666"/>
              <a:ext cx="56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7" name="Line 428"/>
            <p:cNvSpPr>
              <a:spLocks noChangeShapeType="1"/>
            </p:cNvSpPr>
            <p:nvPr/>
          </p:nvSpPr>
          <p:spPr bwMode="auto">
            <a:xfrm>
              <a:off x="3510" y="3666"/>
              <a:ext cx="0" cy="23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8" name="Line 429"/>
            <p:cNvSpPr>
              <a:spLocks noChangeShapeType="1"/>
            </p:cNvSpPr>
            <p:nvPr/>
          </p:nvSpPr>
          <p:spPr bwMode="auto">
            <a:xfrm flipV="1">
              <a:off x="3454" y="3666"/>
              <a:ext cx="0" cy="23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9" name="Rectangle 430"/>
            <p:cNvSpPr>
              <a:spLocks noChangeArrowheads="1"/>
            </p:cNvSpPr>
            <p:nvPr/>
          </p:nvSpPr>
          <p:spPr bwMode="auto">
            <a:xfrm>
              <a:off x="3510" y="3702"/>
              <a:ext cx="57" cy="194"/>
            </a:xfrm>
            <a:prstGeom prst="rect">
              <a:avLst/>
            </a:prstGeom>
            <a:solidFill>
              <a:srgbClr val="008000"/>
            </a:solidFill>
            <a:ln w="3175">
              <a:solidFill>
                <a:srgbClr val="008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0" name="Line 431"/>
            <p:cNvSpPr>
              <a:spLocks noChangeShapeType="1"/>
            </p:cNvSpPr>
            <p:nvPr/>
          </p:nvSpPr>
          <p:spPr bwMode="auto">
            <a:xfrm>
              <a:off x="3510" y="3702"/>
              <a:ext cx="57" cy="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1" name="Line 432"/>
            <p:cNvSpPr>
              <a:spLocks noChangeShapeType="1"/>
            </p:cNvSpPr>
            <p:nvPr/>
          </p:nvSpPr>
          <p:spPr bwMode="auto">
            <a:xfrm>
              <a:off x="3567" y="3702"/>
              <a:ext cx="0" cy="19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2" name="Line 433"/>
            <p:cNvSpPr>
              <a:spLocks noChangeShapeType="1"/>
            </p:cNvSpPr>
            <p:nvPr/>
          </p:nvSpPr>
          <p:spPr bwMode="auto">
            <a:xfrm flipV="1">
              <a:off x="3510" y="3702"/>
              <a:ext cx="0" cy="19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3" name="Line 434"/>
            <p:cNvSpPr>
              <a:spLocks noChangeShapeType="1"/>
            </p:cNvSpPr>
            <p:nvPr/>
          </p:nvSpPr>
          <p:spPr bwMode="auto">
            <a:xfrm>
              <a:off x="2523" y="3557"/>
              <a:ext cx="0" cy="1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4" name="Line 435"/>
            <p:cNvSpPr>
              <a:spLocks noChangeShapeType="1"/>
            </p:cNvSpPr>
            <p:nvPr/>
          </p:nvSpPr>
          <p:spPr bwMode="auto">
            <a:xfrm>
              <a:off x="2515" y="3557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5" name="Line 436"/>
            <p:cNvSpPr>
              <a:spLocks noChangeShapeType="1"/>
            </p:cNvSpPr>
            <p:nvPr/>
          </p:nvSpPr>
          <p:spPr bwMode="auto">
            <a:xfrm flipV="1">
              <a:off x="2523" y="3670"/>
              <a:ext cx="0" cy="1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6" name="Line 437"/>
            <p:cNvSpPr>
              <a:spLocks noChangeShapeType="1"/>
            </p:cNvSpPr>
            <p:nvPr/>
          </p:nvSpPr>
          <p:spPr bwMode="auto">
            <a:xfrm>
              <a:off x="2515" y="3783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7" name="Line 438"/>
            <p:cNvSpPr>
              <a:spLocks noChangeShapeType="1"/>
            </p:cNvSpPr>
            <p:nvPr/>
          </p:nvSpPr>
          <p:spPr bwMode="auto">
            <a:xfrm>
              <a:off x="2579" y="3627"/>
              <a:ext cx="0" cy="10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8" name="Line 439"/>
            <p:cNvSpPr>
              <a:spLocks noChangeShapeType="1"/>
            </p:cNvSpPr>
            <p:nvPr/>
          </p:nvSpPr>
          <p:spPr bwMode="auto">
            <a:xfrm>
              <a:off x="2571" y="3627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9" name="Line 440"/>
            <p:cNvSpPr>
              <a:spLocks noChangeShapeType="1"/>
            </p:cNvSpPr>
            <p:nvPr/>
          </p:nvSpPr>
          <p:spPr bwMode="auto">
            <a:xfrm flipV="1">
              <a:off x="2579" y="3734"/>
              <a:ext cx="0" cy="10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0" name="Line 441"/>
            <p:cNvSpPr>
              <a:spLocks noChangeShapeType="1"/>
            </p:cNvSpPr>
            <p:nvPr/>
          </p:nvSpPr>
          <p:spPr bwMode="auto">
            <a:xfrm>
              <a:off x="2571" y="3840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1" name="Line 442"/>
            <p:cNvSpPr>
              <a:spLocks noChangeShapeType="1"/>
            </p:cNvSpPr>
            <p:nvPr/>
          </p:nvSpPr>
          <p:spPr bwMode="auto">
            <a:xfrm>
              <a:off x="2635" y="3615"/>
              <a:ext cx="0" cy="11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2" name="Line 443"/>
            <p:cNvSpPr>
              <a:spLocks noChangeShapeType="1"/>
            </p:cNvSpPr>
            <p:nvPr/>
          </p:nvSpPr>
          <p:spPr bwMode="auto">
            <a:xfrm>
              <a:off x="2627" y="3615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3" name="Line 444"/>
            <p:cNvSpPr>
              <a:spLocks noChangeShapeType="1"/>
            </p:cNvSpPr>
            <p:nvPr/>
          </p:nvSpPr>
          <p:spPr bwMode="auto">
            <a:xfrm flipV="1">
              <a:off x="2635" y="3729"/>
              <a:ext cx="0" cy="11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4" name="Line 445"/>
            <p:cNvSpPr>
              <a:spLocks noChangeShapeType="1"/>
            </p:cNvSpPr>
            <p:nvPr/>
          </p:nvSpPr>
          <p:spPr bwMode="auto">
            <a:xfrm>
              <a:off x="2627" y="3843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5" name="Line 446"/>
            <p:cNvSpPr>
              <a:spLocks noChangeShapeType="1"/>
            </p:cNvSpPr>
            <p:nvPr/>
          </p:nvSpPr>
          <p:spPr bwMode="auto">
            <a:xfrm>
              <a:off x="2692" y="3303"/>
              <a:ext cx="0" cy="1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6" name="Line 447"/>
            <p:cNvSpPr>
              <a:spLocks noChangeShapeType="1"/>
            </p:cNvSpPr>
            <p:nvPr/>
          </p:nvSpPr>
          <p:spPr bwMode="auto">
            <a:xfrm>
              <a:off x="2684" y="3303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7" name="Line 448"/>
            <p:cNvSpPr>
              <a:spLocks noChangeShapeType="1"/>
            </p:cNvSpPr>
            <p:nvPr/>
          </p:nvSpPr>
          <p:spPr bwMode="auto">
            <a:xfrm flipV="1">
              <a:off x="2692" y="3499"/>
              <a:ext cx="0" cy="19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8" name="Line 449"/>
            <p:cNvSpPr>
              <a:spLocks noChangeShapeType="1"/>
            </p:cNvSpPr>
            <p:nvPr/>
          </p:nvSpPr>
          <p:spPr bwMode="auto">
            <a:xfrm>
              <a:off x="2684" y="3695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9" name="Line 450"/>
            <p:cNvSpPr>
              <a:spLocks noChangeShapeType="1"/>
            </p:cNvSpPr>
            <p:nvPr/>
          </p:nvSpPr>
          <p:spPr bwMode="auto">
            <a:xfrm>
              <a:off x="2748" y="3466"/>
              <a:ext cx="0" cy="16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0" name="Line 451"/>
            <p:cNvSpPr>
              <a:spLocks noChangeShapeType="1"/>
            </p:cNvSpPr>
            <p:nvPr/>
          </p:nvSpPr>
          <p:spPr bwMode="auto">
            <a:xfrm>
              <a:off x="2740" y="3466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1" name="Line 452"/>
            <p:cNvSpPr>
              <a:spLocks noChangeShapeType="1"/>
            </p:cNvSpPr>
            <p:nvPr/>
          </p:nvSpPr>
          <p:spPr bwMode="auto">
            <a:xfrm flipV="1">
              <a:off x="2748" y="3633"/>
              <a:ext cx="0" cy="16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2" name="Line 453"/>
            <p:cNvSpPr>
              <a:spLocks noChangeShapeType="1"/>
            </p:cNvSpPr>
            <p:nvPr/>
          </p:nvSpPr>
          <p:spPr bwMode="auto">
            <a:xfrm>
              <a:off x="2740" y="3800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3" name="Line 454"/>
            <p:cNvSpPr>
              <a:spLocks noChangeShapeType="1"/>
            </p:cNvSpPr>
            <p:nvPr/>
          </p:nvSpPr>
          <p:spPr bwMode="auto">
            <a:xfrm>
              <a:off x="2805" y="3322"/>
              <a:ext cx="0" cy="2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4" name="Line 455"/>
            <p:cNvSpPr>
              <a:spLocks noChangeShapeType="1"/>
            </p:cNvSpPr>
            <p:nvPr/>
          </p:nvSpPr>
          <p:spPr bwMode="auto">
            <a:xfrm>
              <a:off x="2797" y="3322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5" name="Line 456"/>
            <p:cNvSpPr>
              <a:spLocks noChangeShapeType="1"/>
            </p:cNvSpPr>
            <p:nvPr/>
          </p:nvSpPr>
          <p:spPr bwMode="auto">
            <a:xfrm flipV="1">
              <a:off x="2805" y="3553"/>
              <a:ext cx="0" cy="23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6" name="Line 457"/>
            <p:cNvSpPr>
              <a:spLocks noChangeShapeType="1"/>
            </p:cNvSpPr>
            <p:nvPr/>
          </p:nvSpPr>
          <p:spPr bwMode="auto">
            <a:xfrm>
              <a:off x="2797" y="3783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7" name="Line 458"/>
            <p:cNvSpPr>
              <a:spLocks noChangeShapeType="1"/>
            </p:cNvSpPr>
            <p:nvPr/>
          </p:nvSpPr>
          <p:spPr bwMode="auto">
            <a:xfrm>
              <a:off x="2861" y="3480"/>
              <a:ext cx="0" cy="1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8" name="Line 459"/>
            <p:cNvSpPr>
              <a:spLocks noChangeShapeType="1"/>
            </p:cNvSpPr>
            <p:nvPr/>
          </p:nvSpPr>
          <p:spPr bwMode="auto">
            <a:xfrm>
              <a:off x="2853" y="3480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79" name="Line 460"/>
            <p:cNvSpPr>
              <a:spLocks noChangeShapeType="1"/>
            </p:cNvSpPr>
            <p:nvPr/>
          </p:nvSpPr>
          <p:spPr bwMode="auto">
            <a:xfrm flipV="1">
              <a:off x="2861" y="3621"/>
              <a:ext cx="0" cy="14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0" name="Line 461"/>
            <p:cNvSpPr>
              <a:spLocks noChangeShapeType="1"/>
            </p:cNvSpPr>
            <p:nvPr/>
          </p:nvSpPr>
          <p:spPr bwMode="auto">
            <a:xfrm>
              <a:off x="2853" y="3762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1" name="Line 462"/>
            <p:cNvSpPr>
              <a:spLocks noChangeShapeType="1"/>
            </p:cNvSpPr>
            <p:nvPr/>
          </p:nvSpPr>
          <p:spPr bwMode="auto">
            <a:xfrm>
              <a:off x="2918" y="3533"/>
              <a:ext cx="0" cy="13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2" name="Line 463"/>
            <p:cNvSpPr>
              <a:spLocks noChangeShapeType="1"/>
            </p:cNvSpPr>
            <p:nvPr/>
          </p:nvSpPr>
          <p:spPr bwMode="auto">
            <a:xfrm>
              <a:off x="2910" y="3533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3" name="Line 464"/>
            <p:cNvSpPr>
              <a:spLocks noChangeShapeType="1"/>
            </p:cNvSpPr>
            <p:nvPr/>
          </p:nvSpPr>
          <p:spPr bwMode="auto">
            <a:xfrm flipV="1">
              <a:off x="2918" y="3672"/>
              <a:ext cx="0" cy="13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4" name="Line 465"/>
            <p:cNvSpPr>
              <a:spLocks noChangeShapeType="1"/>
            </p:cNvSpPr>
            <p:nvPr/>
          </p:nvSpPr>
          <p:spPr bwMode="auto">
            <a:xfrm>
              <a:off x="2910" y="3811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5" name="Line 466"/>
            <p:cNvSpPr>
              <a:spLocks noChangeShapeType="1"/>
            </p:cNvSpPr>
            <p:nvPr/>
          </p:nvSpPr>
          <p:spPr bwMode="auto">
            <a:xfrm>
              <a:off x="2974" y="3587"/>
              <a:ext cx="0" cy="12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6" name="Line 467"/>
            <p:cNvSpPr>
              <a:spLocks noChangeShapeType="1"/>
            </p:cNvSpPr>
            <p:nvPr/>
          </p:nvSpPr>
          <p:spPr bwMode="auto">
            <a:xfrm>
              <a:off x="2966" y="3587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7" name="Line 468"/>
            <p:cNvSpPr>
              <a:spLocks noChangeShapeType="1"/>
            </p:cNvSpPr>
            <p:nvPr/>
          </p:nvSpPr>
          <p:spPr bwMode="auto">
            <a:xfrm flipV="1">
              <a:off x="2974" y="3710"/>
              <a:ext cx="0" cy="12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8" name="Line 469"/>
            <p:cNvSpPr>
              <a:spLocks noChangeShapeType="1"/>
            </p:cNvSpPr>
            <p:nvPr/>
          </p:nvSpPr>
          <p:spPr bwMode="auto">
            <a:xfrm>
              <a:off x="2966" y="3832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89" name="Line 470"/>
            <p:cNvSpPr>
              <a:spLocks noChangeShapeType="1"/>
            </p:cNvSpPr>
            <p:nvPr/>
          </p:nvSpPr>
          <p:spPr bwMode="auto">
            <a:xfrm>
              <a:off x="3087" y="3533"/>
              <a:ext cx="0" cy="1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0" name="Line 471"/>
            <p:cNvSpPr>
              <a:spLocks noChangeShapeType="1"/>
            </p:cNvSpPr>
            <p:nvPr/>
          </p:nvSpPr>
          <p:spPr bwMode="auto">
            <a:xfrm>
              <a:off x="3079" y="3533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1" name="Line 472"/>
            <p:cNvSpPr>
              <a:spLocks noChangeShapeType="1"/>
            </p:cNvSpPr>
            <p:nvPr/>
          </p:nvSpPr>
          <p:spPr bwMode="auto">
            <a:xfrm flipV="1">
              <a:off x="3087" y="3650"/>
              <a:ext cx="0" cy="1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2" name="Line 473"/>
            <p:cNvSpPr>
              <a:spLocks noChangeShapeType="1"/>
            </p:cNvSpPr>
            <p:nvPr/>
          </p:nvSpPr>
          <p:spPr bwMode="auto">
            <a:xfrm>
              <a:off x="3079" y="3767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3" name="Line 474"/>
            <p:cNvSpPr>
              <a:spLocks noChangeShapeType="1"/>
            </p:cNvSpPr>
            <p:nvPr/>
          </p:nvSpPr>
          <p:spPr bwMode="auto">
            <a:xfrm>
              <a:off x="3143" y="3600"/>
              <a:ext cx="0" cy="11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4" name="Line 475"/>
            <p:cNvSpPr>
              <a:spLocks noChangeShapeType="1"/>
            </p:cNvSpPr>
            <p:nvPr/>
          </p:nvSpPr>
          <p:spPr bwMode="auto">
            <a:xfrm>
              <a:off x="3135" y="3600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5" name="Line 476"/>
            <p:cNvSpPr>
              <a:spLocks noChangeShapeType="1"/>
            </p:cNvSpPr>
            <p:nvPr/>
          </p:nvSpPr>
          <p:spPr bwMode="auto">
            <a:xfrm flipV="1">
              <a:off x="3143" y="3713"/>
              <a:ext cx="0" cy="11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6" name="Line 477"/>
            <p:cNvSpPr>
              <a:spLocks noChangeShapeType="1"/>
            </p:cNvSpPr>
            <p:nvPr/>
          </p:nvSpPr>
          <p:spPr bwMode="auto">
            <a:xfrm>
              <a:off x="3135" y="3825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7" name="Line 478"/>
            <p:cNvSpPr>
              <a:spLocks noChangeShapeType="1"/>
            </p:cNvSpPr>
            <p:nvPr/>
          </p:nvSpPr>
          <p:spPr bwMode="auto">
            <a:xfrm>
              <a:off x="3200" y="3609"/>
              <a:ext cx="0" cy="1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8" name="Line 479"/>
            <p:cNvSpPr>
              <a:spLocks noChangeShapeType="1"/>
            </p:cNvSpPr>
            <p:nvPr/>
          </p:nvSpPr>
          <p:spPr bwMode="auto">
            <a:xfrm>
              <a:off x="3192" y="3609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99" name="Line 480"/>
            <p:cNvSpPr>
              <a:spLocks noChangeShapeType="1"/>
            </p:cNvSpPr>
            <p:nvPr/>
          </p:nvSpPr>
          <p:spPr bwMode="auto">
            <a:xfrm flipV="1">
              <a:off x="3200" y="3725"/>
              <a:ext cx="0" cy="1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0" name="Line 481"/>
            <p:cNvSpPr>
              <a:spLocks noChangeShapeType="1"/>
            </p:cNvSpPr>
            <p:nvPr/>
          </p:nvSpPr>
          <p:spPr bwMode="auto">
            <a:xfrm>
              <a:off x="3192" y="3842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1" name="Line 482"/>
            <p:cNvSpPr>
              <a:spLocks noChangeShapeType="1"/>
            </p:cNvSpPr>
            <p:nvPr/>
          </p:nvSpPr>
          <p:spPr bwMode="auto">
            <a:xfrm>
              <a:off x="3256" y="3263"/>
              <a:ext cx="0" cy="21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2" name="Line 483"/>
            <p:cNvSpPr>
              <a:spLocks noChangeShapeType="1"/>
            </p:cNvSpPr>
            <p:nvPr/>
          </p:nvSpPr>
          <p:spPr bwMode="auto">
            <a:xfrm>
              <a:off x="3249" y="3263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3" name="Line 484"/>
            <p:cNvSpPr>
              <a:spLocks noChangeShapeType="1"/>
            </p:cNvSpPr>
            <p:nvPr/>
          </p:nvSpPr>
          <p:spPr bwMode="auto">
            <a:xfrm flipV="1">
              <a:off x="3256" y="3474"/>
              <a:ext cx="0" cy="21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4" name="Line 485"/>
            <p:cNvSpPr>
              <a:spLocks noChangeShapeType="1"/>
            </p:cNvSpPr>
            <p:nvPr/>
          </p:nvSpPr>
          <p:spPr bwMode="auto">
            <a:xfrm>
              <a:off x="3249" y="3685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5" name="Line 486"/>
            <p:cNvSpPr>
              <a:spLocks noChangeShapeType="1"/>
            </p:cNvSpPr>
            <p:nvPr/>
          </p:nvSpPr>
          <p:spPr bwMode="auto">
            <a:xfrm>
              <a:off x="3313" y="3421"/>
              <a:ext cx="0" cy="18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6" name="Line 487"/>
            <p:cNvSpPr>
              <a:spLocks noChangeShapeType="1"/>
            </p:cNvSpPr>
            <p:nvPr/>
          </p:nvSpPr>
          <p:spPr bwMode="auto">
            <a:xfrm>
              <a:off x="3305" y="3421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7" name="Line 488"/>
            <p:cNvSpPr>
              <a:spLocks noChangeShapeType="1"/>
            </p:cNvSpPr>
            <p:nvPr/>
          </p:nvSpPr>
          <p:spPr bwMode="auto">
            <a:xfrm flipV="1">
              <a:off x="3313" y="3606"/>
              <a:ext cx="0" cy="18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8" name="Line 489"/>
            <p:cNvSpPr>
              <a:spLocks noChangeShapeType="1"/>
            </p:cNvSpPr>
            <p:nvPr/>
          </p:nvSpPr>
          <p:spPr bwMode="auto">
            <a:xfrm>
              <a:off x="3305" y="3792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9" name="Line 490"/>
            <p:cNvSpPr>
              <a:spLocks noChangeShapeType="1"/>
            </p:cNvSpPr>
            <p:nvPr/>
          </p:nvSpPr>
          <p:spPr bwMode="auto">
            <a:xfrm>
              <a:off x="3369" y="3276"/>
              <a:ext cx="0" cy="25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0" name="Line 491"/>
            <p:cNvSpPr>
              <a:spLocks noChangeShapeType="1"/>
            </p:cNvSpPr>
            <p:nvPr/>
          </p:nvSpPr>
          <p:spPr bwMode="auto">
            <a:xfrm>
              <a:off x="3361" y="3276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1" name="Line 492"/>
            <p:cNvSpPr>
              <a:spLocks noChangeShapeType="1"/>
            </p:cNvSpPr>
            <p:nvPr/>
          </p:nvSpPr>
          <p:spPr bwMode="auto">
            <a:xfrm flipV="1">
              <a:off x="3369" y="3527"/>
              <a:ext cx="0" cy="25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2" name="Line 493"/>
            <p:cNvSpPr>
              <a:spLocks noChangeShapeType="1"/>
            </p:cNvSpPr>
            <p:nvPr/>
          </p:nvSpPr>
          <p:spPr bwMode="auto">
            <a:xfrm>
              <a:off x="3361" y="3778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3" name="Line 494"/>
            <p:cNvSpPr>
              <a:spLocks noChangeShapeType="1"/>
            </p:cNvSpPr>
            <p:nvPr/>
          </p:nvSpPr>
          <p:spPr bwMode="auto">
            <a:xfrm>
              <a:off x="3426" y="3440"/>
              <a:ext cx="0" cy="162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4" name="Line 495"/>
            <p:cNvSpPr>
              <a:spLocks noChangeShapeType="1"/>
            </p:cNvSpPr>
            <p:nvPr/>
          </p:nvSpPr>
          <p:spPr bwMode="auto">
            <a:xfrm>
              <a:off x="3418" y="3440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5" name="Line 496"/>
            <p:cNvSpPr>
              <a:spLocks noChangeShapeType="1"/>
            </p:cNvSpPr>
            <p:nvPr/>
          </p:nvSpPr>
          <p:spPr bwMode="auto">
            <a:xfrm flipV="1">
              <a:off x="3426" y="3602"/>
              <a:ext cx="0" cy="1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6" name="Line 497"/>
            <p:cNvSpPr>
              <a:spLocks noChangeShapeType="1"/>
            </p:cNvSpPr>
            <p:nvPr/>
          </p:nvSpPr>
          <p:spPr bwMode="auto">
            <a:xfrm>
              <a:off x="3418" y="3765"/>
              <a:ext cx="16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7" name="Line 498"/>
            <p:cNvSpPr>
              <a:spLocks noChangeShapeType="1"/>
            </p:cNvSpPr>
            <p:nvPr/>
          </p:nvSpPr>
          <p:spPr bwMode="auto">
            <a:xfrm>
              <a:off x="3482" y="3512"/>
              <a:ext cx="0" cy="15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8" name="Line 499"/>
            <p:cNvSpPr>
              <a:spLocks noChangeShapeType="1"/>
            </p:cNvSpPr>
            <p:nvPr/>
          </p:nvSpPr>
          <p:spPr bwMode="auto">
            <a:xfrm>
              <a:off x="3475" y="3512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19" name="Line 500"/>
            <p:cNvSpPr>
              <a:spLocks noChangeShapeType="1"/>
            </p:cNvSpPr>
            <p:nvPr/>
          </p:nvSpPr>
          <p:spPr bwMode="auto">
            <a:xfrm flipV="1">
              <a:off x="3482" y="3666"/>
              <a:ext cx="0" cy="15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0" name="Line 501"/>
            <p:cNvSpPr>
              <a:spLocks noChangeShapeType="1"/>
            </p:cNvSpPr>
            <p:nvPr/>
          </p:nvSpPr>
          <p:spPr bwMode="auto">
            <a:xfrm>
              <a:off x="3475" y="3819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1" name="Line 502"/>
            <p:cNvSpPr>
              <a:spLocks noChangeShapeType="1"/>
            </p:cNvSpPr>
            <p:nvPr/>
          </p:nvSpPr>
          <p:spPr bwMode="auto">
            <a:xfrm>
              <a:off x="3538" y="3568"/>
              <a:ext cx="0" cy="1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2" name="Line 503"/>
            <p:cNvSpPr>
              <a:spLocks noChangeShapeType="1"/>
            </p:cNvSpPr>
            <p:nvPr/>
          </p:nvSpPr>
          <p:spPr bwMode="auto">
            <a:xfrm>
              <a:off x="3531" y="3568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3" name="Line 504"/>
            <p:cNvSpPr>
              <a:spLocks noChangeShapeType="1"/>
            </p:cNvSpPr>
            <p:nvPr/>
          </p:nvSpPr>
          <p:spPr bwMode="auto">
            <a:xfrm flipV="1">
              <a:off x="3538" y="3702"/>
              <a:ext cx="0" cy="13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4" name="Line 505"/>
            <p:cNvSpPr>
              <a:spLocks noChangeShapeType="1"/>
            </p:cNvSpPr>
            <p:nvPr/>
          </p:nvSpPr>
          <p:spPr bwMode="auto">
            <a:xfrm>
              <a:off x="3531" y="3835"/>
              <a:ext cx="1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5" name="Rectangle 506"/>
            <p:cNvSpPr>
              <a:spLocks noChangeArrowheads="1"/>
            </p:cNvSpPr>
            <p:nvPr/>
          </p:nvSpPr>
          <p:spPr bwMode="auto">
            <a:xfrm>
              <a:off x="2285" y="3839"/>
              <a:ext cx="99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6" name="Rectangle 507"/>
            <p:cNvSpPr>
              <a:spLocks noChangeArrowheads="1"/>
            </p:cNvSpPr>
            <p:nvPr/>
          </p:nvSpPr>
          <p:spPr bwMode="auto">
            <a:xfrm>
              <a:off x="2235" y="3340"/>
              <a:ext cx="15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7" name="Rectangle 508"/>
            <p:cNvSpPr>
              <a:spLocks noChangeArrowheads="1"/>
            </p:cNvSpPr>
            <p:nvPr/>
          </p:nvSpPr>
          <p:spPr bwMode="auto">
            <a:xfrm>
              <a:off x="2235" y="2841"/>
              <a:ext cx="152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60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8" name="Line 509"/>
            <p:cNvSpPr>
              <a:spLocks noChangeShapeType="1"/>
            </p:cNvSpPr>
            <p:nvPr/>
          </p:nvSpPr>
          <p:spPr bwMode="auto">
            <a:xfrm>
              <a:off x="2414" y="3896"/>
              <a:ext cx="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9" name="Line 510"/>
            <p:cNvSpPr>
              <a:spLocks noChangeShapeType="1"/>
            </p:cNvSpPr>
            <p:nvPr/>
          </p:nvSpPr>
          <p:spPr bwMode="auto">
            <a:xfrm>
              <a:off x="2655" y="3896"/>
              <a:ext cx="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0" name="Line 511"/>
            <p:cNvSpPr>
              <a:spLocks noChangeShapeType="1"/>
            </p:cNvSpPr>
            <p:nvPr/>
          </p:nvSpPr>
          <p:spPr bwMode="auto">
            <a:xfrm>
              <a:off x="2897" y="3896"/>
              <a:ext cx="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1" name="Line 512"/>
            <p:cNvSpPr>
              <a:spLocks noChangeShapeType="1"/>
            </p:cNvSpPr>
            <p:nvPr/>
          </p:nvSpPr>
          <p:spPr bwMode="auto">
            <a:xfrm>
              <a:off x="3138" y="3896"/>
              <a:ext cx="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2" name="Line 513"/>
            <p:cNvSpPr>
              <a:spLocks noChangeShapeType="1"/>
            </p:cNvSpPr>
            <p:nvPr/>
          </p:nvSpPr>
          <p:spPr bwMode="auto">
            <a:xfrm>
              <a:off x="3379" y="3896"/>
              <a:ext cx="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3" name="Line 514"/>
            <p:cNvSpPr>
              <a:spLocks noChangeShapeType="1"/>
            </p:cNvSpPr>
            <p:nvPr/>
          </p:nvSpPr>
          <p:spPr bwMode="auto">
            <a:xfrm>
              <a:off x="3620" y="3896"/>
              <a:ext cx="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4" name="Line 515"/>
            <p:cNvSpPr>
              <a:spLocks noChangeShapeType="1"/>
            </p:cNvSpPr>
            <p:nvPr/>
          </p:nvSpPr>
          <p:spPr bwMode="auto">
            <a:xfrm>
              <a:off x="2360" y="3896"/>
              <a:ext cx="134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5" name="Line 516"/>
            <p:cNvSpPr>
              <a:spLocks noChangeShapeType="1"/>
            </p:cNvSpPr>
            <p:nvPr/>
          </p:nvSpPr>
          <p:spPr bwMode="auto">
            <a:xfrm>
              <a:off x="2360" y="3896"/>
              <a:ext cx="134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6" name="Line 517"/>
            <p:cNvSpPr>
              <a:spLocks noChangeShapeType="1"/>
            </p:cNvSpPr>
            <p:nvPr/>
          </p:nvSpPr>
          <p:spPr bwMode="auto">
            <a:xfrm>
              <a:off x="2345" y="3896"/>
              <a:ext cx="15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7" name="Line 518"/>
            <p:cNvSpPr>
              <a:spLocks noChangeShapeType="1"/>
            </p:cNvSpPr>
            <p:nvPr/>
          </p:nvSpPr>
          <p:spPr bwMode="auto">
            <a:xfrm>
              <a:off x="2352" y="3647"/>
              <a:ext cx="8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8" name="Line 519"/>
            <p:cNvSpPr>
              <a:spLocks noChangeShapeType="1"/>
            </p:cNvSpPr>
            <p:nvPr/>
          </p:nvSpPr>
          <p:spPr bwMode="auto">
            <a:xfrm>
              <a:off x="2345" y="3398"/>
              <a:ext cx="15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9" name="Line 520"/>
            <p:cNvSpPr>
              <a:spLocks noChangeShapeType="1"/>
            </p:cNvSpPr>
            <p:nvPr/>
          </p:nvSpPr>
          <p:spPr bwMode="auto">
            <a:xfrm>
              <a:off x="2352" y="3148"/>
              <a:ext cx="8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0" name="Line 521"/>
            <p:cNvSpPr>
              <a:spLocks noChangeShapeType="1"/>
            </p:cNvSpPr>
            <p:nvPr/>
          </p:nvSpPr>
          <p:spPr bwMode="auto">
            <a:xfrm>
              <a:off x="2345" y="2899"/>
              <a:ext cx="15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1" name="Line 522"/>
            <p:cNvSpPr>
              <a:spLocks noChangeShapeType="1"/>
            </p:cNvSpPr>
            <p:nvPr/>
          </p:nvSpPr>
          <p:spPr bwMode="auto">
            <a:xfrm flipV="1">
              <a:off x="2360" y="2899"/>
              <a:ext cx="0" cy="997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2" name="Rectangle 523"/>
            <p:cNvSpPr>
              <a:spLocks noChangeArrowheads="1"/>
            </p:cNvSpPr>
            <p:nvPr/>
          </p:nvSpPr>
          <p:spPr bwMode="auto">
            <a:xfrm>
              <a:off x="3022" y="3896"/>
              <a:ext cx="52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3" name="Rectangle 524"/>
            <p:cNvSpPr>
              <a:spLocks noChangeArrowheads="1"/>
            </p:cNvSpPr>
            <p:nvPr/>
          </p:nvSpPr>
          <p:spPr bwMode="auto">
            <a:xfrm rot="16200000">
              <a:off x="1618" y="3293"/>
              <a:ext cx="926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Difference between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4" name="Rectangle 525"/>
            <p:cNvSpPr>
              <a:spLocks noChangeArrowheads="1"/>
            </p:cNvSpPr>
            <p:nvPr/>
          </p:nvSpPr>
          <p:spPr bwMode="auto">
            <a:xfrm rot="16200000">
              <a:off x="1808" y="3368"/>
              <a:ext cx="795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ST and DTI angles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5" name="Rectangle 526"/>
            <p:cNvSpPr>
              <a:spLocks noChangeArrowheads="1"/>
            </p:cNvSpPr>
            <p:nvPr/>
          </p:nvSpPr>
          <p:spPr bwMode="auto">
            <a:xfrm rot="16200000">
              <a:off x="2117" y="2856"/>
              <a:ext cx="175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(°)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910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160</Words>
  <Application>Microsoft Office PowerPoint</Application>
  <PresentationFormat>Affichage à l'écran (4:3)</PresentationFormat>
  <Paragraphs>43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stephen</dc:creator>
  <cp:lastModifiedBy>stephen</cp:lastModifiedBy>
  <cp:revision>18</cp:revision>
  <dcterms:created xsi:type="dcterms:W3CDTF">2014-05-26T12:25:31Z</dcterms:created>
  <dcterms:modified xsi:type="dcterms:W3CDTF">2015-01-26T08:05:39Z</dcterms:modified>
</cp:coreProperties>
</file>