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10287000" cy="6858000" type="35mm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45" autoAdjust="0"/>
    <p:restoredTop sz="99155" autoAdjust="0"/>
  </p:normalViewPr>
  <p:slideViewPr>
    <p:cSldViewPr>
      <p:cViewPr>
        <p:scale>
          <a:sx n="100" d="100"/>
          <a:sy n="100" d="100"/>
        </p:scale>
        <p:origin x="-1116" y="-120"/>
      </p:cViewPr>
      <p:guideLst>
        <p:guide orient="horz" pos="2160"/>
        <p:guide pos="32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Sheet1!$C$3</c:f>
              <c:strCache>
                <c:ptCount val="1"/>
                <c:pt idx="0">
                  <c:v>PBS, sham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6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Sheet1!$D$20:$H$20</c:f>
                <c:numCache>
                  <c:formatCode>General</c:formatCode>
                  <c:ptCount val="5"/>
                  <c:pt idx="0">
                    <c:v>1.0098364704097879E-2</c:v>
                  </c:pt>
                  <c:pt idx="1">
                    <c:v>9.4515390762082343E-3</c:v>
                  </c:pt>
                  <c:pt idx="2">
                    <c:v>5.2221241662833541E-3</c:v>
                  </c:pt>
                  <c:pt idx="3">
                    <c:v>5.9261532995099698E-3</c:v>
                  </c:pt>
                  <c:pt idx="4">
                    <c:v>4.6824516586243424E-3</c:v>
                  </c:pt>
                </c:numCache>
              </c:numRef>
            </c:plus>
            <c:minus>
              <c:numRef>
                <c:f>Sheet1!$D$20:$H$20</c:f>
                <c:numCache>
                  <c:formatCode>General</c:formatCode>
                  <c:ptCount val="5"/>
                  <c:pt idx="0">
                    <c:v>1.0098364704097879E-2</c:v>
                  </c:pt>
                  <c:pt idx="1">
                    <c:v>9.4515390762082343E-3</c:v>
                  </c:pt>
                  <c:pt idx="2">
                    <c:v>5.2221241662833541E-3</c:v>
                  </c:pt>
                  <c:pt idx="3">
                    <c:v>5.9261532995099698E-3</c:v>
                  </c:pt>
                  <c:pt idx="4">
                    <c:v>4.6824516586243424E-3</c:v>
                  </c:pt>
                </c:numCache>
              </c:numRef>
            </c:minus>
          </c:errBars>
          <c:cat>
            <c:strRef>
              <c:f>Sheet1!$D$4:$H$4</c:f>
              <c:strCache>
                <c:ptCount val="5"/>
                <c:pt idx="0">
                  <c:v>day1</c:v>
                </c:pt>
                <c:pt idx="1">
                  <c:v>day2</c:v>
                </c:pt>
                <c:pt idx="2">
                  <c:v>day3</c:v>
                </c:pt>
                <c:pt idx="3">
                  <c:v>day4</c:v>
                </c:pt>
                <c:pt idx="4">
                  <c:v>day5</c:v>
                </c:pt>
              </c:strCache>
            </c:strRef>
          </c:cat>
          <c:val>
            <c:numRef>
              <c:f>Sheet1!$D$19:$H$19</c:f>
              <c:numCache>
                <c:formatCode>General</c:formatCode>
                <c:ptCount val="5"/>
                <c:pt idx="0">
                  <c:v>0.14680000000000001</c:v>
                </c:pt>
                <c:pt idx="1">
                  <c:v>0.11155</c:v>
                </c:pt>
                <c:pt idx="2">
                  <c:v>0.10601666666666666</c:v>
                </c:pt>
                <c:pt idx="3">
                  <c:v>0.10043333333333333</c:v>
                </c:pt>
                <c:pt idx="4">
                  <c:v>0.10483333333333332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Sheet1!$C$22</c:f>
              <c:strCache>
                <c:ptCount val="1"/>
                <c:pt idx="0">
                  <c:v>PBS, ischemia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6"/>
            <c:spPr>
              <a:solidFill>
                <a:schemeClr val="tx1">
                  <a:lumMod val="95000"/>
                  <a:lumOff val="5000"/>
                </a:schemeClr>
              </a:solidFill>
              <a:ln w="19050"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Sheet1!$D$39:$H$39</c:f>
                <c:numCache>
                  <c:formatCode>General</c:formatCode>
                  <c:ptCount val="5"/>
                  <c:pt idx="0">
                    <c:v>1.1059777885142494E-2</c:v>
                  </c:pt>
                  <c:pt idx="1">
                    <c:v>1.0693422881813523E-2</c:v>
                  </c:pt>
                  <c:pt idx="2">
                    <c:v>9.0837002983977285E-3</c:v>
                  </c:pt>
                  <c:pt idx="3">
                    <c:v>1.0756819542349246E-2</c:v>
                  </c:pt>
                  <c:pt idx="4">
                    <c:v>6.8381210131072566E-3</c:v>
                  </c:pt>
                </c:numCache>
              </c:numRef>
            </c:plus>
            <c:minus>
              <c:numRef>
                <c:f>Sheet1!$D$39:$H$39</c:f>
                <c:numCache>
                  <c:formatCode>General</c:formatCode>
                  <c:ptCount val="5"/>
                  <c:pt idx="0">
                    <c:v>1.1059777885142494E-2</c:v>
                  </c:pt>
                  <c:pt idx="1">
                    <c:v>1.0693422881813523E-2</c:v>
                  </c:pt>
                  <c:pt idx="2">
                    <c:v>9.0837002983977285E-3</c:v>
                  </c:pt>
                  <c:pt idx="3">
                    <c:v>1.0756819542349246E-2</c:v>
                  </c:pt>
                  <c:pt idx="4">
                    <c:v>6.8381210131072566E-3</c:v>
                  </c:pt>
                </c:numCache>
              </c:numRef>
            </c:minus>
          </c:errBars>
          <c:cat>
            <c:strRef>
              <c:f>Sheet1!$D$4:$H$4</c:f>
              <c:strCache>
                <c:ptCount val="5"/>
                <c:pt idx="0">
                  <c:v>day1</c:v>
                </c:pt>
                <c:pt idx="1">
                  <c:v>day2</c:v>
                </c:pt>
                <c:pt idx="2">
                  <c:v>day3</c:v>
                </c:pt>
                <c:pt idx="3">
                  <c:v>day4</c:v>
                </c:pt>
                <c:pt idx="4">
                  <c:v>day5</c:v>
                </c:pt>
              </c:strCache>
            </c:strRef>
          </c:cat>
          <c:val>
            <c:numRef>
              <c:f>Sheet1!$D$38:$H$38</c:f>
              <c:numCache>
                <c:formatCode>General</c:formatCode>
                <c:ptCount val="5"/>
                <c:pt idx="0">
                  <c:v>0.13696666666666665</c:v>
                </c:pt>
                <c:pt idx="1">
                  <c:v>9.9466666666666662E-2</c:v>
                </c:pt>
                <c:pt idx="2">
                  <c:v>9.1183333333333338E-2</c:v>
                </c:pt>
                <c:pt idx="3">
                  <c:v>9.1550000000000006E-2</c:v>
                </c:pt>
                <c:pt idx="4">
                  <c:v>9.1633333333333331E-2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Sheet1!$C$41</c:f>
              <c:strCache>
                <c:ptCount val="1"/>
                <c:pt idx="0">
                  <c:v>A-beta, sham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triangle"/>
            <c:size val="7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Sheet1!$D$61:$H$61</c:f>
                <c:numCache>
                  <c:formatCode>General</c:formatCode>
                  <c:ptCount val="5"/>
                  <c:pt idx="0">
                    <c:v>6.6695174857004033E-3</c:v>
                  </c:pt>
                  <c:pt idx="1">
                    <c:v>8.8002424209033432E-3</c:v>
                  </c:pt>
                  <c:pt idx="2">
                    <c:v>6.8861397484309313E-3</c:v>
                  </c:pt>
                  <c:pt idx="3">
                    <c:v>7.3854803929683964E-3</c:v>
                  </c:pt>
                  <c:pt idx="4">
                    <c:v>6.0968646639202395E-3</c:v>
                  </c:pt>
                </c:numCache>
              </c:numRef>
            </c:plus>
            <c:minus>
              <c:numRef>
                <c:f>Sheet1!$D$61:$H$61</c:f>
                <c:numCache>
                  <c:formatCode>General</c:formatCode>
                  <c:ptCount val="5"/>
                  <c:pt idx="0">
                    <c:v>6.6695174857004033E-3</c:v>
                  </c:pt>
                  <c:pt idx="1">
                    <c:v>8.8002424209033432E-3</c:v>
                  </c:pt>
                  <c:pt idx="2">
                    <c:v>6.8861397484309313E-3</c:v>
                  </c:pt>
                  <c:pt idx="3">
                    <c:v>7.3854803929683964E-3</c:v>
                  </c:pt>
                  <c:pt idx="4">
                    <c:v>6.0968646639202395E-3</c:v>
                  </c:pt>
                </c:numCache>
              </c:numRef>
            </c:minus>
          </c:errBars>
          <c:cat>
            <c:strRef>
              <c:f>Sheet1!$D$4:$H$4</c:f>
              <c:strCache>
                <c:ptCount val="5"/>
                <c:pt idx="0">
                  <c:v>day1</c:v>
                </c:pt>
                <c:pt idx="1">
                  <c:v>day2</c:v>
                </c:pt>
                <c:pt idx="2">
                  <c:v>day3</c:v>
                </c:pt>
                <c:pt idx="3">
                  <c:v>day4</c:v>
                </c:pt>
                <c:pt idx="4">
                  <c:v>day5</c:v>
                </c:pt>
              </c:strCache>
            </c:strRef>
          </c:cat>
          <c:val>
            <c:numRef>
              <c:f>Sheet1!$D$60:$H$60</c:f>
              <c:numCache>
                <c:formatCode>General</c:formatCode>
                <c:ptCount val="5"/>
                <c:pt idx="0">
                  <c:v>0.13265333333333335</c:v>
                </c:pt>
                <c:pt idx="1">
                  <c:v>0.10235999999999999</c:v>
                </c:pt>
                <c:pt idx="2">
                  <c:v>9.0866666666666679E-2</c:v>
                </c:pt>
                <c:pt idx="3">
                  <c:v>9.8653333333333329E-2</c:v>
                </c:pt>
                <c:pt idx="4">
                  <c:v>9.8106666666666634E-2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Sheet1!$C$63</c:f>
              <c:strCache>
                <c:ptCount val="1"/>
                <c:pt idx="0">
                  <c:v>A-beta, ischemia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triangle"/>
            <c:size val="7"/>
            <c:spPr>
              <a:solidFill>
                <a:schemeClr val="tx1"/>
              </a:solidFill>
              <a:ln w="19050"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Sheet1!$D$84:$H$84</c:f>
                <c:numCache>
                  <c:formatCode>General</c:formatCode>
                  <c:ptCount val="5"/>
                  <c:pt idx="0">
                    <c:v>7.2876257850779443E-3</c:v>
                  </c:pt>
                  <c:pt idx="1">
                    <c:v>1.1566193554204999E-2</c:v>
                  </c:pt>
                  <c:pt idx="2">
                    <c:v>1.2029165512065541E-2</c:v>
                  </c:pt>
                  <c:pt idx="3">
                    <c:v>1.2161266638389279E-2</c:v>
                  </c:pt>
                  <c:pt idx="4">
                    <c:v>1.0703844714244822E-2</c:v>
                  </c:pt>
                </c:numCache>
              </c:numRef>
            </c:plus>
            <c:minus>
              <c:numRef>
                <c:f>Sheet1!$D$84:$H$84</c:f>
                <c:numCache>
                  <c:formatCode>General</c:formatCode>
                  <c:ptCount val="5"/>
                  <c:pt idx="0">
                    <c:v>7.2876257850779443E-3</c:v>
                  </c:pt>
                  <c:pt idx="1">
                    <c:v>1.1566193554204999E-2</c:v>
                  </c:pt>
                  <c:pt idx="2">
                    <c:v>1.2029165512065541E-2</c:v>
                  </c:pt>
                  <c:pt idx="3">
                    <c:v>1.2161266638389279E-2</c:v>
                  </c:pt>
                  <c:pt idx="4">
                    <c:v>1.0703844714244822E-2</c:v>
                  </c:pt>
                </c:numCache>
              </c:numRef>
            </c:minus>
          </c:errBars>
          <c:cat>
            <c:strRef>
              <c:f>Sheet1!$D$4:$H$4</c:f>
              <c:strCache>
                <c:ptCount val="5"/>
                <c:pt idx="0">
                  <c:v>day1</c:v>
                </c:pt>
                <c:pt idx="1">
                  <c:v>day2</c:v>
                </c:pt>
                <c:pt idx="2">
                  <c:v>day3</c:v>
                </c:pt>
                <c:pt idx="3">
                  <c:v>day4</c:v>
                </c:pt>
                <c:pt idx="4">
                  <c:v>day5</c:v>
                </c:pt>
              </c:strCache>
            </c:strRef>
          </c:cat>
          <c:val>
            <c:numRef>
              <c:f>Sheet1!$D$83:$H$83</c:f>
              <c:numCache>
                <c:formatCode>General</c:formatCode>
                <c:ptCount val="5"/>
                <c:pt idx="0">
                  <c:v>0.13658750000000003</c:v>
                </c:pt>
                <c:pt idx="1">
                  <c:v>0.12015000000000001</c:v>
                </c:pt>
                <c:pt idx="2">
                  <c:v>0.10178749999999999</c:v>
                </c:pt>
                <c:pt idx="3">
                  <c:v>0.10416249999999999</c:v>
                </c:pt>
                <c:pt idx="4">
                  <c:v>0.10597499999999999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0459264"/>
        <c:axId val="190461056"/>
      </c:lineChart>
      <c:catAx>
        <c:axId val="190459264"/>
        <c:scaling>
          <c:orientation val="minMax"/>
        </c:scaling>
        <c:delete val="0"/>
        <c:axPos val="b"/>
        <c:majorTickMark val="none"/>
        <c:minorTickMark val="none"/>
        <c:tickLblPos val="none"/>
        <c:spPr>
          <a:ln w="15875">
            <a:solidFill>
              <a:schemeClr val="tx1"/>
            </a:solidFill>
          </a:ln>
        </c:spPr>
        <c:crossAx val="190461056"/>
        <c:crosses val="autoZero"/>
        <c:auto val="1"/>
        <c:lblAlgn val="ctr"/>
        <c:lblOffset val="100"/>
        <c:noMultiLvlLbl val="0"/>
      </c:catAx>
      <c:valAx>
        <c:axId val="190461056"/>
        <c:scaling>
          <c:orientation val="minMax"/>
          <c:max val="0.18000000000000002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ja-JP"/>
          </a:p>
        </c:txPr>
        <c:crossAx val="190459264"/>
        <c:crosses val="autoZero"/>
        <c:crossBetween val="between"/>
        <c:majorUnit val="4.0000000000000008E-2"/>
      </c:valAx>
      <c:spPr>
        <a:ln w="15875"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0812443926582198"/>
          <c:y val="0.6058138711960368"/>
          <c:w val="0.2196307452072625"/>
          <c:h val="0.32327211606510969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Sheet1!$D$4</c:f>
              <c:strCache>
                <c:ptCount val="1"/>
                <c:pt idx="0">
                  <c:v>PBS, sham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6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Sheet1!$E$19:$I$19</c:f>
                <c:numCache>
                  <c:formatCode>General</c:formatCode>
                  <c:ptCount val="5"/>
                  <c:pt idx="0">
                    <c:v>4.1752245448598334E-3</c:v>
                  </c:pt>
                  <c:pt idx="1">
                    <c:v>7.6982140786028838E-3</c:v>
                  </c:pt>
                  <c:pt idx="2">
                    <c:v>8.5782948688619323E-3</c:v>
                  </c:pt>
                  <c:pt idx="3">
                    <c:v>8.8283583249823723E-3</c:v>
                  </c:pt>
                  <c:pt idx="4">
                    <c:v>8.3356324209470072E-3</c:v>
                  </c:pt>
                </c:numCache>
              </c:numRef>
            </c:plus>
            <c:minus>
              <c:numRef>
                <c:f>Sheet1!$E$19:$I$19</c:f>
                <c:numCache>
                  <c:formatCode>General</c:formatCode>
                  <c:ptCount val="5"/>
                  <c:pt idx="0">
                    <c:v>4.1752245448598334E-3</c:v>
                  </c:pt>
                  <c:pt idx="1">
                    <c:v>7.6982140786028838E-3</c:v>
                  </c:pt>
                  <c:pt idx="2">
                    <c:v>8.5782948688619323E-3</c:v>
                  </c:pt>
                  <c:pt idx="3">
                    <c:v>8.8283583249823723E-3</c:v>
                  </c:pt>
                  <c:pt idx="4">
                    <c:v>8.3356324209470072E-3</c:v>
                  </c:pt>
                </c:numCache>
              </c:numRef>
            </c:minus>
          </c:errBars>
          <c:cat>
            <c:strRef>
              <c:f>Sheet1!$E$5:$I$5</c:f>
              <c:strCache>
                <c:ptCount val="5"/>
                <c:pt idx="0">
                  <c:v>day1</c:v>
                </c:pt>
                <c:pt idx="1">
                  <c:v>day2</c:v>
                </c:pt>
                <c:pt idx="2">
                  <c:v>day3</c:v>
                </c:pt>
                <c:pt idx="3">
                  <c:v>day4</c:v>
                </c:pt>
                <c:pt idx="4">
                  <c:v>day5</c:v>
                </c:pt>
              </c:strCache>
            </c:strRef>
          </c:cat>
          <c:val>
            <c:numRef>
              <c:f>Sheet1!$E$18:$I$18</c:f>
              <c:numCache>
                <c:formatCode>General</c:formatCode>
                <c:ptCount val="5"/>
                <c:pt idx="0">
                  <c:v>0.14574999999999999</c:v>
                </c:pt>
                <c:pt idx="1">
                  <c:v>0.11315</c:v>
                </c:pt>
                <c:pt idx="2">
                  <c:v>0.1004</c:v>
                </c:pt>
                <c:pt idx="3">
                  <c:v>9.2124999999999999E-2</c:v>
                </c:pt>
                <c:pt idx="4">
                  <c:v>9.2075000000000004E-2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Sheet1!$D$21</c:f>
              <c:strCache>
                <c:ptCount val="1"/>
                <c:pt idx="0">
                  <c:v>PBS, ischemia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6"/>
            <c:spPr>
              <a:solidFill>
                <a:schemeClr val="tx1">
                  <a:lumMod val="95000"/>
                  <a:lumOff val="5000"/>
                </a:schemeClr>
              </a:solidFill>
              <a:ln w="19050"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Sheet1!$E$34:$I$34</c:f>
                <c:numCache>
                  <c:formatCode>General</c:formatCode>
                  <c:ptCount val="5"/>
                  <c:pt idx="0">
                    <c:v>1.0785336440874545E-2</c:v>
                  </c:pt>
                  <c:pt idx="1">
                    <c:v>1.2547449228542725E-2</c:v>
                  </c:pt>
                  <c:pt idx="2">
                    <c:v>8.6858207524020039E-3</c:v>
                  </c:pt>
                  <c:pt idx="3">
                    <c:v>6.352024424206397E-3</c:v>
                  </c:pt>
                  <c:pt idx="4">
                    <c:v>7.8888710037803081E-3</c:v>
                  </c:pt>
                </c:numCache>
              </c:numRef>
            </c:plus>
            <c:minus>
              <c:numRef>
                <c:f>Sheet1!$E$34:$I$34</c:f>
                <c:numCache>
                  <c:formatCode>General</c:formatCode>
                  <c:ptCount val="5"/>
                  <c:pt idx="0">
                    <c:v>1.0785336440874545E-2</c:v>
                  </c:pt>
                  <c:pt idx="1">
                    <c:v>1.2547449228542725E-2</c:v>
                  </c:pt>
                  <c:pt idx="2">
                    <c:v>8.6858207524020039E-3</c:v>
                  </c:pt>
                  <c:pt idx="3">
                    <c:v>6.352024424206397E-3</c:v>
                  </c:pt>
                  <c:pt idx="4">
                    <c:v>7.8888710037803081E-3</c:v>
                  </c:pt>
                </c:numCache>
              </c:numRef>
            </c:minus>
          </c:errBars>
          <c:cat>
            <c:strRef>
              <c:f>Sheet1!$E$5:$I$5</c:f>
              <c:strCache>
                <c:ptCount val="5"/>
                <c:pt idx="0">
                  <c:v>day1</c:v>
                </c:pt>
                <c:pt idx="1">
                  <c:v>day2</c:v>
                </c:pt>
                <c:pt idx="2">
                  <c:v>day3</c:v>
                </c:pt>
                <c:pt idx="3">
                  <c:v>day4</c:v>
                </c:pt>
                <c:pt idx="4">
                  <c:v>day5</c:v>
                </c:pt>
              </c:strCache>
            </c:strRef>
          </c:cat>
          <c:val>
            <c:numRef>
              <c:f>Sheet1!$E$33:$I$33</c:f>
              <c:numCache>
                <c:formatCode>General</c:formatCode>
                <c:ptCount val="5"/>
                <c:pt idx="0">
                  <c:v>0.14802500000000002</c:v>
                </c:pt>
                <c:pt idx="1">
                  <c:v>0.11147499999999999</c:v>
                </c:pt>
                <c:pt idx="2">
                  <c:v>0.10542499999999999</c:v>
                </c:pt>
                <c:pt idx="3">
                  <c:v>8.3249999999999991E-2</c:v>
                </c:pt>
                <c:pt idx="4">
                  <c:v>8.6400000000000005E-2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Sheet1!$D$36</c:f>
              <c:strCache>
                <c:ptCount val="1"/>
                <c:pt idx="0">
                  <c:v>A-beta, sham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triangle"/>
            <c:size val="7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Sheet1!$E$55:$I$55</c:f>
                <c:numCache>
                  <c:formatCode>General</c:formatCode>
                  <c:ptCount val="5"/>
                  <c:pt idx="0">
                    <c:v>6.1271605136143702E-3</c:v>
                  </c:pt>
                  <c:pt idx="1">
                    <c:v>5.4421260653453093E-3</c:v>
                  </c:pt>
                  <c:pt idx="2">
                    <c:v>5.4527793858089313E-3</c:v>
                  </c:pt>
                  <c:pt idx="3">
                    <c:v>4.5254352712130706E-3</c:v>
                  </c:pt>
                  <c:pt idx="4">
                    <c:v>3.6773123694658137E-3</c:v>
                  </c:pt>
                </c:numCache>
              </c:numRef>
            </c:plus>
            <c:minus>
              <c:numRef>
                <c:f>Sheet1!$E$55:$I$55</c:f>
                <c:numCache>
                  <c:formatCode>General</c:formatCode>
                  <c:ptCount val="5"/>
                  <c:pt idx="0">
                    <c:v>6.1271605136143702E-3</c:v>
                  </c:pt>
                  <c:pt idx="1">
                    <c:v>5.4421260653453093E-3</c:v>
                  </c:pt>
                  <c:pt idx="2">
                    <c:v>5.4527793858089313E-3</c:v>
                  </c:pt>
                  <c:pt idx="3">
                    <c:v>4.5254352712130706E-3</c:v>
                  </c:pt>
                  <c:pt idx="4">
                    <c:v>3.6773123694658137E-3</c:v>
                  </c:pt>
                </c:numCache>
              </c:numRef>
            </c:minus>
          </c:errBars>
          <c:cat>
            <c:strRef>
              <c:f>Sheet1!$E$5:$I$5</c:f>
              <c:strCache>
                <c:ptCount val="5"/>
                <c:pt idx="0">
                  <c:v>day1</c:v>
                </c:pt>
                <c:pt idx="1">
                  <c:v>day2</c:v>
                </c:pt>
                <c:pt idx="2">
                  <c:v>day3</c:v>
                </c:pt>
                <c:pt idx="3">
                  <c:v>day4</c:v>
                </c:pt>
                <c:pt idx="4">
                  <c:v>day5</c:v>
                </c:pt>
              </c:strCache>
            </c:strRef>
          </c:cat>
          <c:val>
            <c:numRef>
              <c:f>Sheet1!$E$54:$I$54</c:f>
              <c:numCache>
                <c:formatCode>General</c:formatCode>
                <c:ptCount val="5"/>
                <c:pt idx="0">
                  <c:v>0.12898333333333337</c:v>
                </c:pt>
                <c:pt idx="1">
                  <c:v>0.10219166666666668</c:v>
                </c:pt>
                <c:pt idx="2">
                  <c:v>9.6350000000000005E-2</c:v>
                </c:pt>
                <c:pt idx="3">
                  <c:v>8.3925000000000013E-2</c:v>
                </c:pt>
                <c:pt idx="4">
                  <c:v>8.0933333333333343E-2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Sheet1!$D$57</c:f>
              <c:strCache>
                <c:ptCount val="1"/>
                <c:pt idx="0">
                  <c:v>A-beta, ischemia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triangle"/>
            <c:size val="7"/>
            <c:spPr>
              <a:solidFill>
                <a:schemeClr val="tx1"/>
              </a:solidFill>
              <a:ln w="19050"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Sheet1!$E$76:$I$76</c:f>
                <c:numCache>
                  <c:formatCode>General</c:formatCode>
                  <c:ptCount val="5"/>
                  <c:pt idx="0">
                    <c:v>5.2840143906700884E-3</c:v>
                  </c:pt>
                  <c:pt idx="1">
                    <c:v>7.4317296816155893E-3</c:v>
                  </c:pt>
                  <c:pt idx="2">
                    <c:v>6.4914318042082822E-3</c:v>
                  </c:pt>
                  <c:pt idx="3">
                    <c:v>4.6974606292800557E-3</c:v>
                  </c:pt>
                  <c:pt idx="4">
                    <c:v>5.0436578837669797E-3</c:v>
                  </c:pt>
                </c:numCache>
              </c:numRef>
            </c:plus>
            <c:minus>
              <c:numRef>
                <c:f>Sheet1!$E$76:$I$76</c:f>
                <c:numCache>
                  <c:formatCode>General</c:formatCode>
                  <c:ptCount val="5"/>
                  <c:pt idx="0">
                    <c:v>5.2840143906700884E-3</c:v>
                  </c:pt>
                  <c:pt idx="1">
                    <c:v>7.4317296816155893E-3</c:v>
                  </c:pt>
                  <c:pt idx="2">
                    <c:v>6.4914318042082822E-3</c:v>
                  </c:pt>
                  <c:pt idx="3">
                    <c:v>4.6974606292800557E-3</c:v>
                  </c:pt>
                  <c:pt idx="4">
                    <c:v>5.0436578837669797E-3</c:v>
                  </c:pt>
                </c:numCache>
              </c:numRef>
            </c:minus>
          </c:errBars>
          <c:cat>
            <c:strRef>
              <c:f>Sheet1!$E$5:$I$5</c:f>
              <c:strCache>
                <c:ptCount val="5"/>
                <c:pt idx="0">
                  <c:v>day1</c:v>
                </c:pt>
                <c:pt idx="1">
                  <c:v>day2</c:v>
                </c:pt>
                <c:pt idx="2">
                  <c:v>day3</c:v>
                </c:pt>
                <c:pt idx="3">
                  <c:v>day4</c:v>
                </c:pt>
                <c:pt idx="4">
                  <c:v>day5</c:v>
                </c:pt>
              </c:strCache>
            </c:strRef>
          </c:cat>
          <c:val>
            <c:numRef>
              <c:f>Sheet1!$E$75:$I$75</c:f>
              <c:numCache>
                <c:formatCode>General</c:formatCode>
                <c:ptCount val="5"/>
                <c:pt idx="0">
                  <c:v>0.13386666666666666</c:v>
                </c:pt>
                <c:pt idx="1">
                  <c:v>0.1045</c:v>
                </c:pt>
                <c:pt idx="2">
                  <c:v>8.716666666666667E-2</c:v>
                </c:pt>
                <c:pt idx="3">
                  <c:v>7.7250000000000013E-2</c:v>
                </c:pt>
                <c:pt idx="4">
                  <c:v>7.7499999999999999E-2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0763776"/>
        <c:axId val="190765312"/>
      </c:lineChart>
      <c:catAx>
        <c:axId val="190763776"/>
        <c:scaling>
          <c:orientation val="minMax"/>
        </c:scaling>
        <c:delete val="0"/>
        <c:axPos val="b"/>
        <c:majorTickMark val="none"/>
        <c:minorTickMark val="none"/>
        <c:tickLblPos val="none"/>
        <c:spPr>
          <a:ln w="15875">
            <a:solidFill>
              <a:schemeClr val="tx1"/>
            </a:solidFill>
          </a:ln>
        </c:spPr>
        <c:crossAx val="190765312"/>
        <c:crosses val="autoZero"/>
        <c:auto val="1"/>
        <c:lblAlgn val="ctr"/>
        <c:lblOffset val="100"/>
        <c:noMultiLvlLbl val="0"/>
      </c:catAx>
      <c:valAx>
        <c:axId val="190765312"/>
        <c:scaling>
          <c:orientation val="minMax"/>
          <c:max val="0.18000000000000002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ja-JP"/>
          </a:p>
        </c:txPr>
        <c:crossAx val="190763776"/>
        <c:crosses val="autoZero"/>
        <c:crossBetween val="between"/>
        <c:majorUnit val="4.0000000000000008E-2"/>
      </c:valAx>
      <c:spPr>
        <a:ln w="15875"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0211212186845715"/>
          <c:y val="0.59796496430711377"/>
          <c:w val="0.23222886910253643"/>
          <c:h val="0.32126887131814313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Sheet1!$E$35:$H$35</c:f>
                <c:numCache>
                  <c:formatCode>General</c:formatCode>
                  <c:ptCount val="4"/>
                  <c:pt idx="0">
                    <c:v>3.162902109627478E-2</c:v>
                  </c:pt>
                  <c:pt idx="1">
                    <c:v>4.8062322957324689E-2</c:v>
                  </c:pt>
                  <c:pt idx="2">
                    <c:v>4.7086701494889222E-2</c:v>
                  </c:pt>
                  <c:pt idx="3">
                    <c:v>7.4411224912676655E-2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Sheet1!$E$25:$H$25</c:f>
              <c:strCache>
                <c:ptCount val="4"/>
                <c:pt idx="0">
                  <c:v>PBS, sham</c:v>
                </c:pt>
                <c:pt idx="1">
                  <c:v>PBS, ischemia</c:v>
                </c:pt>
                <c:pt idx="2">
                  <c:v>A-beta, sham</c:v>
                </c:pt>
                <c:pt idx="3">
                  <c:v>A-beta, ischemia</c:v>
                </c:pt>
              </c:strCache>
            </c:strRef>
          </c:cat>
          <c:val>
            <c:numRef>
              <c:f>Sheet1!$E$34:$H$34</c:f>
              <c:numCache>
                <c:formatCode>General</c:formatCode>
                <c:ptCount val="4"/>
                <c:pt idx="0">
                  <c:v>0.99999996508642175</c:v>
                </c:pt>
                <c:pt idx="1">
                  <c:v>0.81303995409421981</c:v>
                </c:pt>
                <c:pt idx="2">
                  <c:v>0.98863320992711312</c:v>
                </c:pt>
                <c:pt idx="3">
                  <c:v>0.59908409827375964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3396224"/>
        <c:axId val="190114048"/>
      </c:barChart>
      <c:catAx>
        <c:axId val="33396224"/>
        <c:scaling>
          <c:orientation val="minMax"/>
        </c:scaling>
        <c:delete val="0"/>
        <c:axPos val="b"/>
        <c:majorTickMark val="none"/>
        <c:minorTickMark val="none"/>
        <c:tickLblPos val="none"/>
        <c:spPr>
          <a:ln w="15875">
            <a:solidFill>
              <a:schemeClr val="tx1"/>
            </a:solidFill>
          </a:ln>
        </c:spPr>
        <c:crossAx val="190114048"/>
        <c:crosses val="autoZero"/>
        <c:auto val="1"/>
        <c:lblAlgn val="ctr"/>
        <c:lblOffset val="100"/>
        <c:noMultiLvlLbl val="0"/>
      </c:catAx>
      <c:valAx>
        <c:axId val="190114048"/>
        <c:scaling>
          <c:orientation val="minMax"/>
          <c:max val="1.5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ja-JP"/>
          </a:p>
        </c:txPr>
        <c:crossAx val="33396224"/>
        <c:crosses val="autoZero"/>
        <c:crossBetween val="between"/>
        <c:majorUnit val="0.5"/>
      </c:valAx>
      <c:spPr>
        <a:ln w="15875"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Sheet1!$E$76:$H$76</c:f>
                <c:numCache>
                  <c:formatCode>General</c:formatCode>
                  <c:ptCount val="4"/>
                  <c:pt idx="0">
                    <c:v>3.7361527934117171E-2</c:v>
                  </c:pt>
                  <c:pt idx="1">
                    <c:v>4.1858501493060321E-2</c:v>
                  </c:pt>
                  <c:pt idx="2">
                    <c:v>9.1485289377117238E-2</c:v>
                  </c:pt>
                  <c:pt idx="3">
                    <c:v>4.7967710673881857E-2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Sheet1!$E$66:$H$66</c:f>
              <c:strCache>
                <c:ptCount val="4"/>
                <c:pt idx="0">
                  <c:v>PBS, sham</c:v>
                </c:pt>
                <c:pt idx="1">
                  <c:v>PBS, ischemia</c:v>
                </c:pt>
                <c:pt idx="2">
                  <c:v>A-beta, sham</c:v>
                </c:pt>
                <c:pt idx="3">
                  <c:v>A-beta, ischemia</c:v>
                </c:pt>
              </c:strCache>
            </c:strRef>
          </c:cat>
          <c:val>
            <c:numRef>
              <c:f>Sheet1!$E$75:$H$75</c:f>
              <c:numCache>
                <c:formatCode>General</c:formatCode>
                <c:ptCount val="4"/>
                <c:pt idx="0">
                  <c:v>0.99999997818952402</c:v>
                </c:pt>
                <c:pt idx="1">
                  <c:v>0.67099493853208692</c:v>
                </c:pt>
                <c:pt idx="2">
                  <c:v>0.89991849965465232</c:v>
                </c:pt>
                <c:pt idx="3">
                  <c:v>0.40936270862444951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993856"/>
        <c:axId val="37999744"/>
      </c:barChart>
      <c:catAx>
        <c:axId val="37993856"/>
        <c:scaling>
          <c:orientation val="minMax"/>
        </c:scaling>
        <c:delete val="0"/>
        <c:axPos val="b"/>
        <c:majorTickMark val="none"/>
        <c:minorTickMark val="none"/>
        <c:tickLblPos val="none"/>
        <c:spPr>
          <a:ln w="15875">
            <a:solidFill>
              <a:schemeClr val="tx1"/>
            </a:solidFill>
          </a:ln>
        </c:spPr>
        <c:crossAx val="37999744"/>
        <c:crosses val="autoZero"/>
        <c:auto val="1"/>
        <c:lblAlgn val="ctr"/>
        <c:lblOffset val="100"/>
        <c:noMultiLvlLbl val="0"/>
      </c:catAx>
      <c:valAx>
        <c:axId val="37999744"/>
        <c:scaling>
          <c:orientation val="minMax"/>
          <c:max val="1.5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ja-JP"/>
          </a:p>
        </c:txPr>
        <c:crossAx val="37993856"/>
        <c:crosses val="autoZero"/>
        <c:crossBetween val="between"/>
        <c:majorUnit val="0.5"/>
      </c:valAx>
      <c:spPr>
        <a:ln w="15875">
          <a:solidFill>
            <a:schemeClr val="tx1"/>
          </a:solidFill>
        </a:ln>
      </c:spPr>
    </c:plotArea>
    <c:plotVisOnly val="1"/>
    <c:dispBlanksAs val="gap"/>
    <c:showDLblsOverMax val="0"/>
  </c:chart>
  <c:txPr>
    <a:bodyPr/>
    <a:lstStyle/>
    <a:p>
      <a:pPr>
        <a:defRPr sz="1200"/>
      </a:pPr>
      <a:endParaRPr lang="ja-JP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pattFill prst="smCheck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Sheet1!$E$35:$H$35</c:f>
                <c:numCache>
                  <c:formatCode>General</c:formatCode>
                  <c:ptCount val="4"/>
                  <c:pt idx="0">
                    <c:v>4.6185177227416781E-2</c:v>
                  </c:pt>
                  <c:pt idx="1">
                    <c:v>7.1943685984636727E-2</c:v>
                  </c:pt>
                  <c:pt idx="2">
                    <c:v>4.6595175154572135E-2</c:v>
                  </c:pt>
                  <c:pt idx="3">
                    <c:v>3.6555946673612491E-2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Sheet1!$E$25:$H$25</c:f>
              <c:strCache>
                <c:ptCount val="4"/>
                <c:pt idx="0">
                  <c:v>PBS, sham</c:v>
                </c:pt>
                <c:pt idx="1">
                  <c:v>PBS, ischemia</c:v>
                </c:pt>
                <c:pt idx="2">
                  <c:v>A-beta, sham</c:v>
                </c:pt>
                <c:pt idx="3">
                  <c:v>A-beta, ischemia</c:v>
                </c:pt>
              </c:strCache>
            </c:strRef>
          </c:cat>
          <c:val>
            <c:numRef>
              <c:f>Sheet1!$E$34:$H$34</c:f>
              <c:numCache>
                <c:formatCode>General</c:formatCode>
                <c:ptCount val="4"/>
                <c:pt idx="0">
                  <c:v>1.0000000131201059</c:v>
                </c:pt>
                <c:pt idx="1">
                  <c:v>0.91857110670260678</c:v>
                </c:pt>
                <c:pt idx="2">
                  <c:v>1.0511585172326487</c:v>
                </c:pt>
                <c:pt idx="3">
                  <c:v>0.95662182884168212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184064"/>
        <c:axId val="38185600"/>
      </c:barChart>
      <c:catAx>
        <c:axId val="38184064"/>
        <c:scaling>
          <c:orientation val="minMax"/>
        </c:scaling>
        <c:delete val="0"/>
        <c:axPos val="b"/>
        <c:majorTickMark val="none"/>
        <c:minorTickMark val="none"/>
        <c:tickLblPos val="none"/>
        <c:spPr>
          <a:ln w="15875">
            <a:solidFill>
              <a:schemeClr val="tx1"/>
            </a:solidFill>
          </a:ln>
        </c:spPr>
        <c:crossAx val="38185600"/>
        <c:crosses val="autoZero"/>
        <c:auto val="1"/>
        <c:lblAlgn val="ctr"/>
        <c:lblOffset val="100"/>
        <c:noMultiLvlLbl val="0"/>
      </c:catAx>
      <c:valAx>
        <c:axId val="38185600"/>
        <c:scaling>
          <c:orientation val="minMax"/>
          <c:max val="1.5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ja-JP"/>
          </a:p>
        </c:txPr>
        <c:crossAx val="38184064"/>
        <c:crosses val="autoZero"/>
        <c:crossBetween val="between"/>
        <c:majorUnit val="0.5"/>
      </c:valAx>
      <c:spPr>
        <a:ln w="15875"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pattFill prst="smCheck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Sheet1!$E$77:$H$77</c:f>
                <c:numCache>
                  <c:formatCode>General</c:formatCode>
                  <c:ptCount val="4"/>
                  <c:pt idx="0">
                    <c:v>5.8492549802738818E-2</c:v>
                  </c:pt>
                  <c:pt idx="1">
                    <c:v>4.3844148495631778E-2</c:v>
                  </c:pt>
                  <c:pt idx="2">
                    <c:v>7.6408017905200576E-2</c:v>
                  </c:pt>
                  <c:pt idx="3">
                    <c:v>9.0458420998056316E-2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Sheet1!$E$67:$H$67</c:f>
              <c:strCache>
                <c:ptCount val="4"/>
                <c:pt idx="0">
                  <c:v>PBS, sham</c:v>
                </c:pt>
                <c:pt idx="1">
                  <c:v>PBS, ischemia</c:v>
                </c:pt>
                <c:pt idx="2">
                  <c:v>A-beta, sham</c:v>
                </c:pt>
                <c:pt idx="3">
                  <c:v>A-beta, ischemia</c:v>
                </c:pt>
              </c:strCache>
            </c:strRef>
          </c:cat>
          <c:val>
            <c:numRef>
              <c:f>Sheet1!$E$76:$H$76</c:f>
              <c:numCache>
                <c:formatCode>General</c:formatCode>
                <c:ptCount val="4"/>
                <c:pt idx="0">
                  <c:v>1.0000001198891095</c:v>
                </c:pt>
                <c:pt idx="1">
                  <c:v>0.89336001377968988</c:v>
                </c:pt>
                <c:pt idx="2">
                  <c:v>0.96171814879864359</c:v>
                </c:pt>
                <c:pt idx="3">
                  <c:v>1.0623282231829536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201600"/>
        <c:axId val="38404096"/>
      </c:barChart>
      <c:catAx>
        <c:axId val="38201600"/>
        <c:scaling>
          <c:orientation val="minMax"/>
        </c:scaling>
        <c:delete val="0"/>
        <c:axPos val="b"/>
        <c:majorTickMark val="none"/>
        <c:minorTickMark val="none"/>
        <c:tickLblPos val="none"/>
        <c:spPr>
          <a:ln w="15875">
            <a:solidFill>
              <a:schemeClr val="tx1"/>
            </a:solidFill>
          </a:ln>
        </c:spPr>
        <c:crossAx val="38404096"/>
        <c:crosses val="autoZero"/>
        <c:auto val="1"/>
        <c:lblAlgn val="ctr"/>
        <c:lblOffset val="100"/>
        <c:noMultiLvlLbl val="0"/>
      </c:catAx>
      <c:valAx>
        <c:axId val="38404096"/>
        <c:scaling>
          <c:orientation val="minMax"/>
          <c:max val="1.5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ja-JP"/>
          </a:p>
        </c:txPr>
        <c:crossAx val="38201600"/>
        <c:crosses val="autoZero"/>
        <c:crossBetween val="between"/>
        <c:majorUnit val="0.5"/>
      </c:valAx>
      <c:spPr>
        <a:ln w="15875"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6CA30-AC45-49E3-B40F-20FD31926A09}" type="datetimeFigureOut">
              <a:rPr kumimoji="1" lang="ja-JP" altLang="en-US" smtClean="0"/>
              <a:t>2020/1/31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685800"/>
            <a:ext cx="51435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094B80-0EFD-4E7A-A61A-D54F5FB0D7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9340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71525" y="2130432"/>
            <a:ext cx="874395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640E9-7814-4A50-BCA9-8EDDBAD7D35A}" type="datetimeFigureOut">
              <a:rPr kumimoji="1" lang="ja-JP" altLang="en-US" smtClean="0"/>
              <a:t>2020/1/31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012DA-15E4-447B-8045-BA2BCB117D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5689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640E9-7814-4A50-BCA9-8EDDBAD7D35A}" type="datetimeFigureOut">
              <a:rPr kumimoji="1" lang="ja-JP" altLang="en-US" smtClean="0"/>
              <a:t>2020/1/31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012DA-15E4-447B-8045-BA2BCB117D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383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458075" y="274639"/>
            <a:ext cx="2314575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14350" y="274639"/>
            <a:ext cx="6772275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640E9-7814-4A50-BCA9-8EDDBAD7D35A}" type="datetimeFigureOut">
              <a:rPr kumimoji="1" lang="ja-JP" altLang="en-US" smtClean="0"/>
              <a:t>2020/1/31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012DA-15E4-447B-8045-BA2BCB117D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8163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640E9-7814-4A50-BCA9-8EDDBAD7D35A}" type="datetimeFigureOut">
              <a:rPr kumimoji="1" lang="ja-JP" altLang="en-US" smtClean="0"/>
              <a:t>2020/1/31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012DA-15E4-447B-8045-BA2BCB117D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6949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12602" y="4406907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640E9-7814-4A50-BCA9-8EDDBAD7D35A}" type="datetimeFigureOut">
              <a:rPr kumimoji="1" lang="ja-JP" altLang="en-US" smtClean="0"/>
              <a:t>2020/1/31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012DA-15E4-447B-8045-BA2BCB117D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05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14350" y="1600204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229225" y="1600204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640E9-7814-4A50-BCA9-8EDDBAD7D35A}" type="datetimeFigureOut">
              <a:rPr kumimoji="1" lang="ja-JP" altLang="en-US" smtClean="0"/>
              <a:t>2020/1/31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012DA-15E4-447B-8045-BA2BCB117D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2767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225657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225657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640E9-7814-4A50-BCA9-8EDDBAD7D35A}" type="datetimeFigureOut">
              <a:rPr kumimoji="1" lang="ja-JP" altLang="en-US" smtClean="0"/>
              <a:t>2020/1/31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012DA-15E4-447B-8045-BA2BCB117D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5120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640E9-7814-4A50-BCA9-8EDDBAD7D35A}" type="datetimeFigureOut">
              <a:rPr kumimoji="1" lang="ja-JP" altLang="en-US" smtClean="0"/>
              <a:t>2020/1/31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012DA-15E4-447B-8045-BA2BCB117D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79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640E9-7814-4A50-BCA9-8EDDBAD7D35A}" type="datetimeFigureOut">
              <a:rPr kumimoji="1" lang="ja-JP" altLang="en-US" smtClean="0"/>
              <a:t>2020/1/31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012DA-15E4-447B-8045-BA2BCB117D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4865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4354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021931" y="273052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14354" y="1435102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640E9-7814-4A50-BCA9-8EDDBAD7D35A}" type="datetimeFigureOut">
              <a:rPr kumimoji="1" lang="ja-JP" altLang="en-US" smtClean="0"/>
              <a:t>2020/1/31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012DA-15E4-447B-8045-BA2BCB117D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6541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640E9-7814-4A50-BCA9-8EDDBAD7D35A}" type="datetimeFigureOut">
              <a:rPr kumimoji="1" lang="ja-JP" altLang="en-US" smtClean="0"/>
              <a:t>2020/1/31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012DA-15E4-447B-8045-BA2BCB117D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568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14350" y="1600204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14350" y="6356357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640E9-7814-4A50-BCA9-8EDDBAD7D35A}" type="datetimeFigureOut">
              <a:rPr kumimoji="1" lang="ja-JP" altLang="en-US" smtClean="0"/>
              <a:t>2020/1/31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514725" y="6356357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372350" y="6356357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012DA-15E4-447B-8045-BA2BCB117D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547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/>
          <p:cNvGrpSpPr/>
          <p:nvPr/>
        </p:nvGrpSpPr>
        <p:grpSpPr>
          <a:xfrm>
            <a:off x="1164010" y="260648"/>
            <a:ext cx="7992888" cy="5413760"/>
            <a:chOff x="323528" y="103472"/>
            <a:chExt cx="8548331" cy="5878436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0312" y="103472"/>
              <a:ext cx="4331408" cy="2888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3210350"/>
              <a:ext cx="4155843" cy="2771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3210350"/>
              <a:ext cx="4155843" cy="2771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線コネクタ 5"/>
            <p:cNvCxnSpPr/>
            <p:nvPr/>
          </p:nvCxnSpPr>
          <p:spPr>
            <a:xfrm flipH="1">
              <a:off x="1907336" y="1844824"/>
              <a:ext cx="649841" cy="1535435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>
              <a:off x="3953278" y="1840697"/>
              <a:ext cx="526093" cy="1536085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>
              <a:off x="4231601" y="2371839"/>
              <a:ext cx="491207" cy="838511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/>
            <p:cNvCxnSpPr/>
            <p:nvPr/>
          </p:nvCxnSpPr>
          <p:spPr>
            <a:xfrm>
              <a:off x="6335809" y="2371839"/>
              <a:ext cx="2531209" cy="838511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正方形/長方形 9"/>
            <p:cNvSpPr/>
            <p:nvPr/>
          </p:nvSpPr>
          <p:spPr>
            <a:xfrm>
              <a:off x="2561601" y="513758"/>
              <a:ext cx="1391678" cy="1350408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正方形/長方形 10"/>
            <p:cNvSpPr/>
            <p:nvPr/>
          </p:nvSpPr>
          <p:spPr>
            <a:xfrm>
              <a:off x="4231601" y="963546"/>
              <a:ext cx="2109049" cy="1408293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1907336" y="3380259"/>
              <a:ext cx="2571667" cy="2592288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3" name="テキスト ボックス 12"/>
          <p:cNvSpPr txBox="1"/>
          <p:nvPr/>
        </p:nvSpPr>
        <p:spPr>
          <a:xfrm>
            <a:off x="727588" y="5828168"/>
            <a:ext cx="90595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1. Transmission electron microscopy of A</a:t>
            </a:r>
            <a:r>
              <a:rPr kumimoji="1" lang="en-US" altLang="ja-JP" sz="1200" b="1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b</a:t>
            </a:r>
            <a:r>
              <a:rPr kumimoji="1"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1-40 solution 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incubation at </a:t>
            </a:r>
            <a:r>
              <a:rPr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37 ˚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for two </a:t>
            </a:r>
            <a:r>
              <a:rPr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days. </a:t>
            </a: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Aβ1-40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solution </a:t>
            </a: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algn="just"/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represents a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mixture of  </a:t>
            </a: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more the soluble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oligomers, monomers and </a:t>
            </a: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less the insoluble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fibrils. Only parts </a:t>
            </a: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endParaRPr lang="en-US" altLang="ja-JP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aggregation exhibits long </a:t>
            </a: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straight fibrils with some intertwining fibrils</a:t>
            </a: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Upper photos, X 100,000  magnification. </a:t>
            </a: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Lower </a:t>
            </a: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photos, </a:t>
            </a: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 200,000 magnification.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53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テキスト ボックス 38"/>
          <p:cNvSpPr txBox="1"/>
          <p:nvPr/>
        </p:nvSpPr>
        <p:spPr>
          <a:xfrm>
            <a:off x="559732" y="5236486"/>
            <a:ext cx="9256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2. Mean swimming </a:t>
            </a:r>
            <a:r>
              <a:rPr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speed of Morris Water Maze Test (MWMT). </a:t>
            </a: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Three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weeks after injection, MWMT was </a:t>
            </a: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performed   </a:t>
            </a:r>
          </a:p>
          <a:p>
            <a:pPr algn="just"/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for 5 days. Time courses of mean swimming speed in each group in WT and smAT</a:t>
            </a:r>
            <a:r>
              <a:rPr lang="en-US" altLang="ja-JP" sz="1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mice are show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n=12 in WT-PBS, </a:t>
            </a: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BCCAO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(-); n=12 in WT-PBS, BCCAO (+); n=15 in WT-A</a:t>
            </a:r>
            <a:r>
              <a:rPr lang="en-US" altLang="ja-JP" sz="1200" dirty="0">
                <a:latin typeface="Symbol" panose="05050102010706020507" pitchFamily="18" charset="2"/>
                <a:cs typeface="Times New Roman" panose="02020603050405020304" pitchFamily="18" charset="0"/>
              </a:rPr>
              <a:t>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BCCAO (-); n=14 in WT-A</a:t>
            </a:r>
            <a:r>
              <a:rPr lang="en-US" altLang="ja-JP" sz="1200" dirty="0">
                <a:latin typeface="Symbol" panose="05050102010706020507" pitchFamily="18" charset="2"/>
                <a:cs typeface="Times New Roman" panose="02020603050405020304" pitchFamily="18" charset="0"/>
              </a:rPr>
              <a:t>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BCCAO (+); n=8 in </a:t>
            </a: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smAT</a:t>
            </a:r>
            <a:r>
              <a:rPr lang="en-US" altLang="ja-JP" sz="1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/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PBS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BCCAO (-); n=9 in smAT</a:t>
            </a:r>
            <a:r>
              <a:rPr lang="en-US" altLang="ja-JP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-PBS, BCCAO (+); n=14 in smAT</a:t>
            </a:r>
            <a:r>
              <a:rPr lang="en-US" altLang="ja-JP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</a:t>
            </a:r>
            <a:r>
              <a:rPr lang="en-US" altLang="ja-JP" sz="1200" dirty="0">
                <a:latin typeface="Symbol" panose="05050102010706020507" pitchFamily="18" charset="2"/>
                <a:cs typeface="Times New Roman" panose="02020603050405020304" pitchFamily="18" charset="0"/>
              </a:rPr>
              <a:t>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BCCAO (-); n=14 in smAT</a:t>
            </a:r>
            <a:r>
              <a:rPr lang="en-US" altLang="ja-JP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</a:t>
            </a:r>
            <a:r>
              <a:rPr lang="en-US" altLang="ja-JP" sz="1200" dirty="0">
                <a:latin typeface="Symbol" panose="05050102010706020507" pitchFamily="18" charset="2"/>
                <a:cs typeface="Times New Roman" panose="02020603050405020304" pitchFamily="18" charset="0"/>
              </a:rPr>
              <a:t>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BCCAO </a:t>
            </a: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(+).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429072" y="1082017"/>
            <a:ext cx="10510033" cy="3663318"/>
            <a:chOff x="551492" y="312225"/>
            <a:chExt cx="10014567" cy="3227262"/>
          </a:xfrm>
        </p:grpSpPr>
        <p:grpSp>
          <p:nvGrpSpPr>
            <p:cNvPr id="65" name="グループ化 64"/>
            <p:cNvGrpSpPr/>
            <p:nvPr/>
          </p:nvGrpSpPr>
          <p:grpSpPr>
            <a:xfrm>
              <a:off x="551492" y="551244"/>
              <a:ext cx="5812504" cy="2826000"/>
              <a:chOff x="122552" y="587085"/>
              <a:chExt cx="5812504" cy="2826000"/>
            </a:xfrm>
          </p:grpSpPr>
          <p:graphicFrame>
            <p:nvGraphicFramePr>
              <p:cNvPr id="26" name="グラフ 25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99364071"/>
                  </p:ext>
                </p:extLst>
              </p:nvPr>
            </p:nvGraphicFramePr>
            <p:xfrm>
              <a:off x="394329" y="587085"/>
              <a:ext cx="5540727" cy="2826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27" name="テキスト ボックス 26"/>
              <p:cNvSpPr txBox="1"/>
              <p:nvPr/>
            </p:nvSpPr>
            <p:spPr>
              <a:xfrm rot="16200000">
                <a:off x="-862475" y="1882411"/>
                <a:ext cx="2291663" cy="32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ja-JP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Overall Average Speed (m/s)</a:t>
                </a:r>
              </a:p>
            </p:txBody>
          </p:sp>
          <p:sp>
            <p:nvSpPr>
              <p:cNvPr id="64" name="正方形/長方形 63"/>
              <p:cNvSpPr/>
              <p:nvPr/>
            </p:nvSpPr>
            <p:spPr>
              <a:xfrm>
                <a:off x="1327525" y="2311350"/>
                <a:ext cx="864096" cy="88227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34" name="グループ化 33"/>
              <p:cNvGrpSpPr/>
              <p:nvPr/>
            </p:nvGrpSpPr>
            <p:grpSpPr>
              <a:xfrm>
                <a:off x="1252946" y="2303228"/>
                <a:ext cx="946093" cy="900133"/>
                <a:chOff x="1817668" y="2135884"/>
                <a:chExt cx="946093" cy="900133"/>
              </a:xfrm>
            </p:grpSpPr>
            <p:sp>
              <p:nvSpPr>
                <p:cNvPr id="35" name="テキスト ボックス 34"/>
                <p:cNvSpPr txBox="1"/>
                <p:nvPr/>
              </p:nvSpPr>
              <p:spPr>
                <a:xfrm>
                  <a:off x="1817668" y="2135884"/>
                  <a:ext cx="922047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ja-JP" sz="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PBS, BCCAO (-)</a:t>
                  </a:r>
                  <a:endParaRPr kumimoji="1" lang="ja-JP" altLang="en-US" sz="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6" name="テキスト ボックス 35"/>
                <p:cNvSpPr txBox="1"/>
                <p:nvPr/>
              </p:nvSpPr>
              <p:spPr>
                <a:xfrm>
                  <a:off x="1817668" y="2367069"/>
                  <a:ext cx="946093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ja-JP" sz="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PBS, BCCAO (+)</a:t>
                  </a:r>
                  <a:endParaRPr kumimoji="1" lang="ja-JP" altLang="en-US" sz="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7" name="テキスト ボックス 36"/>
                <p:cNvSpPr txBox="1"/>
                <p:nvPr/>
              </p:nvSpPr>
              <p:spPr>
                <a:xfrm>
                  <a:off x="1817668" y="2591415"/>
                  <a:ext cx="864339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ja-JP" sz="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</a:t>
                  </a:r>
                  <a:r>
                    <a:rPr lang="en-US" altLang="ja-JP" sz="800" b="1" dirty="0" smtClean="0">
                      <a:latin typeface="Symbol" panose="05050102010706020507" pitchFamily="18" charset="2"/>
                      <a:cs typeface="Times New Roman" panose="02020603050405020304" pitchFamily="18" charset="0"/>
                    </a:rPr>
                    <a:t>b</a:t>
                  </a:r>
                  <a:r>
                    <a:rPr lang="en-US" altLang="ja-JP" sz="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BCCAO (-)</a:t>
                  </a:r>
                  <a:endParaRPr kumimoji="1" lang="ja-JP" altLang="en-US" sz="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8" name="テキスト ボックス 37"/>
                <p:cNvSpPr txBox="1"/>
                <p:nvPr/>
              </p:nvSpPr>
              <p:spPr>
                <a:xfrm>
                  <a:off x="1817668" y="2820573"/>
                  <a:ext cx="886781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ja-JP" sz="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</a:t>
                  </a:r>
                  <a:r>
                    <a:rPr lang="en-US" altLang="ja-JP" sz="800" b="1" dirty="0" smtClean="0">
                      <a:latin typeface="Symbol" panose="05050102010706020507" pitchFamily="18" charset="2"/>
                      <a:cs typeface="Times New Roman" panose="02020603050405020304" pitchFamily="18" charset="0"/>
                    </a:rPr>
                    <a:t>b</a:t>
                  </a:r>
                  <a:r>
                    <a:rPr lang="en-US" altLang="ja-JP" sz="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BCCAO (+)</a:t>
                  </a:r>
                  <a:endParaRPr kumimoji="1" lang="ja-JP" altLang="en-US" sz="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75" name="グループ化 74"/>
            <p:cNvGrpSpPr/>
            <p:nvPr/>
          </p:nvGrpSpPr>
          <p:grpSpPr>
            <a:xfrm>
              <a:off x="5025659" y="550658"/>
              <a:ext cx="5540400" cy="2827174"/>
              <a:chOff x="5619040" y="581831"/>
              <a:chExt cx="5540400" cy="2827174"/>
            </a:xfrm>
          </p:grpSpPr>
          <p:graphicFrame>
            <p:nvGraphicFramePr>
              <p:cNvPr id="30" name="グラフ 29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518147902"/>
                  </p:ext>
                </p:extLst>
              </p:nvPr>
            </p:nvGraphicFramePr>
            <p:xfrm>
              <a:off x="5619040" y="581831"/>
              <a:ext cx="5540400" cy="282717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69" name="正方形/長方形 68"/>
              <p:cNvSpPr/>
              <p:nvPr/>
            </p:nvSpPr>
            <p:spPr>
              <a:xfrm>
                <a:off x="6543875" y="2326458"/>
                <a:ext cx="936104" cy="82819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74" name="グループ化 73"/>
              <p:cNvGrpSpPr/>
              <p:nvPr/>
            </p:nvGrpSpPr>
            <p:grpSpPr>
              <a:xfrm>
                <a:off x="6478040" y="2278409"/>
                <a:ext cx="946093" cy="900133"/>
                <a:chOff x="6727676" y="3689832"/>
                <a:chExt cx="946093" cy="900133"/>
              </a:xfrm>
            </p:grpSpPr>
            <p:sp>
              <p:nvSpPr>
                <p:cNvPr id="70" name="テキスト ボックス 69"/>
                <p:cNvSpPr txBox="1"/>
                <p:nvPr/>
              </p:nvSpPr>
              <p:spPr>
                <a:xfrm>
                  <a:off x="6727676" y="3689832"/>
                  <a:ext cx="922047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ja-JP" sz="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PBS, BCCAO (-)</a:t>
                  </a:r>
                  <a:endParaRPr kumimoji="1" lang="ja-JP" altLang="en-US" sz="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1" name="テキスト ボックス 70"/>
                <p:cNvSpPr txBox="1"/>
                <p:nvPr/>
              </p:nvSpPr>
              <p:spPr>
                <a:xfrm>
                  <a:off x="6727676" y="3921017"/>
                  <a:ext cx="946093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ja-JP" sz="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PBS, BCCAO (+)</a:t>
                  </a:r>
                  <a:endParaRPr kumimoji="1" lang="ja-JP" altLang="en-US" sz="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2" name="テキスト ボックス 71"/>
                <p:cNvSpPr txBox="1"/>
                <p:nvPr/>
              </p:nvSpPr>
              <p:spPr>
                <a:xfrm>
                  <a:off x="6727676" y="4145363"/>
                  <a:ext cx="864339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ja-JP" sz="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</a:t>
                  </a:r>
                  <a:r>
                    <a:rPr lang="en-US" altLang="ja-JP" sz="800" b="1" dirty="0" smtClean="0">
                      <a:latin typeface="Symbol" panose="05050102010706020507" pitchFamily="18" charset="2"/>
                      <a:cs typeface="Times New Roman" panose="02020603050405020304" pitchFamily="18" charset="0"/>
                    </a:rPr>
                    <a:t>b</a:t>
                  </a:r>
                  <a:r>
                    <a:rPr lang="en-US" altLang="ja-JP" sz="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BCCAO (-)</a:t>
                  </a:r>
                  <a:endParaRPr kumimoji="1" lang="ja-JP" altLang="en-US" sz="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3" name="テキスト ボックス 72"/>
                <p:cNvSpPr txBox="1"/>
                <p:nvPr/>
              </p:nvSpPr>
              <p:spPr>
                <a:xfrm>
                  <a:off x="6727676" y="4374521"/>
                  <a:ext cx="886781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ja-JP" sz="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</a:t>
                  </a:r>
                  <a:r>
                    <a:rPr lang="en-US" altLang="ja-JP" sz="800" b="1" dirty="0" smtClean="0">
                      <a:latin typeface="Symbol" panose="05050102010706020507" pitchFamily="18" charset="2"/>
                      <a:cs typeface="Times New Roman" panose="02020603050405020304" pitchFamily="18" charset="0"/>
                    </a:rPr>
                    <a:t>b</a:t>
                  </a:r>
                  <a:r>
                    <a:rPr lang="en-US" altLang="ja-JP" sz="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BCCAO (+)</a:t>
                  </a:r>
                  <a:endParaRPr kumimoji="1" lang="ja-JP" altLang="en-US" sz="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82" name="グループ化 81"/>
            <p:cNvGrpSpPr/>
            <p:nvPr/>
          </p:nvGrpSpPr>
          <p:grpSpPr>
            <a:xfrm>
              <a:off x="1540922" y="3262488"/>
              <a:ext cx="3806059" cy="276999"/>
              <a:chOff x="640954" y="3356992"/>
              <a:chExt cx="3806059" cy="276999"/>
            </a:xfrm>
          </p:grpSpPr>
          <p:sp>
            <p:nvSpPr>
              <p:cNvPr id="76" name="テキスト ボックス 10"/>
              <p:cNvSpPr txBox="1">
                <a:spLocks noChangeArrowheads="1"/>
              </p:cNvSpPr>
              <p:nvPr/>
            </p:nvSpPr>
            <p:spPr bwMode="auto">
              <a:xfrm>
                <a:off x="640954" y="3356992"/>
                <a:ext cx="261610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r>
                  <a:rPr lang="en-US" altLang="ja-JP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altLang="ja-JP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テキスト ボックス 10"/>
              <p:cNvSpPr txBox="1">
                <a:spLocks noChangeArrowheads="1"/>
              </p:cNvSpPr>
              <p:nvPr/>
            </p:nvSpPr>
            <p:spPr bwMode="auto">
              <a:xfrm>
                <a:off x="1356451" y="3356992"/>
                <a:ext cx="261610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r>
                  <a:rPr lang="en-US" altLang="ja-JP" sz="1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78" name="テキスト ボックス 10"/>
              <p:cNvSpPr txBox="1">
                <a:spLocks noChangeArrowheads="1"/>
              </p:cNvSpPr>
              <p:nvPr/>
            </p:nvSpPr>
            <p:spPr bwMode="auto">
              <a:xfrm>
                <a:off x="2078535" y="3356992"/>
                <a:ext cx="261610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r>
                  <a:rPr lang="en-US" altLang="ja-JP" sz="1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79" name="テキスト ボックス 10"/>
              <p:cNvSpPr txBox="1">
                <a:spLocks noChangeArrowheads="1"/>
              </p:cNvSpPr>
              <p:nvPr/>
            </p:nvSpPr>
            <p:spPr bwMode="auto">
              <a:xfrm>
                <a:off x="2821466" y="3356992"/>
                <a:ext cx="261610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r>
                  <a:rPr lang="en-US" altLang="ja-JP" sz="1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  <p:sp>
            <p:nvSpPr>
              <p:cNvPr id="80" name="テキスト ボックス 10"/>
              <p:cNvSpPr txBox="1">
                <a:spLocks noChangeArrowheads="1"/>
              </p:cNvSpPr>
              <p:nvPr/>
            </p:nvSpPr>
            <p:spPr bwMode="auto">
              <a:xfrm>
                <a:off x="3521030" y="3356992"/>
                <a:ext cx="261610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r>
                  <a:rPr lang="en-US" altLang="ja-JP" sz="1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81" name="テキスト ボックス 10"/>
              <p:cNvSpPr txBox="1">
                <a:spLocks noChangeArrowheads="1"/>
              </p:cNvSpPr>
              <p:nvPr/>
            </p:nvSpPr>
            <p:spPr bwMode="auto">
              <a:xfrm>
                <a:off x="3861596" y="3356992"/>
                <a:ext cx="585417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r>
                  <a:rPr lang="en-US" altLang="ja-JP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altLang="ja-JP" sz="1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days)</a:t>
                </a:r>
              </a:p>
            </p:txBody>
          </p:sp>
        </p:grpSp>
        <p:grpSp>
          <p:nvGrpSpPr>
            <p:cNvPr id="83" name="グループ化 82"/>
            <p:cNvGrpSpPr/>
            <p:nvPr/>
          </p:nvGrpSpPr>
          <p:grpSpPr>
            <a:xfrm>
              <a:off x="5726682" y="3262488"/>
              <a:ext cx="3833287" cy="276999"/>
              <a:chOff x="640954" y="3356992"/>
              <a:chExt cx="3833287" cy="276999"/>
            </a:xfrm>
          </p:grpSpPr>
          <p:sp>
            <p:nvSpPr>
              <p:cNvPr id="84" name="テキスト ボックス 10"/>
              <p:cNvSpPr txBox="1">
                <a:spLocks noChangeArrowheads="1"/>
              </p:cNvSpPr>
              <p:nvPr/>
            </p:nvSpPr>
            <p:spPr bwMode="auto">
              <a:xfrm>
                <a:off x="640954" y="3356992"/>
                <a:ext cx="261610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r>
                  <a:rPr lang="en-US" altLang="ja-JP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altLang="ja-JP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テキスト ボックス 10"/>
              <p:cNvSpPr txBox="1">
                <a:spLocks noChangeArrowheads="1"/>
              </p:cNvSpPr>
              <p:nvPr/>
            </p:nvSpPr>
            <p:spPr bwMode="auto">
              <a:xfrm>
                <a:off x="1356451" y="3356992"/>
                <a:ext cx="261610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r>
                  <a:rPr lang="en-US" altLang="ja-JP" sz="1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86" name="テキスト ボックス 10"/>
              <p:cNvSpPr txBox="1">
                <a:spLocks noChangeArrowheads="1"/>
              </p:cNvSpPr>
              <p:nvPr/>
            </p:nvSpPr>
            <p:spPr bwMode="auto">
              <a:xfrm>
                <a:off x="2078535" y="3356992"/>
                <a:ext cx="261610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r>
                  <a:rPr lang="en-US" altLang="ja-JP" sz="1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87" name="テキスト ボックス 10"/>
              <p:cNvSpPr txBox="1">
                <a:spLocks noChangeArrowheads="1"/>
              </p:cNvSpPr>
              <p:nvPr/>
            </p:nvSpPr>
            <p:spPr bwMode="auto">
              <a:xfrm>
                <a:off x="2821466" y="3356992"/>
                <a:ext cx="261610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r>
                  <a:rPr lang="en-US" altLang="ja-JP" sz="1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  <p:sp>
            <p:nvSpPr>
              <p:cNvPr id="88" name="テキスト ボックス 10"/>
              <p:cNvSpPr txBox="1">
                <a:spLocks noChangeArrowheads="1"/>
              </p:cNvSpPr>
              <p:nvPr/>
            </p:nvSpPr>
            <p:spPr bwMode="auto">
              <a:xfrm>
                <a:off x="3521030" y="3356992"/>
                <a:ext cx="261610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r>
                  <a:rPr lang="en-US" altLang="ja-JP" sz="1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89" name="テキスト ボックス 10"/>
              <p:cNvSpPr txBox="1">
                <a:spLocks noChangeArrowheads="1"/>
              </p:cNvSpPr>
              <p:nvPr/>
            </p:nvSpPr>
            <p:spPr bwMode="auto">
              <a:xfrm>
                <a:off x="3888824" y="3356992"/>
                <a:ext cx="585417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r>
                  <a:rPr lang="en-US" altLang="ja-JP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altLang="ja-JP" sz="1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days)</a:t>
                </a:r>
              </a:p>
            </p:txBody>
          </p:sp>
        </p:grpSp>
        <p:sp>
          <p:nvSpPr>
            <p:cNvPr id="40" name="テキスト ボックス 39"/>
            <p:cNvSpPr txBox="1"/>
            <p:nvPr/>
          </p:nvSpPr>
          <p:spPr>
            <a:xfrm>
              <a:off x="2891635" y="312225"/>
              <a:ext cx="52610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WT</a:t>
              </a:r>
              <a:endParaRPr kumimoji="1" lang="ja-JP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テキスト ボックス 40"/>
            <p:cNvSpPr txBox="1"/>
            <p:nvPr/>
          </p:nvSpPr>
          <p:spPr>
            <a:xfrm>
              <a:off x="6976466" y="312225"/>
              <a:ext cx="77373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smAT</a:t>
              </a:r>
              <a:r>
                <a:rPr lang="en-US" altLang="ja-JP" sz="16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kumimoji="1" lang="ja-JP" altLang="en-US" sz="1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120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1705783" y="449161"/>
            <a:ext cx="3544016" cy="2173805"/>
            <a:chOff x="679004" y="908720"/>
            <a:chExt cx="3384376" cy="2867025"/>
          </a:xfrm>
        </p:grpSpPr>
        <p:graphicFrame>
          <p:nvGraphicFramePr>
            <p:cNvPr id="2" name="グラフ 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043736636"/>
                </p:ext>
              </p:extLst>
            </p:nvPr>
          </p:nvGraphicFramePr>
          <p:xfrm>
            <a:off x="679004" y="908720"/>
            <a:ext cx="3384376" cy="28670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5" name="テキスト ボックス 8"/>
            <p:cNvSpPr txBox="1">
              <a:spLocks noChangeArrowheads="1"/>
            </p:cNvSpPr>
            <p:nvPr/>
          </p:nvSpPr>
          <p:spPr bwMode="auto">
            <a:xfrm>
              <a:off x="1996421" y="1806194"/>
              <a:ext cx="224149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r>
                <a:rPr lang="en-US" altLang="ja-JP" sz="2000" dirty="0">
                  <a:latin typeface="Times New Roman" pitchFamily="18" charset="0"/>
                  <a:cs typeface="Times New Roman" pitchFamily="18" charset="0"/>
                </a:rPr>
                <a:t>*</a:t>
              </a:r>
              <a:endParaRPr lang="ja-JP" alt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6" name="グラフ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0588418"/>
              </p:ext>
            </p:extLst>
          </p:nvPr>
        </p:nvGraphicFramePr>
        <p:xfrm>
          <a:off x="5202126" y="449702"/>
          <a:ext cx="3544016" cy="2172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テキスト ボックス 9"/>
          <p:cNvSpPr txBox="1"/>
          <p:nvPr/>
        </p:nvSpPr>
        <p:spPr>
          <a:xfrm rot="16200000">
            <a:off x="403336" y="1315985"/>
            <a:ext cx="22778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Relative mRNA Expression</a:t>
            </a:r>
          </a:p>
          <a:p>
            <a:pPr algn="ctr"/>
            <a:r>
              <a:rPr kumimoji="1" lang="en-US" altLang="ja-JP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(fold change)</a:t>
            </a:r>
          </a:p>
        </p:txBody>
      </p:sp>
      <p:sp>
        <p:nvSpPr>
          <p:cNvPr id="56" name="テキスト ボックス 55"/>
          <p:cNvSpPr txBox="1"/>
          <p:nvPr/>
        </p:nvSpPr>
        <p:spPr>
          <a:xfrm>
            <a:off x="2132533" y="599897"/>
            <a:ext cx="9332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ollagen IV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テキスト ボックス 56"/>
          <p:cNvSpPr txBox="1"/>
          <p:nvPr/>
        </p:nvSpPr>
        <p:spPr>
          <a:xfrm>
            <a:off x="5614790" y="599897"/>
            <a:ext cx="774571" cy="259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VEGF-A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8" name="グラフ 5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6871708"/>
              </p:ext>
            </p:extLst>
          </p:nvPr>
        </p:nvGraphicFramePr>
        <p:xfrm>
          <a:off x="1706591" y="3436357"/>
          <a:ext cx="3542400" cy="2174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9" name="グラフ 5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2156310"/>
              </p:ext>
            </p:extLst>
          </p:nvPr>
        </p:nvGraphicFramePr>
        <p:xfrm>
          <a:off x="5202934" y="3437071"/>
          <a:ext cx="3542400" cy="2173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66" name="グループ化 65"/>
          <p:cNvGrpSpPr/>
          <p:nvPr/>
        </p:nvGrpSpPr>
        <p:grpSpPr>
          <a:xfrm>
            <a:off x="1545419" y="5521005"/>
            <a:ext cx="3339610" cy="516695"/>
            <a:chOff x="1554944" y="5580387"/>
            <a:chExt cx="3339610" cy="551154"/>
          </a:xfrm>
        </p:grpSpPr>
        <p:sp>
          <p:nvSpPr>
            <p:cNvPr id="14" name="テキスト ボックス 10"/>
            <p:cNvSpPr txBox="1">
              <a:spLocks noChangeArrowheads="1"/>
            </p:cNvSpPr>
            <p:nvPr/>
          </p:nvSpPr>
          <p:spPr bwMode="auto">
            <a:xfrm>
              <a:off x="2642551" y="5869931"/>
              <a:ext cx="444352" cy="2616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r>
                <a:rPr lang="en-US" altLang="ja-JP" sz="11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PBS</a:t>
              </a:r>
            </a:p>
          </p:txBody>
        </p:sp>
        <p:sp>
          <p:nvSpPr>
            <p:cNvPr id="15" name="Rectangle 51"/>
            <p:cNvSpPr>
              <a:spLocks noChangeArrowheads="1"/>
            </p:cNvSpPr>
            <p:nvPr/>
          </p:nvSpPr>
          <p:spPr bwMode="auto">
            <a:xfrm>
              <a:off x="2430067" y="5580387"/>
              <a:ext cx="128241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800" dirty="0">
                  <a:solidFill>
                    <a:srgbClr val="000000"/>
                  </a:solidFill>
                  <a:latin typeface="Arial" pitchFamily="34" charset="0"/>
                </a:rPr>
                <a:t>–</a:t>
              </a:r>
            </a:p>
          </p:txBody>
        </p:sp>
        <p:sp>
          <p:nvSpPr>
            <p:cNvPr id="16" name="Rectangle 61"/>
            <p:cNvSpPr>
              <a:spLocks noChangeArrowheads="1"/>
            </p:cNvSpPr>
            <p:nvPr/>
          </p:nvSpPr>
          <p:spPr bwMode="auto">
            <a:xfrm>
              <a:off x="3178646" y="5580387"/>
              <a:ext cx="134652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800" dirty="0">
                  <a:solidFill>
                    <a:srgbClr val="000000"/>
                  </a:solidFill>
                  <a:latin typeface="Arial" pitchFamily="34" charset="0"/>
                </a:rPr>
                <a:t>+</a:t>
              </a:r>
            </a:p>
          </p:txBody>
        </p:sp>
        <p:sp>
          <p:nvSpPr>
            <p:cNvPr id="18" name="Rectangle 51"/>
            <p:cNvSpPr>
              <a:spLocks noChangeArrowheads="1"/>
            </p:cNvSpPr>
            <p:nvPr/>
          </p:nvSpPr>
          <p:spPr bwMode="auto">
            <a:xfrm>
              <a:off x="3935139" y="5580387"/>
              <a:ext cx="128241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800" dirty="0">
                  <a:solidFill>
                    <a:srgbClr val="000000"/>
                  </a:solidFill>
                  <a:latin typeface="Arial" pitchFamily="34" charset="0"/>
                </a:rPr>
                <a:t>–</a:t>
              </a:r>
            </a:p>
          </p:txBody>
        </p:sp>
        <p:sp>
          <p:nvSpPr>
            <p:cNvPr id="19" name="Rectangle 61"/>
            <p:cNvSpPr>
              <a:spLocks noChangeArrowheads="1"/>
            </p:cNvSpPr>
            <p:nvPr/>
          </p:nvSpPr>
          <p:spPr bwMode="auto">
            <a:xfrm>
              <a:off x="4682318" y="5580387"/>
              <a:ext cx="134652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800" dirty="0">
                  <a:solidFill>
                    <a:srgbClr val="000000"/>
                  </a:solidFill>
                  <a:latin typeface="Arial" pitchFamily="34" charset="0"/>
                </a:rPr>
                <a:t>+</a:t>
              </a:r>
            </a:p>
          </p:txBody>
        </p:sp>
        <p:sp>
          <p:nvSpPr>
            <p:cNvPr id="20" name="テキスト ボックス 10"/>
            <p:cNvSpPr txBox="1">
              <a:spLocks noChangeArrowheads="1"/>
            </p:cNvSpPr>
            <p:nvPr/>
          </p:nvSpPr>
          <p:spPr bwMode="auto">
            <a:xfrm>
              <a:off x="1554944" y="5588081"/>
              <a:ext cx="696024" cy="2616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r>
                <a:rPr lang="en-US" altLang="ja-JP" sz="11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BCCAO</a:t>
              </a:r>
            </a:p>
          </p:txBody>
        </p:sp>
        <p:sp>
          <p:nvSpPr>
            <p:cNvPr id="21" name="テキスト ボックス 10"/>
            <p:cNvSpPr txBox="1">
              <a:spLocks noChangeArrowheads="1"/>
            </p:cNvSpPr>
            <p:nvPr/>
          </p:nvSpPr>
          <p:spPr bwMode="auto">
            <a:xfrm>
              <a:off x="4191241" y="5869931"/>
              <a:ext cx="364202" cy="2616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r>
                <a:rPr lang="en-US" altLang="ja-JP" sz="11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n-US" altLang="ja-JP" sz="1100" b="1" dirty="0" smtClean="0">
                  <a:latin typeface="Symbol" panose="05050102010706020507" pitchFamily="18" charset="2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22" name="Line 29"/>
            <p:cNvSpPr>
              <a:spLocks noChangeShapeType="1"/>
            </p:cNvSpPr>
            <p:nvPr/>
          </p:nvSpPr>
          <p:spPr bwMode="auto">
            <a:xfrm flipH="1" flipV="1">
              <a:off x="3854106" y="5872765"/>
              <a:ext cx="10404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ja-JP" altLang="en-US" sz="16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65" name="Line 29"/>
            <p:cNvSpPr>
              <a:spLocks noChangeShapeType="1"/>
            </p:cNvSpPr>
            <p:nvPr/>
          </p:nvSpPr>
          <p:spPr bwMode="auto">
            <a:xfrm flipH="1" flipV="1">
              <a:off x="2349717" y="5872765"/>
              <a:ext cx="10404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ja-JP" altLang="en-US" sz="16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67" name="グループ化 66"/>
          <p:cNvGrpSpPr/>
          <p:nvPr/>
        </p:nvGrpSpPr>
        <p:grpSpPr>
          <a:xfrm>
            <a:off x="5050207" y="5521005"/>
            <a:ext cx="3339610" cy="516695"/>
            <a:chOff x="1554944" y="5580387"/>
            <a:chExt cx="3339610" cy="551154"/>
          </a:xfrm>
        </p:grpSpPr>
        <p:sp>
          <p:nvSpPr>
            <p:cNvPr id="68" name="テキスト ボックス 10"/>
            <p:cNvSpPr txBox="1">
              <a:spLocks noChangeArrowheads="1"/>
            </p:cNvSpPr>
            <p:nvPr/>
          </p:nvSpPr>
          <p:spPr bwMode="auto">
            <a:xfrm>
              <a:off x="2642551" y="5869931"/>
              <a:ext cx="444352" cy="2616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r>
                <a:rPr lang="en-US" altLang="ja-JP" sz="11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PBS</a:t>
              </a:r>
            </a:p>
          </p:txBody>
        </p:sp>
        <p:sp>
          <p:nvSpPr>
            <p:cNvPr id="69" name="Rectangle 51"/>
            <p:cNvSpPr>
              <a:spLocks noChangeArrowheads="1"/>
            </p:cNvSpPr>
            <p:nvPr/>
          </p:nvSpPr>
          <p:spPr bwMode="auto">
            <a:xfrm>
              <a:off x="2430067" y="5580387"/>
              <a:ext cx="128241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800" dirty="0">
                  <a:solidFill>
                    <a:srgbClr val="000000"/>
                  </a:solidFill>
                  <a:latin typeface="Arial" pitchFamily="34" charset="0"/>
                </a:rPr>
                <a:t>–</a:t>
              </a:r>
            </a:p>
          </p:txBody>
        </p:sp>
        <p:sp>
          <p:nvSpPr>
            <p:cNvPr id="70" name="Rectangle 61"/>
            <p:cNvSpPr>
              <a:spLocks noChangeArrowheads="1"/>
            </p:cNvSpPr>
            <p:nvPr/>
          </p:nvSpPr>
          <p:spPr bwMode="auto">
            <a:xfrm>
              <a:off x="3178646" y="5580387"/>
              <a:ext cx="134652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800" dirty="0">
                  <a:solidFill>
                    <a:srgbClr val="000000"/>
                  </a:solidFill>
                  <a:latin typeface="Arial" pitchFamily="34" charset="0"/>
                </a:rPr>
                <a:t>+</a:t>
              </a:r>
            </a:p>
          </p:txBody>
        </p:sp>
        <p:sp>
          <p:nvSpPr>
            <p:cNvPr id="71" name="Rectangle 51"/>
            <p:cNvSpPr>
              <a:spLocks noChangeArrowheads="1"/>
            </p:cNvSpPr>
            <p:nvPr/>
          </p:nvSpPr>
          <p:spPr bwMode="auto">
            <a:xfrm>
              <a:off x="3935139" y="5580387"/>
              <a:ext cx="128241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800" dirty="0">
                  <a:solidFill>
                    <a:srgbClr val="000000"/>
                  </a:solidFill>
                  <a:latin typeface="Arial" pitchFamily="34" charset="0"/>
                </a:rPr>
                <a:t>–</a:t>
              </a:r>
            </a:p>
          </p:txBody>
        </p:sp>
        <p:sp>
          <p:nvSpPr>
            <p:cNvPr id="72" name="Rectangle 61"/>
            <p:cNvSpPr>
              <a:spLocks noChangeArrowheads="1"/>
            </p:cNvSpPr>
            <p:nvPr/>
          </p:nvSpPr>
          <p:spPr bwMode="auto">
            <a:xfrm>
              <a:off x="4682318" y="5580387"/>
              <a:ext cx="134652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800" dirty="0">
                  <a:solidFill>
                    <a:srgbClr val="000000"/>
                  </a:solidFill>
                  <a:latin typeface="Arial" pitchFamily="34" charset="0"/>
                </a:rPr>
                <a:t>+</a:t>
              </a:r>
            </a:p>
          </p:txBody>
        </p:sp>
        <p:sp>
          <p:nvSpPr>
            <p:cNvPr id="73" name="テキスト ボックス 10"/>
            <p:cNvSpPr txBox="1">
              <a:spLocks noChangeArrowheads="1"/>
            </p:cNvSpPr>
            <p:nvPr/>
          </p:nvSpPr>
          <p:spPr bwMode="auto">
            <a:xfrm>
              <a:off x="1554944" y="5588081"/>
              <a:ext cx="696024" cy="2616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r>
                <a:rPr lang="en-US" altLang="ja-JP" sz="11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BCCAO</a:t>
              </a:r>
            </a:p>
          </p:txBody>
        </p:sp>
        <p:sp>
          <p:nvSpPr>
            <p:cNvPr id="74" name="テキスト ボックス 10"/>
            <p:cNvSpPr txBox="1">
              <a:spLocks noChangeArrowheads="1"/>
            </p:cNvSpPr>
            <p:nvPr/>
          </p:nvSpPr>
          <p:spPr bwMode="auto">
            <a:xfrm>
              <a:off x="4191241" y="5869931"/>
              <a:ext cx="364202" cy="2616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r>
                <a:rPr lang="en-US" altLang="ja-JP" sz="11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n-US" altLang="ja-JP" sz="1100" b="1" dirty="0" smtClean="0">
                  <a:latin typeface="Symbol" panose="05050102010706020507" pitchFamily="18" charset="2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75" name="Line 29"/>
            <p:cNvSpPr>
              <a:spLocks noChangeShapeType="1"/>
            </p:cNvSpPr>
            <p:nvPr/>
          </p:nvSpPr>
          <p:spPr bwMode="auto">
            <a:xfrm flipH="1" flipV="1">
              <a:off x="3854106" y="5872765"/>
              <a:ext cx="10404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ja-JP" altLang="en-US" sz="16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76" name="Line 29"/>
            <p:cNvSpPr>
              <a:spLocks noChangeShapeType="1"/>
            </p:cNvSpPr>
            <p:nvPr/>
          </p:nvSpPr>
          <p:spPr bwMode="auto">
            <a:xfrm flipH="1" flipV="1">
              <a:off x="2349717" y="5872765"/>
              <a:ext cx="10404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ja-JP" altLang="en-US" sz="16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77" name="グループ化 76"/>
          <p:cNvGrpSpPr/>
          <p:nvPr/>
        </p:nvGrpSpPr>
        <p:grpSpPr>
          <a:xfrm>
            <a:off x="1546888" y="2516600"/>
            <a:ext cx="3339610" cy="516695"/>
            <a:chOff x="1554944" y="5580387"/>
            <a:chExt cx="3339610" cy="551154"/>
          </a:xfrm>
        </p:grpSpPr>
        <p:sp>
          <p:nvSpPr>
            <p:cNvPr id="78" name="テキスト ボックス 10"/>
            <p:cNvSpPr txBox="1">
              <a:spLocks noChangeArrowheads="1"/>
            </p:cNvSpPr>
            <p:nvPr/>
          </p:nvSpPr>
          <p:spPr bwMode="auto">
            <a:xfrm>
              <a:off x="2642551" y="5869931"/>
              <a:ext cx="444352" cy="2616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r>
                <a:rPr lang="en-US" altLang="ja-JP" sz="11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PBS</a:t>
              </a:r>
            </a:p>
          </p:txBody>
        </p:sp>
        <p:sp>
          <p:nvSpPr>
            <p:cNvPr id="79" name="Rectangle 51"/>
            <p:cNvSpPr>
              <a:spLocks noChangeArrowheads="1"/>
            </p:cNvSpPr>
            <p:nvPr/>
          </p:nvSpPr>
          <p:spPr bwMode="auto">
            <a:xfrm>
              <a:off x="2430067" y="5580387"/>
              <a:ext cx="128241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800" dirty="0">
                  <a:solidFill>
                    <a:srgbClr val="000000"/>
                  </a:solidFill>
                  <a:latin typeface="Arial" pitchFamily="34" charset="0"/>
                </a:rPr>
                <a:t>–</a:t>
              </a:r>
            </a:p>
          </p:txBody>
        </p:sp>
        <p:sp>
          <p:nvSpPr>
            <p:cNvPr id="80" name="Rectangle 61"/>
            <p:cNvSpPr>
              <a:spLocks noChangeArrowheads="1"/>
            </p:cNvSpPr>
            <p:nvPr/>
          </p:nvSpPr>
          <p:spPr bwMode="auto">
            <a:xfrm>
              <a:off x="3178646" y="5580387"/>
              <a:ext cx="134652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800" dirty="0">
                  <a:solidFill>
                    <a:srgbClr val="000000"/>
                  </a:solidFill>
                  <a:latin typeface="Arial" pitchFamily="34" charset="0"/>
                </a:rPr>
                <a:t>+</a:t>
              </a:r>
            </a:p>
          </p:txBody>
        </p:sp>
        <p:sp>
          <p:nvSpPr>
            <p:cNvPr id="81" name="Rectangle 51"/>
            <p:cNvSpPr>
              <a:spLocks noChangeArrowheads="1"/>
            </p:cNvSpPr>
            <p:nvPr/>
          </p:nvSpPr>
          <p:spPr bwMode="auto">
            <a:xfrm>
              <a:off x="3935139" y="5580387"/>
              <a:ext cx="128241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800" dirty="0">
                  <a:solidFill>
                    <a:srgbClr val="000000"/>
                  </a:solidFill>
                  <a:latin typeface="Arial" pitchFamily="34" charset="0"/>
                </a:rPr>
                <a:t>–</a:t>
              </a:r>
            </a:p>
          </p:txBody>
        </p:sp>
        <p:sp>
          <p:nvSpPr>
            <p:cNvPr id="82" name="Rectangle 61"/>
            <p:cNvSpPr>
              <a:spLocks noChangeArrowheads="1"/>
            </p:cNvSpPr>
            <p:nvPr/>
          </p:nvSpPr>
          <p:spPr bwMode="auto">
            <a:xfrm>
              <a:off x="4682318" y="5580387"/>
              <a:ext cx="134652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800" dirty="0">
                  <a:solidFill>
                    <a:srgbClr val="000000"/>
                  </a:solidFill>
                  <a:latin typeface="Arial" pitchFamily="34" charset="0"/>
                </a:rPr>
                <a:t>+</a:t>
              </a:r>
            </a:p>
          </p:txBody>
        </p:sp>
        <p:sp>
          <p:nvSpPr>
            <p:cNvPr id="83" name="テキスト ボックス 10"/>
            <p:cNvSpPr txBox="1">
              <a:spLocks noChangeArrowheads="1"/>
            </p:cNvSpPr>
            <p:nvPr/>
          </p:nvSpPr>
          <p:spPr bwMode="auto">
            <a:xfrm>
              <a:off x="1554944" y="5588081"/>
              <a:ext cx="696024" cy="2616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r>
                <a:rPr lang="en-US" altLang="ja-JP" sz="11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BCCAO</a:t>
              </a:r>
            </a:p>
          </p:txBody>
        </p:sp>
        <p:sp>
          <p:nvSpPr>
            <p:cNvPr id="84" name="テキスト ボックス 10"/>
            <p:cNvSpPr txBox="1">
              <a:spLocks noChangeArrowheads="1"/>
            </p:cNvSpPr>
            <p:nvPr/>
          </p:nvSpPr>
          <p:spPr bwMode="auto">
            <a:xfrm>
              <a:off x="4191241" y="5869931"/>
              <a:ext cx="364202" cy="2616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r>
                <a:rPr lang="en-US" altLang="ja-JP" sz="11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n-US" altLang="ja-JP" sz="1100" b="1" dirty="0" smtClean="0">
                  <a:latin typeface="Symbol" panose="05050102010706020507" pitchFamily="18" charset="2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85" name="Line 29"/>
            <p:cNvSpPr>
              <a:spLocks noChangeShapeType="1"/>
            </p:cNvSpPr>
            <p:nvPr/>
          </p:nvSpPr>
          <p:spPr bwMode="auto">
            <a:xfrm flipH="1" flipV="1">
              <a:off x="3854106" y="5872765"/>
              <a:ext cx="10404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ja-JP" altLang="en-US" sz="16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86" name="Line 29"/>
            <p:cNvSpPr>
              <a:spLocks noChangeShapeType="1"/>
            </p:cNvSpPr>
            <p:nvPr/>
          </p:nvSpPr>
          <p:spPr bwMode="auto">
            <a:xfrm flipH="1" flipV="1">
              <a:off x="2349717" y="5872765"/>
              <a:ext cx="10404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ja-JP" altLang="en-US" sz="16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87" name="グループ化 86"/>
          <p:cNvGrpSpPr/>
          <p:nvPr/>
        </p:nvGrpSpPr>
        <p:grpSpPr>
          <a:xfrm>
            <a:off x="5044290" y="2516600"/>
            <a:ext cx="3339610" cy="516695"/>
            <a:chOff x="1554944" y="5580387"/>
            <a:chExt cx="3339610" cy="551154"/>
          </a:xfrm>
        </p:grpSpPr>
        <p:sp>
          <p:nvSpPr>
            <p:cNvPr id="88" name="テキスト ボックス 10"/>
            <p:cNvSpPr txBox="1">
              <a:spLocks noChangeArrowheads="1"/>
            </p:cNvSpPr>
            <p:nvPr/>
          </p:nvSpPr>
          <p:spPr bwMode="auto">
            <a:xfrm>
              <a:off x="2642551" y="5869931"/>
              <a:ext cx="444352" cy="2616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r>
                <a:rPr lang="en-US" altLang="ja-JP" sz="11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PBS</a:t>
              </a:r>
            </a:p>
          </p:txBody>
        </p:sp>
        <p:sp>
          <p:nvSpPr>
            <p:cNvPr id="89" name="Rectangle 51"/>
            <p:cNvSpPr>
              <a:spLocks noChangeArrowheads="1"/>
            </p:cNvSpPr>
            <p:nvPr/>
          </p:nvSpPr>
          <p:spPr bwMode="auto">
            <a:xfrm>
              <a:off x="2430067" y="5580387"/>
              <a:ext cx="128241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800" dirty="0">
                  <a:solidFill>
                    <a:srgbClr val="000000"/>
                  </a:solidFill>
                  <a:latin typeface="Arial" pitchFamily="34" charset="0"/>
                </a:rPr>
                <a:t>–</a:t>
              </a:r>
            </a:p>
          </p:txBody>
        </p:sp>
        <p:sp>
          <p:nvSpPr>
            <p:cNvPr id="90" name="Rectangle 61"/>
            <p:cNvSpPr>
              <a:spLocks noChangeArrowheads="1"/>
            </p:cNvSpPr>
            <p:nvPr/>
          </p:nvSpPr>
          <p:spPr bwMode="auto">
            <a:xfrm>
              <a:off x="3178646" y="5580387"/>
              <a:ext cx="134652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800" dirty="0">
                  <a:solidFill>
                    <a:srgbClr val="000000"/>
                  </a:solidFill>
                  <a:latin typeface="Arial" pitchFamily="34" charset="0"/>
                </a:rPr>
                <a:t>+</a:t>
              </a:r>
            </a:p>
          </p:txBody>
        </p:sp>
        <p:sp>
          <p:nvSpPr>
            <p:cNvPr id="91" name="Rectangle 51"/>
            <p:cNvSpPr>
              <a:spLocks noChangeArrowheads="1"/>
            </p:cNvSpPr>
            <p:nvPr/>
          </p:nvSpPr>
          <p:spPr bwMode="auto">
            <a:xfrm>
              <a:off x="3935139" y="5580387"/>
              <a:ext cx="128241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800" dirty="0">
                  <a:solidFill>
                    <a:srgbClr val="000000"/>
                  </a:solidFill>
                  <a:latin typeface="Arial" pitchFamily="34" charset="0"/>
                </a:rPr>
                <a:t>–</a:t>
              </a:r>
            </a:p>
          </p:txBody>
        </p:sp>
        <p:sp>
          <p:nvSpPr>
            <p:cNvPr id="92" name="Rectangle 61"/>
            <p:cNvSpPr>
              <a:spLocks noChangeArrowheads="1"/>
            </p:cNvSpPr>
            <p:nvPr/>
          </p:nvSpPr>
          <p:spPr bwMode="auto">
            <a:xfrm>
              <a:off x="4682318" y="5580387"/>
              <a:ext cx="134652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ゴシック" pitchFamily="49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800" dirty="0">
                  <a:solidFill>
                    <a:srgbClr val="000000"/>
                  </a:solidFill>
                  <a:latin typeface="Arial" pitchFamily="34" charset="0"/>
                </a:rPr>
                <a:t>+</a:t>
              </a:r>
            </a:p>
          </p:txBody>
        </p:sp>
        <p:sp>
          <p:nvSpPr>
            <p:cNvPr id="93" name="テキスト ボックス 10"/>
            <p:cNvSpPr txBox="1">
              <a:spLocks noChangeArrowheads="1"/>
            </p:cNvSpPr>
            <p:nvPr/>
          </p:nvSpPr>
          <p:spPr bwMode="auto">
            <a:xfrm>
              <a:off x="1554944" y="5588081"/>
              <a:ext cx="696024" cy="2616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r>
                <a:rPr lang="en-US" altLang="ja-JP" sz="11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BCCAO</a:t>
              </a:r>
            </a:p>
          </p:txBody>
        </p:sp>
        <p:sp>
          <p:nvSpPr>
            <p:cNvPr id="94" name="テキスト ボックス 10"/>
            <p:cNvSpPr txBox="1">
              <a:spLocks noChangeArrowheads="1"/>
            </p:cNvSpPr>
            <p:nvPr/>
          </p:nvSpPr>
          <p:spPr bwMode="auto">
            <a:xfrm>
              <a:off x="4191241" y="5869931"/>
              <a:ext cx="364202" cy="2616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r>
                <a:rPr lang="en-US" altLang="ja-JP" sz="11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n-US" altLang="ja-JP" sz="1100" b="1" dirty="0" smtClean="0">
                  <a:latin typeface="Symbol" panose="05050102010706020507" pitchFamily="18" charset="2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95" name="Line 29"/>
            <p:cNvSpPr>
              <a:spLocks noChangeShapeType="1"/>
            </p:cNvSpPr>
            <p:nvPr/>
          </p:nvSpPr>
          <p:spPr bwMode="auto">
            <a:xfrm flipH="1" flipV="1">
              <a:off x="3854106" y="5872765"/>
              <a:ext cx="10404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ja-JP" altLang="en-US" sz="16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6" name="Line 29"/>
            <p:cNvSpPr>
              <a:spLocks noChangeShapeType="1"/>
            </p:cNvSpPr>
            <p:nvPr/>
          </p:nvSpPr>
          <p:spPr bwMode="auto">
            <a:xfrm flipH="1" flipV="1">
              <a:off x="2349717" y="5872765"/>
              <a:ext cx="10404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ja-JP" altLang="en-US" sz="16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sp>
        <p:nvSpPr>
          <p:cNvPr id="97" name="テキスト ボックス 96"/>
          <p:cNvSpPr txBox="1"/>
          <p:nvPr/>
        </p:nvSpPr>
        <p:spPr>
          <a:xfrm>
            <a:off x="2132533" y="3591314"/>
            <a:ext cx="9332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ollagen IV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5614790" y="3591314"/>
            <a:ext cx="774571" cy="259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VEGF-A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テキスト ボックス 98"/>
          <p:cNvSpPr txBox="1">
            <a:spLocks noChangeArrowheads="1"/>
          </p:cNvSpPr>
          <p:nvPr/>
        </p:nvSpPr>
        <p:spPr bwMode="auto">
          <a:xfrm>
            <a:off x="4587714" y="1248292"/>
            <a:ext cx="243434" cy="375094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ja-JP" sz="2000" b="1" dirty="0">
                <a:latin typeface="Times New Roman" pitchFamily="18" charset="0"/>
                <a:cs typeface="Times New Roman" pitchFamily="18" charset="0"/>
              </a:rPr>
              <a:t>†</a:t>
            </a:r>
            <a:endParaRPr lang="ja-JP" alt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0" name="直線コネクタ 99"/>
          <p:cNvCxnSpPr/>
          <p:nvPr/>
        </p:nvCxnSpPr>
        <p:spPr>
          <a:xfrm>
            <a:off x="3258109" y="893209"/>
            <a:ext cx="1479821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テキスト ボックス 100"/>
          <p:cNvSpPr txBox="1"/>
          <p:nvPr/>
        </p:nvSpPr>
        <p:spPr>
          <a:xfrm>
            <a:off x="3617725" y="650505"/>
            <a:ext cx="704039" cy="25968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kumimoji="1"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 0.05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5" name="直線コネクタ 104"/>
          <p:cNvCxnSpPr/>
          <p:nvPr/>
        </p:nvCxnSpPr>
        <p:spPr>
          <a:xfrm>
            <a:off x="3986076" y="1114607"/>
            <a:ext cx="751854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テキスト ボックス 110"/>
          <p:cNvSpPr txBox="1"/>
          <p:nvPr/>
        </p:nvSpPr>
        <p:spPr>
          <a:xfrm>
            <a:off x="4016505" y="879000"/>
            <a:ext cx="704039" cy="25968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kumimoji="1"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 0.01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テキスト ボックス 111"/>
          <p:cNvSpPr txBox="1">
            <a:spLocks noChangeArrowheads="1"/>
          </p:cNvSpPr>
          <p:nvPr/>
        </p:nvSpPr>
        <p:spPr bwMode="auto">
          <a:xfrm>
            <a:off x="6578541" y="1191923"/>
            <a:ext cx="243434" cy="375094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ja-JP" sz="2000" b="1" dirty="0">
                <a:latin typeface="Times New Roman" pitchFamily="18" charset="0"/>
                <a:cs typeface="Times New Roman" pitchFamily="18" charset="0"/>
              </a:rPr>
              <a:t>†</a:t>
            </a:r>
            <a:endParaRPr lang="ja-JP" alt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テキスト ボックス 112"/>
          <p:cNvSpPr txBox="1">
            <a:spLocks noChangeArrowheads="1"/>
          </p:cNvSpPr>
          <p:nvPr/>
        </p:nvSpPr>
        <p:spPr bwMode="auto">
          <a:xfrm>
            <a:off x="8079625" y="1512775"/>
            <a:ext cx="243434" cy="375094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ja-JP" sz="2000" b="1" dirty="0">
                <a:latin typeface="Times New Roman" pitchFamily="18" charset="0"/>
                <a:cs typeface="Times New Roman" pitchFamily="18" charset="0"/>
              </a:rPr>
              <a:t>†</a:t>
            </a:r>
            <a:endParaRPr lang="ja-JP" alt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4" name="直線コネクタ 113"/>
          <p:cNvCxnSpPr/>
          <p:nvPr/>
        </p:nvCxnSpPr>
        <p:spPr>
          <a:xfrm>
            <a:off x="6732330" y="955500"/>
            <a:ext cx="1509426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テキスト ボックス 114"/>
          <p:cNvSpPr txBox="1"/>
          <p:nvPr/>
        </p:nvSpPr>
        <p:spPr>
          <a:xfrm>
            <a:off x="7125611" y="712795"/>
            <a:ext cx="704039" cy="25968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kumimoji="1"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 0.01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6" name="直線コネクタ 115"/>
          <p:cNvCxnSpPr/>
          <p:nvPr/>
        </p:nvCxnSpPr>
        <p:spPr>
          <a:xfrm>
            <a:off x="7477630" y="1176912"/>
            <a:ext cx="764126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テキスト ボックス 116"/>
          <p:cNvSpPr txBox="1"/>
          <p:nvPr/>
        </p:nvSpPr>
        <p:spPr>
          <a:xfrm>
            <a:off x="7519322" y="941305"/>
            <a:ext cx="704039" cy="25968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kumimoji="1"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 0.01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" name="テキスト ボックス 122"/>
          <p:cNvSpPr txBox="1"/>
          <p:nvPr/>
        </p:nvSpPr>
        <p:spPr>
          <a:xfrm rot="16200000">
            <a:off x="403336" y="4319838"/>
            <a:ext cx="22778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Relative mRNA Expression</a:t>
            </a:r>
          </a:p>
          <a:p>
            <a:pPr algn="ctr"/>
            <a:r>
              <a:rPr kumimoji="1" lang="en-US" altLang="ja-JP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(fold change)</a:t>
            </a:r>
          </a:p>
        </p:txBody>
      </p:sp>
      <p:sp>
        <p:nvSpPr>
          <p:cNvPr id="125" name="テキスト ボックス 124"/>
          <p:cNvSpPr txBox="1"/>
          <p:nvPr/>
        </p:nvSpPr>
        <p:spPr>
          <a:xfrm>
            <a:off x="5102603" y="129296"/>
            <a:ext cx="569387" cy="3540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WT</a:t>
            </a:r>
            <a:endParaRPr kumimoji="1" lang="ja-JP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6" name="テキスト ボックス 125"/>
          <p:cNvSpPr txBox="1"/>
          <p:nvPr/>
        </p:nvSpPr>
        <p:spPr>
          <a:xfrm>
            <a:off x="4963686" y="3098788"/>
            <a:ext cx="847220" cy="3540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smAT</a:t>
            </a:r>
            <a:r>
              <a:rPr lang="en-US" altLang="ja-JP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1" lang="ja-JP" altLang="en-US" b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テキスト ボックス 127"/>
          <p:cNvSpPr txBox="1"/>
          <p:nvPr/>
        </p:nvSpPr>
        <p:spPr>
          <a:xfrm>
            <a:off x="649025" y="6152187"/>
            <a:ext cx="9059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3</a:t>
            </a:r>
            <a:r>
              <a:rPr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Effect of BCCAO with/without A</a:t>
            </a:r>
            <a:r>
              <a:rPr lang="en-US" altLang="ja-JP" sz="1200" b="1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</a:t>
            </a:r>
            <a:r>
              <a:rPr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1-40 on cerebrovascular </a:t>
            </a:r>
            <a:r>
              <a:rPr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 </a:t>
            </a:r>
            <a:r>
              <a:rPr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markers. </a:t>
            </a: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mRNA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expression of c</a:t>
            </a: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ollagen IV </a:t>
            </a:r>
          </a:p>
          <a:p>
            <a:pPr algn="just"/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and VEGF-A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hippocampus 3 weeks after injection by real-time RT-PCR in WT and smAT</a:t>
            </a:r>
            <a:r>
              <a:rPr lang="en-US" altLang="ja-JP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mice are shown. </a:t>
            </a:r>
            <a:endParaRPr lang="en-US" altLang="ja-JP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*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P&lt;0.05, </a:t>
            </a:r>
            <a:r>
              <a:rPr lang="en-US" altLang="ja-JP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†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P&lt;0.01 vs. PBS, BCCAO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(-). n=6 for each group in WT and smAT</a:t>
            </a:r>
            <a:r>
              <a:rPr lang="en-US" altLang="ja-JP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respectively.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77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1448</TotalTime>
  <Words>357</Words>
  <Application>Microsoft Office PowerPoint</Application>
  <PresentationFormat>35mm スライド</PresentationFormat>
  <Paragraphs>80</Paragraphs>
  <Slides>3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4" baseType="lpstr">
      <vt:lpstr>Office ​​テーマ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pcuser</dc:creator>
  <cp:lastModifiedBy>pcuser</cp:lastModifiedBy>
  <cp:revision>43</cp:revision>
  <dcterms:created xsi:type="dcterms:W3CDTF">2019-09-13T06:23:20Z</dcterms:created>
  <dcterms:modified xsi:type="dcterms:W3CDTF">2020-01-31T06:36:31Z</dcterms:modified>
</cp:coreProperties>
</file>