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notesSlides/notesSlide4.xml" ContentType="application/vnd.openxmlformats-officedocument.presentationml.notesSl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8" r:id="rId2"/>
    <p:sldId id="334" r:id="rId3"/>
    <p:sldId id="335" r:id="rId4"/>
    <p:sldId id="340" r:id="rId5"/>
    <p:sldId id="338" r:id="rId6"/>
    <p:sldId id="339" r:id="rId7"/>
    <p:sldId id="323" r:id="rId8"/>
    <p:sldId id="319" r:id="rId9"/>
    <p:sldId id="324" r:id="rId10"/>
    <p:sldId id="284" r:id="rId11"/>
    <p:sldId id="337" r:id="rId1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50202"/>
    <a:srgbClr val="FFE10B"/>
    <a:srgbClr val="6319D6"/>
    <a:srgbClr val="74DF1C"/>
    <a:srgbClr val="235797"/>
    <a:srgbClr val="F6A712"/>
    <a:srgbClr val="F6B00C"/>
    <a:srgbClr val="F6BC0F"/>
    <a:srgbClr val="EBB40E"/>
    <a:srgbClr val="D6A4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69" autoAdjust="0"/>
    <p:restoredTop sz="99186" autoAdjust="0"/>
  </p:normalViewPr>
  <p:slideViewPr>
    <p:cSldViewPr snapToGrid="0" snapToObjects="1">
      <p:cViewPr varScale="1">
        <p:scale>
          <a:sx n="71" d="100"/>
          <a:sy n="71" d="100"/>
        </p:scale>
        <p:origin x="-2632" y="-112"/>
      </p:cViewPr>
      <p:guideLst>
        <p:guide orient="horz" pos="3394"/>
        <p:guide pos="14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vo%20EAE%20Quantification%20jan%2011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TRO%20IMMUNOFLUROESCENCE%20QUANTiFICATION%20MASTER%20FILE%20(version%201)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TRO%20IMMUNOFLUROESCENCE%20QUANTiFICATION%20MASTER%20FILE%20(version%201)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TRO%20IMMUNOFLUROESCENCE%20QUANTiFICATION%20MASTER%20FILE%20(version%201)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vo%20EAE%20Quantification%20jan%2011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TRO%20IMMUNOFLUROESCENCE%20QUANTiFICATION%20MASTER%20FILE%20%20Jan%2021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TRO%20IMMUNOFLUROESCENCE%20QUANTiFICATION%20MASTER%20FILE%20(version%201)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vo%20EAE%20Quantification%20jan%201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TRO%20IMMUNOFLUROESCENCE%20QUANTiFICATION%20MASTER%20FILE%20(version%201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TRO%20IMMUNOFLUROESCENCE%20QUANTiFICATION%20MASTER%20FILE%20%20Dec%2017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c14\Book1%20-%20Copy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IN%20VITRO%20IMMUNOFLUROESCENCE%20QUANTiFICATION%20MASTER%20FILE%20202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TRO%20IMMUNOFLUROESCENCE%20QUANTiFICATION%20MASTER%20FILE%20%20Jan%2021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enne:Desktop:POWER%20LAB%20(BRIE):caspase-3%20paper:IN%20VITRO%20IMMUNOFLUROESCENCE%20QUANTiFICATION%20MASTER%20FILE%20%20Jan%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'MHC II only'!$I$4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'MHC II only'!$K$5:$K$6</c:f>
                <c:numCache>
                  <c:formatCode>General</c:formatCode>
                  <c:ptCount val="2"/>
                  <c:pt idx="0">
                    <c:v>0.315999634858601</c:v>
                  </c:pt>
                  <c:pt idx="1">
                    <c:v>0.406015302023635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'MHC II only'!$H$5:$H$6</c:f>
              <c:strCache>
                <c:ptCount val="2"/>
                <c:pt idx="0">
                  <c:v>nonMS</c:v>
                </c:pt>
                <c:pt idx="1">
                  <c:v>MS Lesion</c:v>
                </c:pt>
              </c:strCache>
            </c:strRef>
          </c:cat>
          <c:val>
            <c:numRef>
              <c:f>'MHC II only'!$I$5:$I$6</c:f>
              <c:numCache>
                <c:formatCode>General</c:formatCode>
                <c:ptCount val="2"/>
                <c:pt idx="0">
                  <c:v>7.175</c:v>
                </c:pt>
                <c:pt idx="1">
                  <c:v>9.647727272727273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8327192"/>
        <c:axId val="-1154816328"/>
      </c:barChart>
      <c:catAx>
        <c:axId val="-21383271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-1154816328"/>
        <c:crosses val="autoZero"/>
        <c:auto val="1"/>
        <c:lblAlgn val="ctr"/>
        <c:lblOffset val="100"/>
        <c:noMultiLvlLbl val="0"/>
      </c:catAx>
      <c:valAx>
        <c:axId val="-11548163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MHC Class II+ Cells/FOV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-2138327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907346840932"/>
          <c:y val="0.0588235294117647"/>
          <c:w val="0.463870062284701"/>
          <c:h val="0.7721872661844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Biorep 1 GSDMD 2X'!$L$74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Biorep 1 GSDMD 2X'!$K$28:$P$28</c:f>
                <c:numCache>
                  <c:formatCode>General</c:formatCode>
                  <c:ptCount val="6"/>
                  <c:pt idx="0">
                    <c:v>1352.863473844391</c:v>
                  </c:pt>
                  <c:pt idx="1">
                    <c:v>876.3562182783854</c:v>
                  </c:pt>
                  <c:pt idx="2">
                    <c:v>1234.002601941193</c:v>
                  </c:pt>
                  <c:pt idx="3">
                    <c:v>1484.100228701878</c:v>
                  </c:pt>
                  <c:pt idx="4">
                    <c:v>1248.462077537646</c:v>
                  </c:pt>
                  <c:pt idx="5">
                    <c:v>1229.074342217574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Biorep 1 GSDMD 2X'!$M$73:$O$73</c:f>
              <c:strCache>
                <c:ptCount val="3"/>
                <c:pt idx="0">
                  <c:v>Control</c:v>
                </c:pt>
                <c:pt idx="1">
                  <c:v>Nigericin</c:v>
                </c:pt>
                <c:pt idx="2">
                  <c:v>Nigericin + VX-765</c:v>
                </c:pt>
              </c:strCache>
            </c:strRef>
          </c:cat>
          <c:val>
            <c:numRef>
              <c:f>'Analysis Biorep 1 GSDMD 2X'!$M$74:$O$74</c:f>
              <c:numCache>
                <c:formatCode>General</c:formatCode>
                <c:ptCount val="3"/>
                <c:pt idx="0">
                  <c:v>12503.42105263158</c:v>
                </c:pt>
                <c:pt idx="1">
                  <c:v>31558.52941176471</c:v>
                </c:pt>
                <c:pt idx="2">
                  <c:v>28107.41176470588</c:v>
                </c:pt>
              </c:numCache>
            </c:numRef>
          </c:val>
        </c:ser>
        <c:ser>
          <c:idx val="1"/>
          <c:order val="1"/>
          <c:tx>
            <c:strRef>
              <c:f>'Analysis Biorep 1 GSDMD 2X'!$L$75</c:f>
              <c:strCache>
                <c:ptCount val="1"/>
                <c:pt idx="0">
                  <c:v>SE</c:v>
                </c:pt>
              </c:strCache>
            </c:strRef>
          </c:tx>
          <c:invertIfNegative val="0"/>
          <c:cat>
            <c:strRef>
              <c:f>'Analysis Biorep 1 GSDMD 2X'!$M$73:$O$73</c:f>
              <c:strCache>
                <c:ptCount val="3"/>
                <c:pt idx="0">
                  <c:v>Control</c:v>
                </c:pt>
                <c:pt idx="1">
                  <c:v>Nigericin</c:v>
                </c:pt>
                <c:pt idx="2">
                  <c:v>Nigericin + VX-765</c:v>
                </c:pt>
              </c:strCache>
            </c:strRef>
          </c:cat>
          <c:val>
            <c:numRef>
              <c:f>'Analysis Biorep 1 GSDMD 2X'!$M$75:$O$75</c:f>
              <c:numCache>
                <c:formatCode>General</c:formatCode>
                <c:ptCount val="3"/>
                <c:pt idx="0">
                  <c:v>1352.863473844391</c:v>
                </c:pt>
                <c:pt idx="1">
                  <c:v>1484.100228701878</c:v>
                </c:pt>
                <c:pt idx="2">
                  <c:v>1257.348971911838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155088184"/>
        <c:axId val="-1154728984"/>
      </c:barChart>
      <c:catAx>
        <c:axId val="-11550881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-1154728984"/>
        <c:crosses val="autoZero"/>
        <c:auto val="1"/>
        <c:lblAlgn val="ctr"/>
        <c:lblOffset val="100"/>
        <c:noMultiLvlLbl val="0"/>
      </c:catAx>
      <c:valAx>
        <c:axId val="-1154728984"/>
        <c:scaling>
          <c:orientation val="minMax"/>
          <c:min val="5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Total GSDMD 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11550881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90877970254312"/>
          <c:y val="0.0424746772684971"/>
          <c:w val="0.288408440857441"/>
          <c:h val="0.56550951375198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'ANALYSIS BIG VX rescue'!$D$3</c:f>
              <c:strCache>
                <c:ptCount val="1"/>
                <c:pt idx="0">
                  <c:v>STAGE 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'ANALYSIS BIG VX rescue'!$C$5:$C$6</c:f>
              <c:strCache>
                <c:ptCount val="2"/>
                <c:pt idx="0">
                  <c:v>Nigericin</c:v>
                </c:pt>
                <c:pt idx="1">
                  <c:v>Nigericin + VX-765</c:v>
                </c:pt>
              </c:strCache>
            </c:strRef>
          </c:cat>
          <c:val>
            <c:numRef>
              <c:f>'ANALYSIS BIG VX rescue'!$D$5:$D$6</c:f>
              <c:numCache>
                <c:formatCode>General</c:formatCode>
                <c:ptCount val="2"/>
                <c:pt idx="0">
                  <c:v>5.0</c:v>
                </c:pt>
                <c:pt idx="1">
                  <c:v>21.0</c:v>
                </c:pt>
              </c:numCache>
            </c:numRef>
          </c:val>
        </c:ser>
        <c:ser>
          <c:idx val="1"/>
          <c:order val="1"/>
          <c:tx>
            <c:strRef>
              <c:f>'ANALYSIS BIG VX rescue'!$E$3</c:f>
              <c:strCache>
                <c:ptCount val="1"/>
                <c:pt idx="0">
                  <c:v>STAGE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'ANALYSIS BIG VX rescue'!$C$5:$C$6</c:f>
              <c:strCache>
                <c:ptCount val="2"/>
                <c:pt idx="0">
                  <c:v>Nigericin</c:v>
                </c:pt>
                <c:pt idx="1">
                  <c:v>Nigericin + VX-765</c:v>
                </c:pt>
              </c:strCache>
            </c:strRef>
          </c:cat>
          <c:val>
            <c:numRef>
              <c:f>'ANALYSIS BIG VX rescue'!$E$5:$E$6</c:f>
              <c:numCache>
                <c:formatCode>General</c:formatCode>
                <c:ptCount val="2"/>
                <c:pt idx="0">
                  <c:v>42.0</c:v>
                </c:pt>
                <c:pt idx="1">
                  <c:v>47.0</c:v>
                </c:pt>
              </c:numCache>
            </c:numRef>
          </c:val>
        </c:ser>
        <c:ser>
          <c:idx val="2"/>
          <c:order val="2"/>
          <c:tx>
            <c:strRef>
              <c:f>'ANALYSIS BIG VX rescue'!$F$3</c:f>
              <c:strCache>
                <c:ptCount val="1"/>
                <c:pt idx="0">
                  <c:v>STAGE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'ANALYSIS BIG VX rescue'!$C$5:$C$6</c:f>
              <c:strCache>
                <c:ptCount val="2"/>
                <c:pt idx="0">
                  <c:v>Nigericin</c:v>
                </c:pt>
                <c:pt idx="1">
                  <c:v>Nigericin + VX-765</c:v>
                </c:pt>
              </c:strCache>
            </c:strRef>
          </c:cat>
          <c:val>
            <c:numRef>
              <c:f>'ANALYSIS BIG VX rescue'!$F$5:$F$6</c:f>
              <c:numCache>
                <c:formatCode>General</c:formatCode>
                <c:ptCount val="2"/>
                <c:pt idx="0">
                  <c:v>12.0</c:v>
                </c:pt>
                <c:pt idx="1">
                  <c:v>3.0</c:v>
                </c:pt>
              </c:numCache>
            </c:numRef>
          </c:val>
        </c:ser>
        <c:ser>
          <c:idx val="3"/>
          <c:order val="3"/>
          <c:tx>
            <c:strRef>
              <c:f>'ANALYSIS BIG VX rescue'!$G$3</c:f>
              <c:strCache>
                <c:ptCount val="1"/>
                <c:pt idx="0">
                  <c:v>STAGE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'ANALYSIS BIG VX rescue'!$C$5:$C$6</c:f>
              <c:strCache>
                <c:ptCount val="2"/>
                <c:pt idx="0">
                  <c:v>Nigericin</c:v>
                </c:pt>
                <c:pt idx="1">
                  <c:v>Nigericin + VX-765</c:v>
                </c:pt>
              </c:strCache>
            </c:strRef>
          </c:cat>
          <c:val>
            <c:numRef>
              <c:f>'ANALYSIS BIG VX rescue'!$G$5:$G$6</c:f>
              <c:numCache>
                <c:formatCode>General</c:formatCode>
                <c:ptCount val="2"/>
                <c:pt idx="0">
                  <c:v>19.0</c:v>
                </c:pt>
                <c:pt idx="1">
                  <c:v>15.0</c:v>
                </c:pt>
              </c:numCache>
            </c:numRef>
          </c:val>
        </c:ser>
        <c:ser>
          <c:idx val="4"/>
          <c:order val="4"/>
          <c:tx>
            <c:strRef>
              <c:f>'ANALYSIS BIG VX rescue'!$H$3</c:f>
              <c:strCache>
                <c:ptCount val="1"/>
                <c:pt idx="0">
                  <c:v>STAGE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'ANALYSIS BIG VX rescue'!$C$5:$C$6</c:f>
              <c:strCache>
                <c:ptCount val="2"/>
                <c:pt idx="0">
                  <c:v>Nigericin</c:v>
                </c:pt>
                <c:pt idx="1">
                  <c:v>Nigericin + VX-765</c:v>
                </c:pt>
              </c:strCache>
            </c:strRef>
          </c:cat>
          <c:val>
            <c:numRef>
              <c:f>'ANALYSIS BIG VX rescue'!$H$5:$H$6</c:f>
              <c:numCache>
                <c:formatCode>General</c:formatCode>
                <c:ptCount val="2"/>
                <c:pt idx="0">
                  <c:v>13.0</c:v>
                </c:pt>
                <c:pt idx="1">
                  <c:v>9.0</c:v>
                </c:pt>
              </c:numCache>
            </c:numRef>
          </c:val>
        </c:ser>
        <c:ser>
          <c:idx val="5"/>
          <c:order val="5"/>
          <c:tx>
            <c:strRef>
              <c:f>'ANALYSIS BIG VX rescue'!$I$3</c:f>
              <c:strCache>
                <c:ptCount val="1"/>
                <c:pt idx="0">
                  <c:v>STAGE 5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'ANALYSIS BIG VX rescue'!$C$5:$C$6</c:f>
              <c:strCache>
                <c:ptCount val="2"/>
                <c:pt idx="0">
                  <c:v>Nigericin</c:v>
                </c:pt>
                <c:pt idx="1">
                  <c:v>Nigericin + VX-765</c:v>
                </c:pt>
              </c:strCache>
            </c:strRef>
          </c:cat>
          <c:val>
            <c:numRef>
              <c:f>'ANALYSIS BIG VX rescue'!$I$5:$I$6</c:f>
              <c:numCache>
                <c:formatCode>General</c:formatCode>
                <c:ptCount val="2"/>
                <c:pt idx="0">
                  <c:v>18.0</c:v>
                </c:pt>
                <c:pt idx="1">
                  <c:v>9.0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306075320"/>
        <c:axId val="-1306095880"/>
      </c:barChart>
      <c:catAx>
        <c:axId val="-13060753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FFFFFF"/>
                </a:solidFill>
              </a:defRPr>
            </a:pPr>
            <a:endParaRPr lang="en-US"/>
          </a:p>
        </c:txPr>
        <c:crossAx val="-1306095880"/>
        <c:crosses val="autoZero"/>
        <c:auto val="1"/>
        <c:lblAlgn val="ctr"/>
        <c:lblOffset val="100"/>
        <c:noMultiLvlLbl val="0"/>
      </c:catAx>
      <c:valAx>
        <c:axId val="-13060958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% Microglia</a:t>
                </a:r>
                <a:endParaRPr lang="en-US" dirty="0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6075320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549835944163346"/>
          <c:y val="0.0790029101050366"/>
          <c:w val="0.297813701773503"/>
          <c:h val="0.438965472816284"/>
        </c:manualLayout>
      </c:layout>
      <c:overlay val="0"/>
      <c:txPr>
        <a:bodyPr/>
        <a:lstStyle/>
        <a:p>
          <a:pPr>
            <a:defRPr sz="8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9764838812189"/>
          <c:y val="0.0582959641255605"/>
          <c:w val="0.526378658945659"/>
          <c:h val="0.7742304297164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Biorep 1 GSDMD 2X'!$C$54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Biorep 1 GSDMD 2X'!$D$55:$G$55</c:f>
                <c:numCache>
                  <c:formatCode>General</c:formatCode>
                  <c:ptCount val="4"/>
                  <c:pt idx="0">
                    <c:v>822.749426777734</c:v>
                  </c:pt>
                  <c:pt idx="1">
                    <c:v>1036.963150184276</c:v>
                  </c:pt>
                  <c:pt idx="2">
                    <c:v>691.9490812154578</c:v>
                  </c:pt>
                  <c:pt idx="3">
                    <c:v>701.3814693218509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Biorep 1 GSDMD 2X'!$D$53:$F$53</c:f>
              <c:strCache>
                <c:ptCount val="3"/>
                <c:pt idx="0">
                  <c:v>Control</c:v>
                </c:pt>
                <c:pt idx="1">
                  <c:v>Nigericin</c:v>
                </c:pt>
                <c:pt idx="2">
                  <c:v>Nigericin + VX-765</c:v>
                </c:pt>
              </c:strCache>
            </c:strRef>
          </c:cat>
          <c:val>
            <c:numRef>
              <c:f>'Analysis Biorep 1 GSDMD 2X'!$D$54:$F$54</c:f>
              <c:numCache>
                <c:formatCode>General</c:formatCode>
                <c:ptCount val="3"/>
                <c:pt idx="0">
                  <c:v>8525.368421052631</c:v>
                </c:pt>
                <c:pt idx="1">
                  <c:v>18123.9705882353</c:v>
                </c:pt>
                <c:pt idx="2">
                  <c:v>14986.25490196078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3455912"/>
        <c:axId val="2083458968"/>
      </c:barChart>
      <c:catAx>
        <c:axId val="2083455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 lang="en-US"/>
          </a:p>
        </c:txPr>
        <c:crossAx val="2083458968"/>
        <c:crosses val="autoZero"/>
        <c:auto val="1"/>
        <c:lblAlgn val="ctr"/>
        <c:lblOffset val="100"/>
        <c:noMultiLvlLbl val="0"/>
      </c:catAx>
      <c:valAx>
        <c:axId val="2083458968"/>
        <c:scaling>
          <c:orientation val="minMax"/>
          <c:max val="20000.0"/>
          <c:min val="5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Cleaved GSDMD 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83455912"/>
        <c:crosses val="autoZero"/>
        <c:crossBetween val="between"/>
        <c:majorUnit val="250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5420329797984"/>
          <c:y val="0.0674242785828187"/>
          <c:w val="0.50708892473729"/>
          <c:h val="0.5499153810898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'!$AQ$33</c:f>
              <c:strCache>
                <c:ptCount val="1"/>
                <c:pt idx="0">
                  <c:v>CASP3</c:v>
                </c:pt>
              </c:strCache>
            </c:strRef>
          </c:tx>
          <c:spPr>
            <a:solidFill>
              <a:srgbClr val="0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'!$AR$34:$AR$37</c:f>
                <c:numCache>
                  <c:formatCode>General</c:formatCode>
                  <c:ptCount val="4"/>
                  <c:pt idx="0">
                    <c:v>586.4731089437301</c:v>
                  </c:pt>
                  <c:pt idx="1">
                    <c:v>650.0170345846857</c:v>
                  </c:pt>
                  <c:pt idx="2">
                    <c:v>826.3572665524129</c:v>
                  </c:pt>
                  <c:pt idx="3">
                    <c:v>566.2096906199541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NIG Cleaved Casp3&amp;7 '!$AP$34:$AP$37</c:f>
              <c:strCache>
                <c:ptCount val="4"/>
                <c:pt idx="0">
                  <c:v>CTRL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'!$AQ$34:$AQ$37</c:f>
              <c:numCache>
                <c:formatCode>General</c:formatCode>
                <c:ptCount val="4"/>
                <c:pt idx="0">
                  <c:v>10477.7</c:v>
                </c:pt>
                <c:pt idx="1">
                  <c:v>16576.61157024789</c:v>
                </c:pt>
                <c:pt idx="2">
                  <c:v>23948.55102040815</c:v>
                </c:pt>
                <c:pt idx="3">
                  <c:v>19420.08333333333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0521064"/>
        <c:axId val="-1305868472"/>
      </c:barChart>
      <c:catAx>
        <c:axId val="20705210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5868472"/>
        <c:crosses val="autoZero"/>
        <c:auto val="1"/>
        <c:lblAlgn val="ctr"/>
        <c:lblOffset val="100"/>
        <c:noMultiLvlLbl val="0"/>
      </c:catAx>
      <c:valAx>
        <c:axId val="-1305868472"/>
        <c:scaling>
          <c:orientation val="minMax"/>
          <c:max val="25000.0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dirty="0"/>
                  <a:t>Caspase-</a:t>
                </a:r>
                <a:r>
                  <a:rPr lang="en-US" sz="1000" dirty="0" smtClean="0"/>
                  <a:t>3 p17/p19 </a:t>
                </a:r>
                <a:r>
                  <a:rPr lang="en-US" sz="1000" dirty="0"/>
                  <a:t>MFI</a:t>
                </a:r>
              </a:p>
            </c:rich>
          </c:tx>
          <c:layout>
            <c:manualLayout>
              <c:xMode val="edge"/>
              <c:yMode val="edge"/>
              <c:x val="0.180009687057611"/>
              <c:y val="0.0016958285148763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2070521064"/>
        <c:crosses val="autoZero"/>
        <c:crossBetween val="between"/>
        <c:majorUnit val="500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2979989996879"/>
          <c:y val="0.0759662343661858"/>
          <c:w val="0.541285567818845"/>
          <c:h val="0.55508937801383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'ANALYSIS NIG Cleaved Casp3&amp;7 '!$AB$168</c:f>
              <c:strCache>
                <c:ptCount val="1"/>
                <c:pt idx="0">
                  <c:v>STAGE 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'!$AB$176:$AB$179</c:f>
                <c:numCache>
                  <c:formatCode>General</c:formatCode>
                  <c:ptCount val="4"/>
                  <c:pt idx="0">
                    <c:v>483.157880330107</c:v>
                  </c:pt>
                  <c:pt idx="1">
                    <c:v>585.5006166742623</c:v>
                  </c:pt>
                  <c:pt idx="2">
                    <c:v>972.7872891760746</c:v>
                  </c:pt>
                  <c:pt idx="3">
                    <c:v>823.7154290158024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tx2"/>
                </a:solidFill>
              </a:ln>
            </c:spPr>
          </c:errBars>
          <c:cat>
            <c:strRef>
              <c:f>'ANALYSIS NIG Cleaved Casp3&amp;7 '!$AA$169:$AA$172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'!$AB$169:$AB$172</c:f>
              <c:numCache>
                <c:formatCode>General</c:formatCode>
                <c:ptCount val="4"/>
                <c:pt idx="0">
                  <c:v>9763.584905660329</c:v>
                </c:pt>
                <c:pt idx="1">
                  <c:v>14717.18072289157</c:v>
                </c:pt>
                <c:pt idx="2">
                  <c:v>20315.31818181818</c:v>
                </c:pt>
                <c:pt idx="3">
                  <c:v>17110.25641025641</c:v>
                </c:pt>
              </c:numCache>
            </c:numRef>
          </c:val>
        </c:ser>
        <c:ser>
          <c:idx val="2"/>
          <c:order val="1"/>
          <c:tx>
            <c:strRef>
              <c:f>'ANALYSIS NIG Cleaved Casp3&amp;7 '!$AC$168</c:f>
              <c:strCache>
                <c:ptCount val="1"/>
                <c:pt idx="0">
                  <c:v>STAGE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'!$AC$176:$AC$179</c:f>
                <c:numCache>
                  <c:formatCode>General</c:formatCode>
                  <c:ptCount val="4"/>
                  <c:pt idx="0">
                    <c:v>1986.270968702687</c:v>
                  </c:pt>
                  <c:pt idx="1">
                    <c:v>1452.216406586306</c:v>
                  </c:pt>
                  <c:pt idx="2">
                    <c:v>1024.251042018808</c:v>
                  </c:pt>
                  <c:pt idx="3">
                    <c:v>872.799687534463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3"/>
                </a:solidFill>
              </a:ln>
            </c:spPr>
          </c:errBars>
          <c:cat>
            <c:strRef>
              <c:f>'ANALYSIS NIG Cleaved Casp3&amp;7 '!$AA$169:$AA$172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'!$AC$169:$AC$172</c:f>
              <c:numCache>
                <c:formatCode>General</c:formatCode>
                <c:ptCount val="4"/>
                <c:pt idx="0">
                  <c:v>13574.16666666667</c:v>
                </c:pt>
                <c:pt idx="1">
                  <c:v>20402.28571428571</c:v>
                </c:pt>
                <c:pt idx="2">
                  <c:v>28396.61764705883</c:v>
                </c:pt>
                <c:pt idx="3">
                  <c:v>20572.3432835821</c:v>
                </c:pt>
              </c:numCache>
            </c:numRef>
          </c:val>
        </c:ser>
        <c:ser>
          <c:idx val="3"/>
          <c:order val="2"/>
          <c:tx>
            <c:strRef>
              <c:f>'ANALYSIS NIG Cleaved Casp3&amp;7 '!$AD$168</c:f>
              <c:strCache>
                <c:ptCount val="1"/>
                <c:pt idx="0">
                  <c:v>STAGE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'!$AD$176:$AD$179</c:f>
                <c:numCache>
                  <c:formatCode>General</c:formatCode>
                  <c:ptCount val="4"/>
                  <c:pt idx="1">
                    <c:v>2360.439934782133</c:v>
                  </c:pt>
                  <c:pt idx="2">
                    <c:v>2160.3082251794</c:v>
                  </c:pt>
                  <c:pt idx="3">
                    <c:v>2201.857949046165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6"/>
                </a:solidFill>
              </a:ln>
            </c:spPr>
          </c:errBars>
          <c:cat>
            <c:strRef>
              <c:f>'ANALYSIS NIG Cleaved Casp3&amp;7 '!$AA$169:$AA$172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'!$AD$169:$AD$172</c:f>
              <c:numCache>
                <c:formatCode>General</c:formatCode>
                <c:ptCount val="4"/>
                <c:pt idx="1">
                  <c:v>21736.28571428571</c:v>
                </c:pt>
                <c:pt idx="2">
                  <c:v>31241.83333333331</c:v>
                </c:pt>
                <c:pt idx="3">
                  <c:v>22519.57142857143</c:v>
                </c:pt>
              </c:numCache>
            </c:numRef>
          </c:val>
        </c:ser>
        <c:ser>
          <c:idx val="4"/>
          <c:order val="3"/>
          <c:tx>
            <c:strRef>
              <c:f>'ANALYSIS NIG Cleaved Casp3&amp;7 '!$AE$168</c:f>
              <c:strCache>
                <c:ptCount val="1"/>
                <c:pt idx="0">
                  <c:v>STAGE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'!$AE$176:$AE$179</c:f>
                <c:numCache>
                  <c:formatCode>General</c:formatCode>
                  <c:ptCount val="4"/>
                  <c:pt idx="1">
                    <c:v>3397.032491749233</c:v>
                  </c:pt>
                  <c:pt idx="2">
                    <c:v>1940.27547661925</c:v>
                  </c:pt>
                  <c:pt idx="3">
                    <c:v>1242.382015462362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5"/>
                </a:solidFill>
              </a:ln>
            </c:spPr>
          </c:errBars>
          <c:cat>
            <c:strRef>
              <c:f>'ANALYSIS NIG Cleaved Casp3&amp;7 '!$AA$169:$AA$172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'!$AE$169:$AE$172</c:f>
              <c:numCache>
                <c:formatCode>General</c:formatCode>
                <c:ptCount val="4"/>
                <c:pt idx="1">
                  <c:v>26448.5</c:v>
                </c:pt>
                <c:pt idx="2">
                  <c:v>32053.14285714286</c:v>
                </c:pt>
                <c:pt idx="3">
                  <c:v>24919.19047619048</c:v>
                </c:pt>
              </c:numCache>
            </c:numRef>
          </c:val>
        </c:ser>
        <c:ser>
          <c:idx val="5"/>
          <c:order val="4"/>
          <c:tx>
            <c:strRef>
              <c:f>'ANALYSIS NIG Cleaved Casp3&amp;7 '!$AF$168</c:f>
              <c:strCache>
                <c:ptCount val="1"/>
                <c:pt idx="0">
                  <c:v>STAGE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'!$AF$176:$AF$179</c:f>
                <c:numCache>
                  <c:formatCode>General</c:formatCode>
                  <c:ptCount val="4"/>
                  <c:pt idx="1">
                    <c:v>2088.210775866375</c:v>
                  </c:pt>
                  <c:pt idx="2">
                    <c:v>1928.298287536004</c:v>
                  </c:pt>
                  <c:pt idx="3">
                    <c:v>661.077550271167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2"/>
                </a:solidFill>
              </a:ln>
            </c:spPr>
          </c:errBars>
          <c:cat>
            <c:strRef>
              <c:f>'ANALYSIS NIG Cleaved Casp3&amp;7 '!$AA$169:$AA$172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'!$AF$169:$AF$172</c:f>
              <c:numCache>
                <c:formatCode>General</c:formatCode>
                <c:ptCount val="4"/>
                <c:pt idx="1">
                  <c:v>12310.33333333333</c:v>
                </c:pt>
                <c:pt idx="2">
                  <c:v>10825.14285714286</c:v>
                </c:pt>
                <c:pt idx="3">
                  <c:v>10855.0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06073416"/>
        <c:axId val="-1306078600"/>
      </c:barChart>
      <c:catAx>
        <c:axId val="-13060734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6078600"/>
        <c:crosses val="autoZero"/>
        <c:auto val="1"/>
        <c:lblAlgn val="ctr"/>
        <c:lblOffset val="100"/>
        <c:noMultiLvlLbl val="0"/>
      </c:catAx>
      <c:valAx>
        <c:axId val="-1306078600"/>
        <c:scaling>
          <c:orientation val="minMax"/>
          <c:max val="35000.0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dirty="0" smtClean="0"/>
                  <a:t>Caspase-3 p17/p19 MFI</a:t>
                </a:r>
                <a:endParaRPr lang="en-US" sz="10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6073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2461587102202"/>
          <c:y val="0.142346315193729"/>
          <c:w val="0.180453847741025"/>
          <c:h val="0.551465907121354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'!$AT$33</c:f>
              <c:strCache>
                <c:ptCount val="1"/>
                <c:pt idx="0">
                  <c:v>CASP7</c:v>
                </c:pt>
              </c:strCache>
            </c:strRef>
          </c:tx>
          <c:spPr>
            <a:solidFill>
              <a:srgbClr val="0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'!$AU$34:$AU$37</c:f>
                <c:numCache>
                  <c:formatCode>General</c:formatCode>
                  <c:ptCount val="4"/>
                  <c:pt idx="0">
                    <c:v>408.0923848028423</c:v>
                  </c:pt>
                  <c:pt idx="1">
                    <c:v>803.7457680016028</c:v>
                  </c:pt>
                  <c:pt idx="2">
                    <c:v>731.1160345594355</c:v>
                  </c:pt>
                  <c:pt idx="3">
                    <c:v>720.4567396009834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NIG Cleaved Casp3&amp;7 '!$AS$34:$AS$37</c:f>
              <c:strCache>
                <c:ptCount val="4"/>
                <c:pt idx="0">
                  <c:v>CTRL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'!$AT$34:$AT$37</c:f>
              <c:numCache>
                <c:formatCode>General</c:formatCode>
                <c:ptCount val="4"/>
                <c:pt idx="0">
                  <c:v>11977.1195652174</c:v>
                </c:pt>
                <c:pt idx="1">
                  <c:v>17604.64423076923</c:v>
                </c:pt>
                <c:pt idx="2">
                  <c:v>20487.82835820895</c:v>
                </c:pt>
                <c:pt idx="3">
                  <c:v>20301.69512195122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06116744"/>
        <c:axId val="-1305816152"/>
      </c:barChart>
      <c:catAx>
        <c:axId val="-13061167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5816152"/>
        <c:crosses val="autoZero"/>
        <c:auto val="1"/>
        <c:lblAlgn val="ctr"/>
        <c:lblOffset val="100"/>
        <c:noMultiLvlLbl val="0"/>
      </c:catAx>
      <c:valAx>
        <c:axId val="-1305816152"/>
        <c:scaling>
          <c:orientation val="minMax"/>
          <c:max val="25000.0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dirty="0"/>
                  <a:t>Caspase-</a:t>
                </a:r>
                <a:r>
                  <a:rPr lang="en-US" sz="1000" dirty="0" smtClean="0"/>
                  <a:t>7 p20  </a:t>
                </a:r>
                <a:r>
                  <a:rPr lang="en-US" sz="1000" dirty="0"/>
                  <a:t>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6116744"/>
        <c:crosses val="autoZero"/>
        <c:crossBetween val="between"/>
        <c:majorUnit val="500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3447727675282"/>
          <c:y val="0.0758378915688108"/>
          <c:w val="0.559947224624577"/>
          <c:h val="0.776297971715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'!$AM$168</c:f>
              <c:strCache>
                <c:ptCount val="1"/>
                <c:pt idx="0">
                  <c:v>STAGE 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'!$AM$176:$AM$179</c:f>
                <c:numCache>
                  <c:formatCode>General</c:formatCode>
                  <c:ptCount val="4"/>
                  <c:pt idx="0">
                    <c:v>442.2047213510273</c:v>
                  </c:pt>
                  <c:pt idx="1">
                    <c:v>730.6266657946824</c:v>
                  </c:pt>
                  <c:pt idx="2">
                    <c:v>1090.75882500555</c:v>
                  </c:pt>
                  <c:pt idx="3">
                    <c:v>1342.319577097355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1"/>
                </a:solidFill>
              </a:ln>
            </c:spPr>
          </c:errBars>
          <c:cat>
            <c:strRef>
              <c:f>'ANALYSIS NIG Cleaved Casp3&amp;7 '!$AL$169:$AL$172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'!$AM$169:$AM$172</c:f>
              <c:numCache>
                <c:formatCode>General</c:formatCode>
                <c:ptCount val="4"/>
                <c:pt idx="0">
                  <c:v>12142.55555555555</c:v>
                </c:pt>
                <c:pt idx="1">
                  <c:v>13389.66666666667</c:v>
                </c:pt>
                <c:pt idx="2">
                  <c:v>14404.6603773585</c:v>
                </c:pt>
                <c:pt idx="3">
                  <c:v>15363.4</c:v>
                </c:pt>
              </c:numCache>
            </c:numRef>
          </c:val>
        </c:ser>
        <c:ser>
          <c:idx val="1"/>
          <c:order val="1"/>
          <c:tx>
            <c:strRef>
              <c:f>'ANALYSIS NIG Cleaved Casp3&amp;7 '!$AN$168</c:f>
              <c:strCache>
                <c:ptCount val="1"/>
                <c:pt idx="0">
                  <c:v>STAGE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'!$AN$176:$AN$179</c:f>
                <c:numCache>
                  <c:formatCode>General</c:formatCode>
                  <c:ptCount val="4"/>
                  <c:pt idx="0">
                    <c:v>2321.975708416476</c:v>
                  </c:pt>
                  <c:pt idx="1">
                    <c:v>1845.358299728283</c:v>
                  </c:pt>
                  <c:pt idx="2">
                    <c:v>836.0257472947603</c:v>
                  </c:pt>
                  <c:pt idx="3">
                    <c:v>981.3429763381486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3"/>
                </a:solidFill>
              </a:ln>
            </c:spPr>
          </c:errBars>
          <c:cat>
            <c:strRef>
              <c:f>'ANALYSIS NIG Cleaved Casp3&amp;7 '!$AL$169:$AL$172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'!$AN$169:$AN$172</c:f>
              <c:numCache>
                <c:formatCode>General</c:formatCode>
                <c:ptCount val="4"/>
                <c:pt idx="0">
                  <c:v>17073.85714285714</c:v>
                </c:pt>
                <c:pt idx="1">
                  <c:v>24220.77272727273</c:v>
                </c:pt>
                <c:pt idx="2">
                  <c:v>26908.19444444445</c:v>
                </c:pt>
                <c:pt idx="3">
                  <c:v>21522.68571428572</c:v>
                </c:pt>
              </c:numCache>
            </c:numRef>
          </c:val>
        </c:ser>
        <c:ser>
          <c:idx val="2"/>
          <c:order val="2"/>
          <c:tx>
            <c:strRef>
              <c:f>'ANALYSIS NIG Cleaved Casp3&amp;7 '!$AO$168</c:f>
              <c:strCache>
                <c:ptCount val="1"/>
                <c:pt idx="0">
                  <c:v>STAGE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'!$AO$176:$AO$179</c:f>
                <c:numCache>
                  <c:formatCode>General</c:formatCode>
                  <c:ptCount val="4"/>
                  <c:pt idx="1">
                    <c:v>1817.387312318211</c:v>
                  </c:pt>
                  <c:pt idx="2">
                    <c:v>1207.535075414132</c:v>
                  </c:pt>
                  <c:pt idx="3">
                    <c:v>413.4999999999989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6"/>
                </a:solidFill>
              </a:ln>
            </c:spPr>
          </c:errBars>
          <c:cat>
            <c:strRef>
              <c:f>'ANALYSIS NIG Cleaved Casp3&amp;7 '!$AL$169:$AL$172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'!$AO$169:$AO$172</c:f>
              <c:numCache>
                <c:formatCode>General</c:formatCode>
                <c:ptCount val="4"/>
                <c:pt idx="1">
                  <c:v>26225.54545454546</c:v>
                </c:pt>
                <c:pt idx="2">
                  <c:v>24296.83333333331</c:v>
                </c:pt>
                <c:pt idx="3">
                  <c:v>23723.5</c:v>
                </c:pt>
              </c:numCache>
            </c:numRef>
          </c:val>
        </c:ser>
        <c:ser>
          <c:idx val="3"/>
          <c:order val="3"/>
          <c:tx>
            <c:strRef>
              <c:f>'ANALYSIS NIG Cleaved Casp3&amp;7 '!$AP$168</c:f>
              <c:strCache>
                <c:ptCount val="1"/>
                <c:pt idx="0">
                  <c:v>STAGE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'!$AP$176:$AP$179</c:f>
                <c:numCache>
                  <c:formatCode>General</c:formatCode>
                  <c:ptCount val="4"/>
                  <c:pt idx="1">
                    <c:v>2773.140840898058</c:v>
                  </c:pt>
                  <c:pt idx="2">
                    <c:v>1402.911426881568</c:v>
                  </c:pt>
                  <c:pt idx="3">
                    <c:v>1481.143255716423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5"/>
                </a:solidFill>
              </a:ln>
            </c:spPr>
          </c:errBars>
          <c:cat>
            <c:strRef>
              <c:f>'ANALYSIS NIG Cleaved Casp3&amp;7 '!$AL$169:$AL$172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'!$AP$169:$AP$172</c:f>
              <c:numCache>
                <c:formatCode>General</c:formatCode>
                <c:ptCount val="4"/>
                <c:pt idx="1">
                  <c:v>18093.11111111111</c:v>
                </c:pt>
                <c:pt idx="2">
                  <c:v>23453.55555555555</c:v>
                </c:pt>
                <c:pt idx="3">
                  <c:v>24264.23529411765</c:v>
                </c:pt>
              </c:numCache>
            </c:numRef>
          </c:val>
        </c:ser>
        <c:ser>
          <c:idx val="4"/>
          <c:order val="4"/>
          <c:tx>
            <c:strRef>
              <c:f>'ANALYSIS NIG Cleaved Casp3&amp;7 '!$AQ$168</c:f>
              <c:strCache>
                <c:ptCount val="1"/>
                <c:pt idx="0">
                  <c:v>STAGE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'!$AQ$176:$AQ$179</c:f>
                <c:numCache>
                  <c:formatCode>General</c:formatCode>
                  <c:ptCount val="4"/>
                  <c:pt idx="1">
                    <c:v>2116.412466691374</c:v>
                  </c:pt>
                  <c:pt idx="2">
                    <c:v>3330.44252982159</c:v>
                  </c:pt>
                  <c:pt idx="3">
                    <c:v>2804.072143168023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2"/>
                </a:solidFill>
              </a:ln>
            </c:spPr>
          </c:errBars>
          <c:cat>
            <c:strRef>
              <c:f>'ANALYSIS NIG Cleaved Casp3&amp;7 '!$AL$169:$AL$172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'!$AQ$169:$AQ$172</c:f>
              <c:numCache>
                <c:formatCode>General</c:formatCode>
                <c:ptCount val="4"/>
                <c:pt idx="1">
                  <c:v>13208.2</c:v>
                </c:pt>
                <c:pt idx="2">
                  <c:v>9494.666666666661</c:v>
                </c:pt>
                <c:pt idx="3">
                  <c:v>17029.36363636364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06108520"/>
        <c:axId val="-1305549496"/>
      </c:barChart>
      <c:catAx>
        <c:axId val="-13061085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5549496"/>
        <c:crosses val="autoZero"/>
        <c:auto val="1"/>
        <c:lblAlgn val="ctr"/>
        <c:lblOffset val="100"/>
        <c:noMultiLvlLbl val="0"/>
      </c:catAx>
      <c:valAx>
        <c:axId val="-1305549496"/>
        <c:scaling>
          <c:orientation val="minMax"/>
          <c:max val="30000.0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dirty="0" smtClean="0"/>
                  <a:t>Caspase-7 p20 MFI</a:t>
                </a:r>
                <a:endParaRPr lang="en-US" sz="10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6108520"/>
        <c:crosses val="autoZero"/>
        <c:crossBetween val="between"/>
        <c:majorUnit val="5000.0"/>
      </c:valAx>
    </c:plotArea>
    <c:legend>
      <c:legendPos val="r"/>
      <c:layout>
        <c:manualLayout>
          <c:xMode val="edge"/>
          <c:yMode val="edge"/>
          <c:x val="0.771879449816984"/>
          <c:y val="0.250080756716091"/>
          <c:w val="0.223692843825352"/>
          <c:h val="0.582663824452744"/>
        </c:manualLayout>
      </c:layout>
      <c:overlay val="0"/>
      <c:txPr>
        <a:bodyPr/>
        <a:lstStyle/>
        <a:p>
          <a:pPr>
            <a:defRPr sz="10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1160273152244"/>
          <c:y val="0.0989414709447074"/>
          <c:w val="0.480547725083024"/>
          <c:h val="0.6159190037740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'!$AA$207</c:f>
              <c:strCache>
                <c:ptCount val="1"/>
                <c:pt idx="0">
                  <c:v>STAGE 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'!$AA$215:$AA$218</c:f>
                <c:numCache>
                  <c:formatCode>General</c:formatCode>
                  <c:ptCount val="4"/>
                  <c:pt idx="0">
                    <c:v>648.1010114667016</c:v>
                  </c:pt>
                  <c:pt idx="1">
                    <c:v>633.4172080070074</c:v>
                  </c:pt>
                  <c:pt idx="2">
                    <c:v>988.2549311363136</c:v>
                  </c:pt>
                  <c:pt idx="3">
                    <c:v>922.543398240662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tx2"/>
                </a:solidFill>
              </a:ln>
            </c:spPr>
          </c:errBars>
          <c:cat>
            <c:strRef>
              <c:f>'ANALYSIS NIG Cleaved Casp3&amp;7 '!$Z$208:$Z$211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'!$AA$208:$AA$211</c:f>
              <c:numCache>
                <c:formatCode>General</c:formatCode>
                <c:ptCount val="4"/>
                <c:pt idx="0">
                  <c:v>14006.37735849057</c:v>
                </c:pt>
                <c:pt idx="1">
                  <c:v>19637.59036144575</c:v>
                </c:pt>
                <c:pt idx="2">
                  <c:v>26803.4888888889</c:v>
                </c:pt>
                <c:pt idx="3">
                  <c:v>23320.33333333331</c:v>
                </c:pt>
              </c:numCache>
            </c:numRef>
          </c:val>
        </c:ser>
        <c:ser>
          <c:idx val="1"/>
          <c:order val="1"/>
          <c:tx>
            <c:strRef>
              <c:f>'ANALYSIS NIG Cleaved Casp3&amp;7 '!$AB$207</c:f>
              <c:strCache>
                <c:ptCount val="1"/>
                <c:pt idx="0">
                  <c:v>STAGE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'!$AB$215:$AB$218</c:f>
                <c:numCache>
                  <c:formatCode>General</c:formatCode>
                  <c:ptCount val="4"/>
                  <c:pt idx="0">
                    <c:v>2232.705050929131</c:v>
                  </c:pt>
                  <c:pt idx="1">
                    <c:v>1510.677339554156</c:v>
                  </c:pt>
                  <c:pt idx="2">
                    <c:v>952.1724771599325</c:v>
                  </c:pt>
                  <c:pt idx="3">
                    <c:v>903.1721293992954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3"/>
                </a:solidFill>
              </a:ln>
            </c:spPr>
          </c:errBars>
          <c:cat>
            <c:strRef>
              <c:f>'ANALYSIS NIG Cleaved Casp3&amp;7 '!$Z$208:$Z$211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'!$AB$208:$AB$211</c:f>
              <c:numCache>
                <c:formatCode>General</c:formatCode>
                <c:ptCount val="4"/>
                <c:pt idx="0">
                  <c:v>19147.66666666667</c:v>
                </c:pt>
                <c:pt idx="1">
                  <c:v>22110.66666666667</c:v>
                </c:pt>
                <c:pt idx="2">
                  <c:v>35239.85294117646</c:v>
                </c:pt>
                <c:pt idx="3">
                  <c:v>26975.70149253732</c:v>
                </c:pt>
              </c:numCache>
            </c:numRef>
          </c:val>
        </c:ser>
        <c:ser>
          <c:idx val="2"/>
          <c:order val="2"/>
          <c:tx>
            <c:strRef>
              <c:f>'ANALYSIS NIG Cleaved Casp3&amp;7 '!$AC$207</c:f>
              <c:strCache>
                <c:ptCount val="1"/>
                <c:pt idx="0">
                  <c:v>STAGE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'!$AC$215:$AC$218</c:f>
                <c:numCache>
                  <c:formatCode>General</c:formatCode>
                  <c:ptCount val="4"/>
                  <c:pt idx="1">
                    <c:v>6151.996963723785</c:v>
                  </c:pt>
                  <c:pt idx="2">
                    <c:v>2174.791315659198</c:v>
                  </c:pt>
                  <c:pt idx="3">
                    <c:v>1982.40316703406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6"/>
                </a:solidFill>
              </a:ln>
            </c:spPr>
          </c:errBars>
          <c:cat>
            <c:strRef>
              <c:f>'ANALYSIS NIG Cleaved Casp3&amp;7 '!$Z$208:$Z$211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'!$AC$208:$AC$211</c:f>
              <c:numCache>
                <c:formatCode>General</c:formatCode>
                <c:ptCount val="4"/>
                <c:pt idx="1">
                  <c:v>28930.6</c:v>
                </c:pt>
                <c:pt idx="2">
                  <c:v>35089.0</c:v>
                </c:pt>
                <c:pt idx="3">
                  <c:v>31370.5</c:v>
                </c:pt>
              </c:numCache>
            </c:numRef>
          </c:val>
        </c:ser>
        <c:ser>
          <c:idx val="3"/>
          <c:order val="3"/>
          <c:tx>
            <c:strRef>
              <c:f>'ANALYSIS NIG Cleaved Casp3&amp;7 '!$AD$207</c:f>
              <c:strCache>
                <c:ptCount val="1"/>
                <c:pt idx="0">
                  <c:v>STAGE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'!$AD$215:$AD$218</c:f>
                <c:numCache>
                  <c:formatCode>General</c:formatCode>
                  <c:ptCount val="4"/>
                  <c:pt idx="1">
                    <c:v>3233.582826499628</c:v>
                  </c:pt>
                  <c:pt idx="2">
                    <c:v>1357.908388101418</c:v>
                  </c:pt>
                  <c:pt idx="3">
                    <c:v>1089.504752219033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5"/>
                </a:solidFill>
              </a:ln>
            </c:spPr>
          </c:errBars>
          <c:cat>
            <c:strRef>
              <c:f>'ANALYSIS NIG Cleaved Casp3&amp;7 '!$Z$208:$Z$211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'!$AD$208:$AD$211</c:f>
              <c:numCache>
                <c:formatCode>General</c:formatCode>
                <c:ptCount val="4"/>
                <c:pt idx="1">
                  <c:v>31036.75</c:v>
                </c:pt>
                <c:pt idx="2">
                  <c:v>37344.85714285714</c:v>
                </c:pt>
                <c:pt idx="3">
                  <c:v>26629.40740740741</c:v>
                </c:pt>
              </c:numCache>
            </c:numRef>
          </c:val>
        </c:ser>
        <c:ser>
          <c:idx val="4"/>
          <c:order val="4"/>
          <c:tx>
            <c:strRef>
              <c:f>'ANALYSIS NIG Cleaved Casp3&amp;7 '!$AE$207</c:f>
              <c:strCache>
                <c:ptCount val="1"/>
                <c:pt idx="0">
                  <c:v>STAGE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'!$AE$215:$AE$218</c:f>
                <c:numCache>
                  <c:formatCode>General</c:formatCode>
                  <c:ptCount val="4"/>
                  <c:pt idx="1">
                    <c:v>1058.498937174714</c:v>
                  </c:pt>
                  <c:pt idx="2">
                    <c:v>1971.096852699301</c:v>
                  </c:pt>
                  <c:pt idx="3">
                    <c:v>1401.158244250702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rgbClr val="C0504D"/>
                </a:solidFill>
              </a:ln>
            </c:spPr>
          </c:errBars>
          <c:cat>
            <c:strRef>
              <c:f>'ANALYSIS NIG Cleaved Casp3&amp;7 '!$Z$208:$Z$211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'!$AE$208:$AE$211</c:f>
              <c:numCache>
                <c:formatCode>General</c:formatCode>
                <c:ptCount val="4"/>
                <c:pt idx="1">
                  <c:v>9201.0</c:v>
                </c:pt>
                <c:pt idx="2">
                  <c:v>10636.875</c:v>
                </c:pt>
                <c:pt idx="3">
                  <c:v>12856.42857142857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06016008"/>
        <c:axId val="-1305535576"/>
      </c:barChart>
      <c:catAx>
        <c:axId val="-13060160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5535576"/>
        <c:crosses val="autoZero"/>
        <c:auto val="1"/>
        <c:lblAlgn val="ctr"/>
        <c:lblOffset val="100"/>
        <c:noMultiLvlLbl val="0"/>
      </c:catAx>
      <c:valAx>
        <c:axId val="-1305535576"/>
        <c:scaling>
          <c:orientation val="minMax"/>
          <c:max val="40000.0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/>
                  <a:t>GSDMD MFI</a:t>
                </a:r>
              </a:p>
            </c:rich>
          </c:tx>
          <c:layout>
            <c:manualLayout>
              <c:xMode val="edge"/>
              <c:yMode val="edge"/>
              <c:x val="0.1010885825281"/>
              <c:y val="0.23319580951151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6016008"/>
        <c:crosses val="autoZero"/>
        <c:crossBetween val="between"/>
        <c:majorUnit val="10000.0"/>
      </c:valAx>
    </c:plotArea>
    <c:legend>
      <c:legendPos val="r"/>
      <c:layout>
        <c:manualLayout>
          <c:xMode val="edge"/>
          <c:yMode val="edge"/>
          <c:x val="0.755083695170221"/>
          <c:y val="0.102768914348294"/>
          <c:w val="0.161194464169456"/>
          <c:h val="0.561242433314673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9582579283901"/>
          <c:y val="0.0885674021534056"/>
          <c:w val="0.558962095617623"/>
          <c:h val="0.6108731372547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'!$AX$33</c:f>
              <c:strCache>
                <c:ptCount val="1"/>
                <c:pt idx="0">
                  <c:v>GSDMD</c:v>
                </c:pt>
              </c:strCache>
            </c:strRef>
          </c:tx>
          <c:spPr>
            <a:solidFill>
              <a:schemeClr val="tx1"/>
            </a:solidFill>
            <a:ln>
              <a:solidFill>
                <a:srgbClr val="000000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'!$AY$34:$AY$37</c:f>
                <c:numCache>
                  <c:formatCode>General</c:formatCode>
                  <c:ptCount val="4"/>
                  <c:pt idx="0">
                    <c:v>698.6581663339529</c:v>
                  </c:pt>
                  <c:pt idx="1">
                    <c:v>631.03548281684</c:v>
                  </c:pt>
                  <c:pt idx="2">
                    <c:v>867.3379854693743</c:v>
                  </c:pt>
                  <c:pt idx="3">
                    <c:v>589.7582370264975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NIG Cleaved Casp3&amp;7 '!$AW$34:$AW$37</c:f>
              <c:strCache>
                <c:ptCount val="4"/>
                <c:pt idx="0">
                  <c:v>CTRL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'!$AX$34:$AX$37</c:f>
              <c:numCache>
                <c:formatCode>General</c:formatCode>
                <c:ptCount val="4"/>
                <c:pt idx="0">
                  <c:v>14809.61666666667</c:v>
                </c:pt>
                <c:pt idx="1">
                  <c:v>20332.94214876033</c:v>
                </c:pt>
                <c:pt idx="2">
                  <c:v>29912.67676767669</c:v>
                </c:pt>
                <c:pt idx="3">
                  <c:v>24809.59615384615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05581272"/>
        <c:axId val="-2096193256"/>
      </c:barChart>
      <c:catAx>
        <c:axId val="-13055812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2096193256"/>
        <c:crosses val="autoZero"/>
        <c:auto val="1"/>
        <c:lblAlgn val="ctr"/>
        <c:lblOffset val="100"/>
        <c:noMultiLvlLbl val="0"/>
      </c:catAx>
      <c:valAx>
        <c:axId val="-2096193256"/>
        <c:scaling>
          <c:orientation val="minMax"/>
          <c:max val="35000.0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/>
                  <a:t>GSDMD 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5581272"/>
        <c:crosses val="autoZero"/>
        <c:crossBetween val="between"/>
        <c:majorUnit val="500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3909409020218"/>
          <c:y val="0.0436974789915966"/>
          <c:w val="0.385265566634206"/>
          <c:h val="0.65658351706163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'ANALYSIS BIG siRNA inhibitors'!$E$3</c:f>
              <c:strCache>
                <c:ptCount val="1"/>
                <c:pt idx="0">
                  <c:v>STAGE 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'ANALYSIS BIG siRNA inhibitors'!$D$4:$D$7</c:f>
              <c:strCache>
                <c:ptCount val="4"/>
                <c:pt idx="0">
                  <c:v>Non-coding</c:v>
                </c:pt>
                <c:pt idx="1">
                  <c:v>C3 + C7 siRNA</c:v>
                </c:pt>
                <c:pt idx="2">
                  <c:v>C7 siRNA</c:v>
                </c:pt>
                <c:pt idx="3">
                  <c:v>C3 siRNA</c:v>
                </c:pt>
              </c:strCache>
            </c:strRef>
          </c:cat>
          <c:val>
            <c:numRef>
              <c:f>'ANALYSIS BIG siRNA inhibitors'!$E$4:$E$7</c:f>
              <c:numCache>
                <c:formatCode>General</c:formatCode>
                <c:ptCount val="4"/>
                <c:pt idx="0">
                  <c:v>13.0</c:v>
                </c:pt>
                <c:pt idx="1">
                  <c:v>13.0</c:v>
                </c:pt>
                <c:pt idx="2">
                  <c:v>8.0</c:v>
                </c:pt>
                <c:pt idx="3">
                  <c:v>5.0</c:v>
                </c:pt>
              </c:numCache>
            </c:numRef>
          </c:val>
        </c:ser>
        <c:ser>
          <c:idx val="1"/>
          <c:order val="1"/>
          <c:tx>
            <c:strRef>
              <c:f>'ANALYSIS BIG siRNA inhibitors'!$F$3</c:f>
              <c:strCache>
                <c:ptCount val="1"/>
                <c:pt idx="0">
                  <c:v>STAGE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'ANALYSIS BIG siRNA inhibitors'!$D$4:$D$7</c:f>
              <c:strCache>
                <c:ptCount val="4"/>
                <c:pt idx="0">
                  <c:v>Non-coding</c:v>
                </c:pt>
                <c:pt idx="1">
                  <c:v>C3 + C7 siRNA</c:v>
                </c:pt>
                <c:pt idx="2">
                  <c:v>C7 siRNA</c:v>
                </c:pt>
                <c:pt idx="3">
                  <c:v>C3 siRNA</c:v>
                </c:pt>
              </c:strCache>
            </c:strRef>
          </c:cat>
          <c:val>
            <c:numRef>
              <c:f>'ANALYSIS BIG siRNA inhibitors'!$F$4:$F$7</c:f>
              <c:numCache>
                <c:formatCode>General</c:formatCode>
                <c:ptCount val="4"/>
                <c:pt idx="0">
                  <c:v>34.0</c:v>
                </c:pt>
                <c:pt idx="1">
                  <c:v>42.0</c:v>
                </c:pt>
                <c:pt idx="2">
                  <c:v>16.0</c:v>
                </c:pt>
                <c:pt idx="3">
                  <c:v>23.0</c:v>
                </c:pt>
              </c:numCache>
            </c:numRef>
          </c:val>
        </c:ser>
        <c:ser>
          <c:idx val="2"/>
          <c:order val="2"/>
          <c:tx>
            <c:strRef>
              <c:f>'ANALYSIS BIG siRNA inhibitors'!$G$3</c:f>
              <c:strCache>
                <c:ptCount val="1"/>
                <c:pt idx="0">
                  <c:v>STAGE 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</c:spPr>
          <c:invertIfNegative val="0"/>
          <c:cat>
            <c:strRef>
              <c:f>'ANALYSIS BIG siRNA inhibitors'!$D$4:$D$7</c:f>
              <c:strCache>
                <c:ptCount val="4"/>
                <c:pt idx="0">
                  <c:v>Non-coding</c:v>
                </c:pt>
                <c:pt idx="1">
                  <c:v>C3 + C7 siRNA</c:v>
                </c:pt>
                <c:pt idx="2">
                  <c:v>C7 siRNA</c:v>
                </c:pt>
                <c:pt idx="3">
                  <c:v>C3 siRNA</c:v>
                </c:pt>
              </c:strCache>
            </c:strRef>
          </c:cat>
          <c:val>
            <c:numRef>
              <c:f>'ANALYSIS BIG siRNA inhibitors'!$G$4:$G$7</c:f>
              <c:numCache>
                <c:formatCode>General</c:formatCode>
                <c:ptCount val="4"/>
                <c:pt idx="0">
                  <c:v>8.0</c:v>
                </c:pt>
                <c:pt idx="1">
                  <c:v>29.0</c:v>
                </c:pt>
                <c:pt idx="2">
                  <c:v>3.0</c:v>
                </c:pt>
                <c:pt idx="3">
                  <c:v>6.0</c:v>
                </c:pt>
              </c:numCache>
            </c:numRef>
          </c:val>
        </c:ser>
        <c:ser>
          <c:idx val="3"/>
          <c:order val="3"/>
          <c:tx>
            <c:strRef>
              <c:f>'ANALYSIS BIG siRNA inhibitors'!$H$3</c:f>
              <c:strCache>
                <c:ptCount val="1"/>
                <c:pt idx="0">
                  <c:v>STAGE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'ANALYSIS BIG siRNA inhibitors'!$D$4:$D$7</c:f>
              <c:strCache>
                <c:ptCount val="4"/>
                <c:pt idx="0">
                  <c:v>Non-coding</c:v>
                </c:pt>
                <c:pt idx="1">
                  <c:v>C3 + C7 siRNA</c:v>
                </c:pt>
                <c:pt idx="2">
                  <c:v>C7 siRNA</c:v>
                </c:pt>
                <c:pt idx="3">
                  <c:v>C3 siRNA</c:v>
                </c:pt>
              </c:strCache>
            </c:strRef>
          </c:cat>
          <c:val>
            <c:numRef>
              <c:f>'ANALYSIS BIG siRNA inhibitors'!$H$4:$H$7</c:f>
              <c:numCache>
                <c:formatCode>General</c:formatCode>
                <c:ptCount val="4"/>
                <c:pt idx="0">
                  <c:v>19.0</c:v>
                </c:pt>
                <c:pt idx="1">
                  <c:v>14.0</c:v>
                </c:pt>
                <c:pt idx="2">
                  <c:v>11.0</c:v>
                </c:pt>
                <c:pt idx="3">
                  <c:v>10.0</c:v>
                </c:pt>
              </c:numCache>
            </c:numRef>
          </c:val>
        </c:ser>
        <c:ser>
          <c:idx val="4"/>
          <c:order val="4"/>
          <c:tx>
            <c:strRef>
              <c:f>'ANALYSIS BIG siRNA inhibitors'!$I$3</c:f>
              <c:strCache>
                <c:ptCount val="1"/>
                <c:pt idx="0">
                  <c:v>STAGE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'ANALYSIS BIG siRNA inhibitors'!$D$4:$D$7</c:f>
              <c:strCache>
                <c:ptCount val="4"/>
                <c:pt idx="0">
                  <c:v>Non-coding</c:v>
                </c:pt>
                <c:pt idx="1">
                  <c:v>C3 + C7 siRNA</c:v>
                </c:pt>
                <c:pt idx="2">
                  <c:v>C7 siRNA</c:v>
                </c:pt>
                <c:pt idx="3">
                  <c:v>C3 siRNA</c:v>
                </c:pt>
              </c:strCache>
            </c:strRef>
          </c:cat>
          <c:val>
            <c:numRef>
              <c:f>'ANALYSIS BIG siRNA inhibitors'!$I$4:$I$7</c:f>
              <c:numCache>
                <c:formatCode>General</c:formatCode>
                <c:ptCount val="4"/>
                <c:pt idx="0">
                  <c:v>13.0</c:v>
                </c:pt>
                <c:pt idx="1">
                  <c:v>23.0</c:v>
                </c:pt>
                <c:pt idx="2">
                  <c:v>11.0</c:v>
                </c:pt>
                <c:pt idx="3">
                  <c:v>11.0</c:v>
                </c:pt>
              </c:numCache>
            </c:numRef>
          </c:val>
        </c:ser>
        <c:ser>
          <c:idx val="5"/>
          <c:order val="5"/>
          <c:tx>
            <c:strRef>
              <c:f>'ANALYSIS BIG siRNA inhibitors'!$J$3</c:f>
              <c:strCache>
                <c:ptCount val="1"/>
                <c:pt idx="0">
                  <c:v>STAGE 5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'ANALYSIS BIG siRNA inhibitors'!$D$4:$D$7</c:f>
              <c:strCache>
                <c:ptCount val="4"/>
                <c:pt idx="0">
                  <c:v>Non-coding</c:v>
                </c:pt>
                <c:pt idx="1">
                  <c:v>C3 + C7 siRNA</c:v>
                </c:pt>
                <c:pt idx="2">
                  <c:v>C7 siRNA</c:v>
                </c:pt>
                <c:pt idx="3">
                  <c:v>C3 siRNA</c:v>
                </c:pt>
              </c:strCache>
            </c:strRef>
          </c:cat>
          <c:val>
            <c:numRef>
              <c:f>'ANALYSIS BIG siRNA inhibitors'!$J$4:$J$7</c:f>
              <c:numCache>
                <c:formatCode>General</c:formatCode>
                <c:ptCount val="4"/>
                <c:pt idx="0">
                  <c:v>17.0</c:v>
                </c:pt>
                <c:pt idx="1">
                  <c:v>15.0</c:v>
                </c:pt>
                <c:pt idx="2">
                  <c:v>9.0</c:v>
                </c:pt>
                <c:pt idx="3">
                  <c:v>15.0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305499784"/>
        <c:axId val="-2096175400"/>
      </c:barChart>
      <c:catAx>
        <c:axId val="-1305499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>
                <a:solidFill>
                  <a:srgbClr val="FFFFFF"/>
                </a:solidFill>
              </a:defRPr>
            </a:pPr>
            <a:endParaRPr lang="en-US"/>
          </a:p>
        </c:txPr>
        <c:crossAx val="-2096175400"/>
        <c:crosses val="autoZero"/>
        <c:auto val="1"/>
        <c:lblAlgn val="ctr"/>
        <c:lblOffset val="100"/>
        <c:noMultiLvlLbl val="0"/>
      </c:catAx>
      <c:valAx>
        <c:axId val="-20961754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/>
                  <a:t>% Microglia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5499784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657603087164431"/>
          <c:y val="0.219623084850493"/>
          <c:w val="0.242006384354879"/>
          <c:h val="0.385478504336529"/>
        </c:manualLayout>
      </c:layout>
      <c:overlay val="0"/>
      <c:txPr>
        <a:bodyPr/>
        <a:lstStyle/>
        <a:p>
          <a:pPr>
            <a:defRPr sz="7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8549440113956"/>
          <c:y val="0.0601851851851852"/>
          <c:w val="0.606563744138724"/>
          <c:h val="0.57838413873559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'MS Class II, GSDMD, casp3 (2)'!$D$7</c:f>
              <c:strCache>
                <c:ptCount val="1"/>
                <c:pt idx="0">
                  <c:v>GSDMD+ Cleaved CASP3+</c:v>
                </c:pt>
              </c:strCache>
            </c:strRef>
          </c:tx>
          <c:spPr>
            <a:solidFill>
              <a:schemeClr val="tx1"/>
            </a:solidFill>
            <a:ln>
              <a:solidFill>
                <a:srgbClr val="000000"/>
              </a:solidFill>
            </a:ln>
          </c:spPr>
          <c:invertIfNegative val="0"/>
          <c:cat>
            <c:strRef>
              <c:f>'MS Class II, GSDMD, casp3 (2)'!$C$8:$C$10</c:f>
              <c:strCache>
                <c:ptCount val="3"/>
                <c:pt idx="0">
                  <c:v>nonMS</c:v>
                </c:pt>
                <c:pt idx="1">
                  <c:v>MS NAWM</c:v>
                </c:pt>
                <c:pt idx="2">
                  <c:v>MS Lesion</c:v>
                </c:pt>
              </c:strCache>
            </c:strRef>
          </c:cat>
          <c:val>
            <c:numRef>
              <c:f>'MS Class II, GSDMD, casp3 (2)'!$D$8:$D$10</c:f>
              <c:numCache>
                <c:formatCode>General</c:formatCode>
                <c:ptCount val="3"/>
                <c:pt idx="0">
                  <c:v>0.793103448275862</c:v>
                </c:pt>
                <c:pt idx="1">
                  <c:v>2.36</c:v>
                </c:pt>
                <c:pt idx="2">
                  <c:v>4.965517241379306</c:v>
                </c:pt>
              </c:numCache>
            </c:numRef>
          </c:val>
        </c:ser>
        <c:ser>
          <c:idx val="1"/>
          <c:order val="1"/>
          <c:tx>
            <c:strRef>
              <c:f>'MS Class II, GSDMD, casp3 (2)'!$E$7</c:f>
              <c:strCache>
                <c:ptCount val="1"/>
                <c:pt idx="0">
                  <c:v> GSDMD+ Cleaved CASP3-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rgbClr val="000000"/>
              </a:solidFill>
            </a:ln>
          </c:spPr>
          <c:invertIfNegative val="0"/>
          <c:cat>
            <c:strRef>
              <c:f>'MS Class II, GSDMD, casp3 (2)'!$C$8:$C$10</c:f>
              <c:strCache>
                <c:ptCount val="3"/>
                <c:pt idx="0">
                  <c:v>nonMS</c:v>
                </c:pt>
                <c:pt idx="1">
                  <c:v>MS NAWM</c:v>
                </c:pt>
                <c:pt idx="2">
                  <c:v>MS Lesion</c:v>
                </c:pt>
              </c:strCache>
            </c:strRef>
          </c:cat>
          <c:val>
            <c:numRef>
              <c:f>'MS Class II, GSDMD, casp3 (2)'!$E$8:$E$10</c:f>
              <c:numCache>
                <c:formatCode>General</c:formatCode>
                <c:ptCount val="3"/>
                <c:pt idx="0">
                  <c:v>0.689655172413793</c:v>
                </c:pt>
                <c:pt idx="1">
                  <c:v>1.36</c:v>
                </c:pt>
                <c:pt idx="2">
                  <c:v>1.568965517241379</c:v>
                </c:pt>
              </c:numCache>
            </c:numRef>
          </c:val>
        </c:ser>
        <c:ser>
          <c:idx val="2"/>
          <c:order val="2"/>
          <c:tx>
            <c:strRef>
              <c:f>'MS Class II, GSDMD, casp3 (2)'!$F$7</c:f>
              <c:strCache>
                <c:ptCount val="1"/>
                <c:pt idx="0">
                  <c:v>GSDMD- Cleaved CASP3+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c:spPr>
          <c:invertIfNegative val="0"/>
          <c:cat>
            <c:strRef>
              <c:f>'MS Class II, GSDMD, casp3 (2)'!$C$8:$C$10</c:f>
              <c:strCache>
                <c:ptCount val="3"/>
                <c:pt idx="0">
                  <c:v>nonMS</c:v>
                </c:pt>
                <c:pt idx="1">
                  <c:v>MS NAWM</c:v>
                </c:pt>
                <c:pt idx="2">
                  <c:v>MS Lesion</c:v>
                </c:pt>
              </c:strCache>
            </c:strRef>
          </c:cat>
          <c:val>
            <c:numRef>
              <c:f>'MS Class II, GSDMD, casp3 (2)'!$F$8:$F$10</c:f>
              <c:numCache>
                <c:formatCode>General</c:formatCode>
                <c:ptCount val="3"/>
                <c:pt idx="0">
                  <c:v>0.172413793103448</c:v>
                </c:pt>
                <c:pt idx="1">
                  <c:v>0.48</c:v>
                </c:pt>
                <c:pt idx="2">
                  <c:v>0.603448275862069</c:v>
                </c:pt>
              </c:numCache>
            </c:numRef>
          </c:val>
        </c:ser>
        <c:ser>
          <c:idx val="3"/>
          <c:order val="3"/>
          <c:tx>
            <c:strRef>
              <c:f>'MS Class II, GSDMD, casp3 (2)'!$G$7</c:f>
              <c:strCache>
                <c:ptCount val="1"/>
                <c:pt idx="0">
                  <c:v>GSDMD- Cleaved CASP3-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000000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'MS Class II, GSDMD, casp3 (2)'!$J$8:$J$10</c:f>
                <c:numCache>
                  <c:formatCode>General</c:formatCode>
                  <c:ptCount val="3"/>
                  <c:pt idx="0">
                    <c:v>0.391974006203197</c:v>
                  </c:pt>
                  <c:pt idx="1">
                    <c:v>1.050269806605268</c:v>
                  </c:pt>
                  <c:pt idx="2">
                    <c:v>0.499953061192455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'MS Class II, GSDMD, casp3 (2)'!$C$8:$C$10</c:f>
              <c:strCache>
                <c:ptCount val="3"/>
                <c:pt idx="0">
                  <c:v>nonMS</c:v>
                </c:pt>
                <c:pt idx="1">
                  <c:v>MS NAWM</c:v>
                </c:pt>
                <c:pt idx="2">
                  <c:v>MS Lesion</c:v>
                </c:pt>
              </c:strCache>
            </c:strRef>
          </c:cat>
          <c:val>
            <c:numRef>
              <c:f>'MS Class II, GSDMD, casp3 (2)'!$G$8:$G$10</c:f>
              <c:numCache>
                <c:formatCode>General</c:formatCode>
                <c:ptCount val="3"/>
                <c:pt idx="0">
                  <c:v>5.551724137931034</c:v>
                </c:pt>
                <c:pt idx="1">
                  <c:v>4.72</c:v>
                </c:pt>
                <c:pt idx="2">
                  <c:v>2.413793103448276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36775608"/>
        <c:axId val="-1155223624"/>
      </c:barChart>
      <c:catAx>
        <c:axId val="-2136775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en-US"/>
          </a:p>
        </c:txPr>
        <c:crossAx val="-1155223624"/>
        <c:crosses val="autoZero"/>
        <c:auto val="1"/>
        <c:lblAlgn val="ctr"/>
        <c:lblOffset val="100"/>
        <c:noMultiLvlLbl val="0"/>
      </c:catAx>
      <c:valAx>
        <c:axId val="-11552236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#</a:t>
                </a:r>
                <a:r>
                  <a:rPr lang="en-US" baseline="0" dirty="0"/>
                  <a:t> </a:t>
                </a:r>
                <a:r>
                  <a:rPr lang="en-US" baseline="0" dirty="0" smtClean="0"/>
                  <a:t>MHC Class II+ Cells </a:t>
                </a:r>
                <a:r>
                  <a:rPr lang="en-US" baseline="0" dirty="0"/>
                  <a:t>per FOV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-21367756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0553282314429797"/>
          <c:y val="0.79184770672212"/>
          <c:w val="0.941175176024752"/>
          <c:h val="0.20815229327788"/>
        </c:manualLayout>
      </c:layout>
      <c:overlay val="0"/>
      <c:txPr>
        <a:bodyPr/>
        <a:lstStyle/>
        <a:p>
          <a:pPr>
            <a:defRPr sz="9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5125481540614"/>
          <c:y val="0.0299373996009329"/>
          <c:w val="0.45457190955876"/>
          <c:h val="0.618205828462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BIG siRNA inhibitors'!$P$67</c:f>
              <c:strCache>
                <c:ptCount val="1"/>
                <c:pt idx="0">
                  <c:v>GSDMD</c:v>
                </c:pt>
              </c:strCache>
            </c:strRef>
          </c:tx>
          <c:spPr>
            <a:solidFill>
              <a:srgbClr val="0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BIG siRNA inhibitors'!$R$68:$R$69</c:f>
                <c:numCache>
                  <c:formatCode>General</c:formatCode>
                  <c:ptCount val="2"/>
                  <c:pt idx="0">
                    <c:v>874.2260502658882</c:v>
                  </c:pt>
                  <c:pt idx="1">
                    <c:v>424.3534059624026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BIG siRNA inhibitors'!$N$68:$N$69</c:f>
              <c:strCache>
                <c:ptCount val="2"/>
                <c:pt idx="0">
                  <c:v>Nigericin NC siRNA</c:v>
                </c:pt>
                <c:pt idx="1">
                  <c:v>Nigericin CASP3/7 siRNA</c:v>
                </c:pt>
              </c:strCache>
            </c:strRef>
          </c:cat>
          <c:val>
            <c:numRef>
              <c:f>'ANALYSIS BIG siRNA inhibitors'!$P$68:$P$69</c:f>
              <c:numCache>
                <c:formatCode>General</c:formatCode>
                <c:ptCount val="2"/>
                <c:pt idx="0">
                  <c:v>11989.71590909091</c:v>
                </c:pt>
                <c:pt idx="1">
                  <c:v>11156.02150537634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05770824"/>
        <c:axId val="-1305767624"/>
      </c:barChart>
      <c:catAx>
        <c:axId val="-13057708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-1305767624"/>
        <c:crosses val="autoZero"/>
        <c:auto val="1"/>
        <c:lblAlgn val="ctr"/>
        <c:lblOffset val="100"/>
        <c:noMultiLvlLbl val="0"/>
      </c:catAx>
      <c:valAx>
        <c:axId val="-1305767624"/>
        <c:scaling>
          <c:orientation val="minMax"/>
          <c:min val="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GSDMD 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0"/>
            </a:pPr>
            <a:endParaRPr lang="en-US"/>
          </a:p>
        </c:txPr>
        <c:crossAx val="-1305770824"/>
        <c:crosses val="autoZero"/>
        <c:crossBetween val="between"/>
        <c:majorUnit val="300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'!$AU$253</c:f>
              <c:strCache>
                <c:ptCount val="1"/>
                <c:pt idx="0">
                  <c:v>NUCLEAR </c:v>
                </c:pt>
              </c:strCache>
            </c:strRef>
          </c:tx>
          <c:spPr>
            <a:solidFill>
              <a:srgbClr val="0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'!$AU$261:$AU$264</c:f>
                <c:numCache>
                  <c:formatCode>General</c:formatCode>
                  <c:ptCount val="4"/>
                  <c:pt idx="0">
                    <c:v>772.0247741992488</c:v>
                  </c:pt>
                  <c:pt idx="1">
                    <c:v>715.2525471841374</c:v>
                  </c:pt>
                  <c:pt idx="2">
                    <c:v>773.2491662259179</c:v>
                  </c:pt>
                  <c:pt idx="3">
                    <c:v>644.6905873015926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NIG Cleaved Casp3&amp;7 '!$AT$254:$AT$257</c:f>
              <c:strCache>
                <c:ptCount val="4"/>
                <c:pt idx="0">
                  <c:v>CTRL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'!$AU$254:$AU$257</c:f>
              <c:numCache>
                <c:formatCode>General</c:formatCode>
                <c:ptCount val="4"/>
                <c:pt idx="0">
                  <c:v>15144.6779661017</c:v>
                </c:pt>
                <c:pt idx="1">
                  <c:v>24001.47863247863</c:v>
                </c:pt>
                <c:pt idx="2">
                  <c:v>29725.09375</c:v>
                </c:pt>
                <c:pt idx="3">
                  <c:v>23753.41290322581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1469080"/>
        <c:axId val="-2060874680"/>
      </c:barChart>
      <c:catAx>
        <c:axId val="-2061469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-2060874680"/>
        <c:crosses val="autoZero"/>
        <c:auto val="1"/>
        <c:lblAlgn val="ctr"/>
        <c:lblOffset val="100"/>
        <c:noMultiLvlLbl val="0"/>
      </c:catAx>
      <c:valAx>
        <c:axId val="-2060874680"/>
        <c:scaling>
          <c:orientation val="minMax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900"/>
                </a:pPr>
                <a:r>
                  <a:rPr lang="en-US" sz="900" b="1" i="0" baseline="0" dirty="0">
                    <a:effectLst/>
                  </a:rPr>
                  <a:t>Nuclear Caspase-3 </a:t>
                </a:r>
                <a:r>
                  <a:rPr lang="en-US" sz="900" b="1" i="0" baseline="0" dirty="0" smtClean="0">
                    <a:effectLst/>
                  </a:rPr>
                  <a:t>p17/19 MFI</a:t>
                </a:r>
                <a:endParaRPr lang="en-US" sz="900" dirty="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2061469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9519342690859"/>
          <c:y val="0.0505836575875486"/>
          <c:w val="0.675325915782266"/>
          <c:h val="0.7465390193373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'!$BG$253</c:f>
              <c:strCache>
                <c:ptCount val="1"/>
                <c:pt idx="0">
                  <c:v>NUCLEAR </c:v>
                </c:pt>
              </c:strCache>
            </c:strRef>
          </c:tx>
          <c:spPr>
            <a:solidFill>
              <a:srgbClr val="0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'!$AU$261:$AU$264</c:f>
                <c:numCache>
                  <c:formatCode>General</c:formatCode>
                  <c:ptCount val="4"/>
                  <c:pt idx="0">
                    <c:v>772.0247741992488</c:v>
                  </c:pt>
                  <c:pt idx="1">
                    <c:v>715.2525471841374</c:v>
                  </c:pt>
                  <c:pt idx="2">
                    <c:v>773.2491662259179</c:v>
                  </c:pt>
                  <c:pt idx="3">
                    <c:v>644.6905873015926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NIG Cleaved Casp3&amp;7 '!$BF$254:$BF$257</c:f>
              <c:strCache>
                <c:ptCount val="4"/>
                <c:pt idx="0">
                  <c:v>CTRL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'!$BG$254:$BG$257</c:f>
              <c:numCache>
                <c:formatCode>General</c:formatCode>
                <c:ptCount val="4"/>
                <c:pt idx="0">
                  <c:v>16476.81818181818</c:v>
                </c:pt>
                <c:pt idx="1">
                  <c:v>22266.8640776699</c:v>
                </c:pt>
                <c:pt idx="2">
                  <c:v>24541.15384615385</c:v>
                </c:pt>
                <c:pt idx="3">
                  <c:v>22835.64102564103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154833528"/>
        <c:axId val="-1155075080"/>
      </c:barChart>
      <c:catAx>
        <c:axId val="-11548335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-1155075080"/>
        <c:crosses val="autoZero"/>
        <c:auto val="1"/>
        <c:lblAlgn val="ctr"/>
        <c:lblOffset val="100"/>
        <c:noMultiLvlLbl val="0"/>
      </c:catAx>
      <c:valAx>
        <c:axId val="-1155075080"/>
        <c:scaling>
          <c:orientation val="minMax"/>
          <c:max val="30000.0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900"/>
                </a:pPr>
                <a:r>
                  <a:rPr lang="en-US" sz="900" b="1" i="0" baseline="0" dirty="0">
                    <a:effectLst/>
                  </a:rPr>
                  <a:t>Nuclear </a:t>
                </a:r>
                <a:r>
                  <a:rPr lang="en-US" sz="900" b="1" i="0" baseline="0" dirty="0" smtClean="0">
                    <a:effectLst/>
                  </a:rPr>
                  <a:t>Caspase-7 p20  </a:t>
                </a:r>
                <a:r>
                  <a:rPr lang="en-US" sz="900" b="1" i="0" baseline="0" dirty="0">
                    <a:effectLst/>
                  </a:rPr>
                  <a:t>MFI</a:t>
                </a:r>
                <a:endParaRPr lang="en-US" sz="900" dirty="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154833528"/>
        <c:crosses val="autoZero"/>
        <c:crossBetween val="between"/>
        <c:majorUnit val="500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6910355603031"/>
          <c:y val="0.0788988690417921"/>
          <c:w val="0.592213083950375"/>
          <c:h val="0.75723455645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'!$Z$287</c:f>
              <c:strCache>
                <c:ptCount val="1"/>
                <c:pt idx="0">
                  <c:v>STAGE 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'!$Z$295:$Z$298</c:f>
                <c:numCache>
                  <c:formatCode>General</c:formatCode>
                  <c:ptCount val="4"/>
                  <c:pt idx="0">
                    <c:v>618.6665920760977</c:v>
                  </c:pt>
                  <c:pt idx="1">
                    <c:v>810.758964320616</c:v>
                  </c:pt>
                  <c:pt idx="2">
                    <c:v>1168.328940627619</c:v>
                  </c:pt>
                  <c:pt idx="3">
                    <c:v>1135.40367507808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tx2"/>
                </a:solidFill>
              </a:ln>
            </c:spPr>
          </c:errBars>
          <c:cat>
            <c:strRef>
              <c:f>'ANALYSIS NIG Cleaved Casp3&amp;7 '!$Y$288:$Y$291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'!$Z$288:$Z$291</c:f>
              <c:numCache>
                <c:formatCode>General</c:formatCode>
                <c:ptCount val="4"/>
                <c:pt idx="0">
                  <c:v>15138.90566037736</c:v>
                </c:pt>
                <c:pt idx="1">
                  <c:v>22725.1851851852</c:v>
                </c:pt>
                <c:pt idx="2">
                  <c:v>28350.4761904762</c:v>
                </c:pt>
                <c:pt idx="3">
                  <c:v>22583.97435897436</c:v>
                </c:pt>
              </c:numCache>
            </c:numRef>
          </c:val>
        </c:ser>
        <c:ser>
          <c:idx val="1"/>
          <c:order val="1"/>
          <c:tx>
            <c:strRef>
              <c:f>'ANALYSIS NIG Cleaved Casp3&amp;7 '!$AA$287</c:f>
              <c:strCache>
                <c:ptCount val="1"/>
                <c:pt idx="0">
                  <c:v>STAGE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'!$AA$295:$AA$298</c:f>
                <c:numCache>
                  <c:formatCode>General</c:formatCode>
                  <c:ptCount val="4"/>
                  <c:pt idx="0">
                    <c:v>5828.909598811008</c:v>
                  </c:pt>
                  <c:pt idx="1">
                    <c:v>1416.530316840462</c:v>
                  </c:pt>
                  <c:pt idx="2">
                    <c:v>1110.562165099728</c:v>
                  </c:pt>
                  <c:pt idx="3">
                    <c:v>1014.94588958235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3"/>
                </a:solidFill>
              </a:ln>
            </c:spPr>
          </c:errBars>
          <c:cat>
            <c:strRef>
              <c:f>'ANALYSIS NIG Cleaved Casp3&amp;7 '!$Y$288:$Y$291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'!$AA$288:$AA$291</c:f>
              <c:numCache>
                <c:formatCode>General</c:formatCode>
                <c:ptCount val="4"/>
                <c:pt idx="0">
                  <c:v>15195.66666666667</c:v>
                </c:pt>
                <c:pt idx="1">
                  <c:v>25778.95238095238</c:v>
                </c:pt>
                <c:pt idx="2">
                  <c:v>31161.18181818182</c:v>
                </c:pt>
                <c:pt idx="3">
                  <c:v>24236.16666666667</c:v>
                </c:pt>
              </c:numCache>
            </c:numRef>
          </c:val>
        </c:ser>
        <c:ser>
          <c:idx val="2"/>
          <c:order val="2"/>
          <c:tx>
            <c:strRef>
              <c:f>'ANALYSIS NIG Cleaved Casp3&amp;7 '!$AB$287</c:f>
              <c:strCache>
                <c:ptCount val="1"/>
                <c:pt idx="0">
                  <c:v>STAGE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'!$AB$295:$AB$298</c:f>
                <c:numCache>
                  <c:formatCode>General</c:formatCode>
                  <c:ptCount val="4"/>
                  <c:pt idx="1">
                    <c:v>4123.805336960374</c:v>
                  </c:pt>
                  <c:pt idx="2">
                    <c:v>1891.108205377057</c:v>
                  </c:pt>
                  <c:pt idx="3">
                    <c:v>4810.735111301713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6"/>
                </a:solidFill>
              </a:ln>
            </c:spPr>
          </c:errBars>
          <c:cat>
            <c:strRef>
              <c:f>'ANALYSIS NIG Cleaved Casp3&amp;7 '!$Y$288:$Y$291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'!$AB$288:$AB$291</c:f>
              <c:numCache>
                <c:formatCode>General</c:formatCode>
                <c:ptCount val="4"/>
                <c:pt idx="1">
                  <c:v>28721.28571428571</c:v>
                </c:pt>
                <c:pt idx="2">
                  <c:v>32901.33333333334</c:v>
                </c:pt>
                <c:pt idx="3">
                  <c:v>27986.66666666667</c:v>
                </c:pt>
              </c:numCache>
            </c:numRef>
          </c:val>
        </c:ser>
        <c:ser>
          <c:idx val="3"/>
          <c:order val="3"/>
          <c:tx>
            <c:strRef>
              <c:f>'ANALYSIS NIG Cleaved Casp3&amp;7 '!$AC$287</c:f>
              <c:strCache>
                <c:ptCount val="1"/>
                <c:pt idx="0">
                  <c:v>STAGE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'!$AC$295:$AC$298</c:f>
                <c:numCache>
                  <c:formatCode>General</c:formatCode>
                  <c:ptCount val="4"/>
                  <c:pt idx="1">
                    <c:v>2471.851680252411</c:v>
                  </c:pt>
                  <c:pt idx="2">
                    <c:v>1926.150731239846</c:v>
                  </c:pt>
                  <c:pt idx="3">
                    <c:v>1586.361274971545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5"/>
                </a:solidFill>
              </a:ln>
            </c:spPr>
          </c:errBars>
          <c:cat>
            <c:strRef>
              <c:f>'ANALYSIS NIG Cleaved Casp3&amp;7 '!$Y$288:$Y$291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'!$AC$288:$AC$291</c:f>
              <c:numCache>
                <c:formatCode>General</c:formatCode>
                <c:ptCount val="4"/>
                <c:pt idx="1">
                  <c:v>32756.75</c:v>
                </c:pt>
                <c:pt idx="2">
                  <c:v>37743.14285714286</c:v>
                </c:pt>
                <c:pt idx="3">
                  <c:v>26416.96296296296</c:v>
                </c:pt>
              </c:numCache>
            </c:numRef>
          </c:val>
        </c:ser>
        <c:ser>
          <c:idx val="4"/>
          <c:order val="4"/>
          <c:tx>
            <c:strRef>
              <c:f>'ANALYSIS NIG Cleaved Casp3&amp;7 '!$AD$287</c:f>
              <c:strCache>
                <c:ptCount val="1"/>
                <c:pt idx="0">
                  <c:v>STAGE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'!$AD$295:$AD$298</c:f>
                <c:numCache>
                  <c:formatCode>General</c:formatCode>
                  <c:ptCount val="4"/>
                  <c:pt idx="1">
                    <c:v>4146.903005054897</c:v>
                  </c:pt>
                  <c:pt idx="2">
                    <c:v>3271.657817529211</c:v>
                  </c:pt>
                  <c:pt idx="3">
                    <c:v>2134.678436458303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2"/>
                </a:solidFill>
              </a:ln>
            </c:spPr>
          </c:errBars>
          <c:cat>
            <c:strRef>
              <c:f>'ANALYSIS NIG Cleaved Casp3&amp;7 '!$Y$288:$Y$291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'!$AD$288:$AD$291</c:f>
              <c:numCache>
                <c:formatCode>General</c:formatCode>
                <c:ptCount val="4"/>
                <c:pt idx="1">
                  <c:v>24109.0</c:v>
                </c:pt>
                <c:pt idx="2">
                  <c:v>19837.57142857143</c:v>
                </c:pt>
                <c:pt idx="3">
                  <c:v>18683.07142857143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6367800"/>
        <c:axId val="-2060705800"/>
      </c:barChart>
      <c:catAx>
        <c:axId val="-2136367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-2060705800"/>
        <c:crosses val="autoZero"/>
        <c:auto val="1"/>
        <c:lblAlgn val="ctr"/>
        <c:lblOffset val="100"/>
        <c:noMultiLvlLbl val="0"/>
      </c:catAx>
      <c:valAx>
        <c:axId val="-2060705800"/>
        <c:scaling>
          <c:orientation val="minMax"/>
          <c:max val="40000.0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900" dirty="0"/>
                  <a:t>Nuclear Caspase-</a:t>
                </a:r>
                <a:r>
                  <a:rPr lang="en-US" sz="900" dirty="0" smtClean="0"/>
                  <a:t>3 p17/19 </a:t>
                </a:r>
                <a:r>
                  <a:rPr lang="en-US" sz="900" baseline="0" dirty="0" smtClean="0"/>
                  <a:t> </a:t>
                </a:r>
                <a:r>
                  <a:rPr lang="en-US" sz="900" baseline="0" dirty="0"/>
                  <a:t>MFI</a:t>
                </a:r>
                <a:endParaRPr lang="en-US" sz="9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21363678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2561241916067"/>
          <c:y val="0.30814665497284"/>
          <c:w val="0.18038067950175"/>
          <c:h val="0.504223862199305"/>
        </c:manualLayout>
      </c:layout>
      <c:overlay val="0"/>
      <c:txPr>
        <a:bodyPr/>
        <a:lstStyle/>
        <a:p>
          <a:pPr>
            <a:defRPr sz="10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516255139296"/>
          <c:y val="0.0828322508949244"/>
          <c:w val="0.603986371267852"/>
          <c:h val="0.78752499140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'!$AK$287</c:f>
              <c:strCache>
                <c:ptCount val="1"/>
                <c:pt idx="0">
                  <c:v>STAGE 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'!$AK$295:$AK$298</c:f>
                <c:numCache>
                  <c:formatCode>General</c:formatCode>
                  <c:ptCount val="4"/>
                  <c:pt idx="0">
                    <c:v>666.6660121261573</c:v>
                  </c:pt>
                  <c:pt idx="1">
                    <c:v>1060.046398965475</c:v>
                  </c:pt>
                  <c:pt idx="2">
                    <c:v>1062.452051218307</c:v>
                  </c:pt>
                  <c:pt idx="3">
                    <c:v>1734.330350188636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tx2"/>
                </a:solidFill>
              </a:ln>
            </c:spPr>
          </c:errBars>
          <c:cat>
            <c:strRef>
              <c:f>'ANALYSIS NIG Cleaved Casp3&amp;7 '!$AJ$288:$AJ$291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'!$AK$288:$AK$291</c:f>
              <c:numCache>
                <c:formatCode>General</c:formatCode>
                <c:ptCount val="4"/>
                <c:pt idx="0">
                  <c:v>17648.55223880589</c:v>
                </c:pt>
                <c:pt idx="1">
                  <c:v>18192.8392857143</c:v>
                </c:pt>
                <c:pt idx="2">
                  <c:v>20415.88461538462</c:v>
                </c:pt>
                <c:pt idx="3">
                  <c:v>19624.13333333334</c:v>
                </c:pt>
              </c:numCache>
            </c:numRef>
          </c:val>
        </c:ser>
        <c:ser>
          <c:idx val="1"/>
          <c:order val="1"/>
          <c:tx>
            <c:strRef>
              <c:f>'ANALYSIS NIG Cleaved Casp3&amp;7 '!$AL$287</c:f>
              <c:strCache>
                <c:ptCount val="1"/>
                <c:pt idx="0">
                  <c:v>STAGE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'!$AL$295:$AL$298</c:f>
                <c:numCache>
                  <c:formatCode>General</c:formatCode>
                  <c:ptCount val="4"/>
                  <c:pt idx="0">
                    <c:v>2106.286565129302</c:v>
                  </c:pt>
                  <c:pt idx="1">
                    <c:v>2335.539039741087</c:v>
                  </c:pt>
                  <c:pt idx="2">
                    <c:v>1437.954606024874</c:v>
                  </c:pt>
                  <c:pt idx="3">
                    <c:v>1262.060553103168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3"/>
                </a:solidFill>
              </a:ln>
            </c:spPr>
          </c:errBars>
          <c:cat>
            <c:strRef>
              <c:f>'ANALYSIS NIG Cleaved Casp3&amp;7 '!$AJ$288:$AJ$291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'!$AL$288:$AL$291</c:f>
              <c:numCache>
                <c:formatCode>General</c:formatCode>
                <c:ptCount val="4"/>
                <c:pt idx="0">
                  <c:v>19681.83333333331</c:v>
                </c:pt>
                <c:pt idx="1">
                  <c:v>28693.68181818182</c:v>
                </c:pt>
                <c:pt idx="2">
                  <c:v>28897.35294117645</c:v>
                </c:pt>
                <c:pt idx="3">
                  <c:v>22006.33333333331</c:v>
                </c:pt>
              </c:numCache>
            </c:numRef>
          </c:val>
        </c:ser>
        <c:ser>
          <c:idx val="2"/>
          <c:order val="2"/>
          <c:tx>
            <c:strRef>
              <c:f>'ANALYSIS NIG Cleaved Casp3&amp;7 '!$AM$287</c:f>
              <c:strCache>
                <c:ptCount val="1"/>
                <c:pt idx="0">
                  <c:v>STAGE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'!$AM$295:$AM$298</c:f>
                <c:numCache>
                  <c:formatCode>General</c:formatCode>
                  <c:ptCount val="4"/>
                  <c:pt idx="1">
                    <c:v>2065.092190125903</c:v>
                  </c:pt>
                  <c:pt idx="2">
                    <c:v>1461.164103678566</c:v>
                  </c:pt>
                  <c:pt idx="3">
                    <c:v>195.5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6"/>
                </a:solidFill>
              </a:ln>
            </c:spPr>
          </c:errBars>
          <c:cat>
            <c:strRef>
              <c:f>'ANALYSIS NIG Cleaved Casp3&amp;7 '!$AJ$288:$AJ$291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'!$AM$288:$AM$291</c:f>
              <c:numCache>
                <c:formatCode>General</c:formatCode>
                <c:ptCount val="4"/>
                <c:pt idx="1">
                  <c:v>29743.09090909091</c:v>
                </c:pt>
                <c:pt idx="2">
                  <c:v>26654.5</c:v>
                </c:pt>
                <c:pt idx="3">
                  <c:v>26789.5</c:v>
                </c:pt>
              </c:numCache>
            </c:numRef>
          </c:val>
        </c:ser>
        <c:ser>
          <c:idx val="3"/>
          <c:order val="3"/>
          <c:tx>
            <c:strRef>
              <c:f>'ANALYSIS NIG Cleaved Casp3&amp;7 '!$AN$287</c:f>
              <c:strCache>
                <c:ptCount val="1"/>
                <c:pt idx="0">
                  <c:v>STAGE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'!$AN$295:$AN$298</c:f>
                <c:numCache>
                  <c:formatCode>General</c:formatCode>
                  <c:ptCount val="4"/>
                  <c:pt idx="1">
                    <c:v>2805.924831582953</c:v>
                  </c:pt>
                  <c:pt idx="2">
                    <c:v>1789.65403775681</c:v>
                  </c:pt>
                  <c:pt idx="3">
                    <c:v>1980.005285921007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5"/>
                </a:solidFill>
              </a:ln>
            </c:spPr>
          </c:errBars>
          <c:cat>
            <c:strRef>
              <c:f>'ANALYSIS NIG Cleaved Casp3&amp;7 '!$AJ$288:$AJ$291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'!$AN$288:$AN$291</c:f>
              <c:numCache>
                <c:formatCode>General</c:formatCode>
                <c:ptCount val="4"/>
                <c:pt idx="1">
                  <c:v>20367.77777777778</c:v>
                </c:pt>
                <c:pt idx="2">
                  <c:v>27292.85185185185</c:v>
                </c:pt>
                <c:pt idx="3">
                  <c:v>27403.73333333333</c:v>
                </c:pt>
              </c:numCache>
            </c:numRef>
          </c:val>
        </c:ser>
        <c:ser>
          <c:idx val="4"/>
          <c:order val="4"/>
          <c:tx>
            <c:strRef>
              <c:f>'ANALYSIS NIG Cleaved Casp3&amp;7 '!$AO$287</c:f>
              <c:strCache>
                <c:ptCount val="1"/>
                <c:pt idx="0">
                  <c:v>STAGE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'!$AO$295:$AO$298</c:f>
                <c:numCache>
                  <c:formatCode>General</c:formatCode>
                  <c:ptCount val="4"/>
                  <c:pt idx="1">
                    <c:v>1771.729592799082</c:v>
                  </c:pt>
                  <c:pt idx="2">
                    <c:v>4532.153731333971</c:v>
                  </c:pt>
                  <c:pt idx="3">
                    <c:v>4088.344207622445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2"/>
                </a:solidFill>
              </a:ln>
            </c:spPr>
          </c:errBars>
          <c:cat>
            <c:strRef>
              <c:f>'ANALYSIS NIG Cleaved Casp3&amp;7 '!$AJ$288:$AJ$291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'!$AO$288:$AO$291</c:f>
              <c:numCache>
                <c:formatCode>General</c:formatCode>
                <c:ptCount val="4"/>
                <c:pt idx="1">
                  <c:v>23262.0</c:v>
                </c:pt>
                <c:pt idx="2">
                  <c:v>17437.66666666667</c:v>
                </c:pt>
                <c:pt idx="3">
                  <c:v>23962.8888888889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982821192"/>
        <c:axId val="-2063202520"/>
      </c:barChart>
      <c:catAx>
        <c:axId val="-19828211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-2063202520"/>
        <c:crosses val="autoZero"/>
        <c:auto val="1"/>
        <c:lblAlgn val="ctr"/>
        <c:lblOffset val="100"/>
        <c:noMultiLvlLbl val="0"/>
      </c:catAx>
      <c:valAx>
        <c:axId val="-2063202520"/>
        <c:scaling>
          <c:orientation val="minMax"/>
          <c:max val="35000.0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900"/>
                </a:pPr>
                <a:r>
                  <a:rPr lang="en-US" sz="900" dirty="0"/>
                  <a:t>Nuclear Caspase</a:t>
                </a:r>
                <a:r>
                  <a:rPr lang="en-US" sz="900" dirty="0" smtClean="0"/>
                  <a:t>-7 p20</a:t>
                </a:r>
                <a:r>
                  <a:rPr lang="en-US" sz="900" baseline="0" dirty="0" smtClean="0"/>
                  <a:t>  </a:t>
                </a:r>
                <a:r>
                  <a:rPr lang="en-US" sz="900" baseline="0" dirty="0"/>
                  <a:t>MFI</a:t>
                </a:r>
                <a:endParaRPr lang="en-US" sz="9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9828211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6453286632656"/>
          <c:y val="0.364624959549665"/>
          <c:w val="0.182543939330729"/>
          <c:h val="0.512875121978141"/>
        </c:manualLayout>
      </c:layout>
      <c:overlay val="0"/>
      <c:txPr>
        <a:bodyPr/>
        <a:lstStyle/>
        <a:p>
          <a:pPr>
            <a:defRPr sz="10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7773880282738"/>
          <c:y val="0.0863622002431323"/>
          <c:w val="0.622422192497668"/>
          <c:h val="0.74525400216350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'!$BG$214:$BG$217</c:f>
                <c:numCache>
                  <c:formatCode>General</c:formatCode>
                  <c:ptCount val="4"/>
                  <c:pt idx="0">
                    <c:v>1.747552893068923</c:v>
                  </c:pt>
                  <c:pt idx="1">
                    <c:v>1.433088294295218</c:v>
                  </c:pt>
                  <c:pt idx="2">
                    <c:v>4.338751521456595</c:v>
                  </c:pt>
                  <c:pt idx="3">
                    <c:v>1.337702834576436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NIG Cleaved Casp3&amp;7 '!$BF$207:$BF$210</c:f>
              <c:strCache>
                <c:ptCount val="4"/>
                <c:pt idx="0">
                  <c:v>CTRL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'!$BG$207:$BG$210</c:f>
              <c:numCache>
                <c:formatCode>General</c:formatCode>
                <c:ptCount val="4"/>
                <c:pt idx="0">
                  <c:v>83.80132450331126</c:v>
                </c:pt>
                <c:pt idx="1">
                  <c:v>72.02714932126697</c:v>
                </c:pt>
                <c:pt idx="2">
                  <c:v>77.3695652173913</c:v>
                </c:pt>
                <c:pt idx="3">
                  <c:v>45.85355648535509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068977336"/>
        <c:axId val="-1068974424"/>
      </c:barChart>
      <c:catAx>
        <c:axId val="-106897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-1068974424"/>
        <c:crosses val="autoZero"/>
        <c:auto val="1"/>
        <c:lblAlgn val="ctr"/>
        <c:lblOffset val="100"/>
        <c:noMultiLvlLbl val="0"/>
      </c:catAx>
      <c:valAx>
        <c:axId val="-10689744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b="1" i="0" baseline="0" dirty="0">
                    <a:effectLst/>
                  </a:rPr>
                  <a:t>Nuclear </a:t>
                </a:r>
                <a:r>
                  <a:rPr lang="en-US" sz="1000" b="1" i="0" baseline="0" dirty="0" smtClean="0">
                    <a:effectLst/>
                  </a:rPr>
                  <a:t>Area </a:t>
                </a:r>
                <a:r>
                  <a:rPr lang="en-US" sz="1000" b="1" i="0" baseline="0" dirty="0">
                    <a:effectLst/>
                  </a:rPr>
                  <a:t>(</a:t>
                </a:r>
                <a:r>
                  <a:rPr lang="en-US" sz="1000" b="1" i="0" baseline="0" dirty="0">
                    <a:effectLst/>
                    <a:latin typeface="Symbol" charset="2"/>
                    <a:cs typeface="Symbol" charset="2"/>
                  </a:rPr>
                  <a:t>m</a:t>
                </a:r>
                <a:r>
                  <a:rPr lang="en-US" sz="1000" b="1" i="0" baseline="0" dirty="0">
                    <a:effectLst/>
                  </a:rPr>
                  <a:t>m</a:t>
                </a:r>
                <a:r>
                  <a:rPr lang="en-US" sz="1000" b="1" i="0" baseline="30000" dirty="0">
                    <a:effectLst/>
                  </a:rPr>
                  <a:t>2</a:t>
                </a:r>
                <a:r>
                  <a:rPr lang="en-US" sz="1000" b="1" i="0" baseline="0" dirty="0">
                    <a:effectLst/>
                  </a:rPr>
                  <a:t>)</a:t>
                </a:r>
                <a:endParaRPr lang="en-US" sz="10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0883417265370658"/>
              <c:y val="0.10050289896616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0689773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405566930104"/>
          <c:y val="0.089009173174328"/>
          <c:w val="0.628680201498189"/>
          <c:h val="0.737446121415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NIG Cleaved Casp3&amp;7 '!$AK$247</c:f>
              <c:strCache>
                <c:ptCount val="1"/>
                <c:pt idx="0">
                  <c:v>STAGE 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'!$AK$255:$AK$258</c:f>
                <c:numCache>
                  <c:formatCode>General</c:formatCode>
                  <c:ptCount val="4"/>
                  <c:pt idx="0">
                    <c:v>1.86394172725435</c:v>
                  </c:pt>
                  <c:pt idx="1">
                    <c:v>1.86394172725435</c:v>
                  </c:pt>
                  <c:pt idx="2">
                    <c:v>9.737353018887267</c:v>
                  </c:pt>
                  <c:pt idx="3">
                    <c:v>3.508905653888487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tx2"/>
                </a:solidFill>
              </a:ln>
            </c:spPr>
          </c:errBars>
          <c:cat>
            <c:strRef>
              <c:f>'ANALYSIS NIG Cleaved Casp3&amp;7 '!$AJ$248:$AJ$251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'!$AK$248:$AK$251</c:f>
              <c:numCache>
                <c:formatCode>General</c:formatCode>
                <c:ptCount val="4"/>
                <c:pt idx="0">
                  <c:v>84.33333333333285</c:v>
                </c:pt>
                <c:pt idx="1">
                  <c:v>78.088888888887</c:v>
                </c:pt>
                <c:pt idx="2">
                  <c:v>92.17525773195734</c:v>
                </c:pt>
                <c:pt idx="3">
                  <c:v>58.2962962962963</c:v>
                </c:pt>
              </c:numCache>
            </c:numRef>
          </c:val>
        </c:ser>
        <c:ser>
          <c:idx val="1"/>
          <c:order val="1"/>
          <c:tx>
            <c:strRef>
              <c:f>'ANALYSIS NIG Cleaved Casp3&amp;7 '!$AL$247</c:f>
              <c:strCache>
                <c:ptCount val="1"/>
                <c:pt idx="0">
                  <c:v>STAGE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'!$AL$255:$AL$258</c:f>
                <c:numCache>
                  <c:formatCode>General</c:formatCode>
                  <c:ptCount val="4"/>
                  <c:pt idx="0">
                    <c:v>7.88240346482495</c:v>
                  </c:pt>
                  <c:pt idx="1">
                    <c:v>2.413377911750691</c:v>
                  </c:pt>
                  <c:pt idx="2">
                    <c:v>2.3577933907872</c:v>
                  </c:pt>
                  <c:pt idx="3">
                    <c:v>1.728575155179232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3"/>
                </a:solidFill>
              </a:ln>
            </c:spPr>
          </c:errBars>
          <c:cat>
            <c:strRef>
              <c:f>'ANALYSIS NIG Cleaved Casp3&amp;7 '!$AJ$248:$AJ$251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'!$AL$248:$AL$251</c:f>
              <c:numCache>
                <c:formatCode>General</c:formatCode>
                <c:ptCount val="4"/>
                <c:pt idx="0">
                  <c:v>77.36363636363635</c:v>
                </c:pt>
                <c:pt idx="1">
                  <c:v>66.5476190476191</c:v>
                </c:pt>
                <c:pt idx="2">
                  <c:v>69.11428571428571</c:v>
                </c:pt>
                <c:pt idx="3">
                  <c:v>46.40594059405941</c:v>
                </c:pt>
              </c:numCache>
            </c:numRef>
          </c:val>
        </c:ser>
        <c:ser>
          <c:idx val="2"/>
          <c:order val="2"/>
          <c:tx>
            <c:strRef>
              <c:f>'ANALYSIS NIG Cleaved Casp3&amp;7 '!$AM$247</c:f>
              <c:strCache>
                <c:ptCount val="1"/>
                <c:pt idx="0">
                  <c:v>STAGE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'!$AM$255:$AM$258</c:f>
                <c:numCache>
                  <c:formatCode>General</c:formatCode>
                  <c:ptCount val="4"/>
                  <c:pt idx="1">
                    <c:v>5.186859239648768</c:v>
                  </c:pt>
                  <c:pt idx="2">
                    <c:v>6.05921218373987</c:v>
                  </c:pt>
                  <c:pt idx="3">
                    <c:v>3.076045118561912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6"/>
                </a:solidFill>
              </a:ln>
            </c:spPr>
          </c:errBars>
          <c:cat>
            <c:strRef>
              <c:f>'ANALYSIS NIG Cleaved Casp3&amp;7 '!$AJ$248:$AJ$251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'!$AM$248:$AM$251</c:f>
              <c:numCache>
                <c:formatCode>General</c:formatCode>
                <c:ptCount val="4"/>
                <c:pt idx="1">
                  <c:v>73.38888888888654</c:v>
                </c:pt>
                <c:pt idx="2">
                  <c:v>69.5</c:v>
                </c:pt>
                <c:pt idx="3">
                  <c:v>45.625</c:v>
                </c:pt>
              </c:numCache>
            </c:numRef>
          </c:val>
        </c:ser>
        <c:ser>
          <c:idx val="3"/>
          <c:order val="3"/>
          <c:tx>
            <c:strRef>
              <c:f>'ANALYSIS NIG Cleaved Casp3&amp;7 '!$AN$247</c:f>
              <c:strCache>
                <c:ptCount val="1"/>
                <c:pt idx="0">
                  <c:v>STAGE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'!$AN$255:$AN$258</c:f>
                <c:numCache>
                  <c:formatCode>General</c:formatCode>
                  <c:ptCount val="4"/>
                  <c:pt idx="1">
                    <c:v>6.833537784982032</c:v>
                  </c:pt>
                  <c:pt idx="2">
                    <c:v>3.50786842396937</c:v>
                  </c:pt>
                  <c:pt idx="3">
                    <c:v>1.982123147533244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5"/>
                </a:solidFill>
              </a:ln>
            </c:spPr>
          </c:errBars>
          <c:cat>
            <c:strRef>
              <c:f>'ANALYSIS NIG Cleaved Casp3&amp;7 '!$AJ$248:$AJ$251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'!$AN$248:$AN$251</c:f>
              <c:numCache>
                <c:formatCode>General</c:formatCode>
                <c:ptCount val="4"/>
                <c:pt idx="1">
                  <c:v>63.58333333333334</c:v>
                </c:pt>
                <c:pt idx="2">
                  <c:v>70.08571428571428</c:v>
                </c:pt>
                <c:pt idx="3">
                  <c:v>37.58139534883721</c:v>
                </c:pt>
              </c:numCache>
            </c:numRef>
          </c:val>
        </c:ser>
        <c:ser>
          <c:idx val="4"/>
          <c:order val="4"/>
          <c:tx>
            <c:strRef>
              <c:f>'ANALYSIS NIG Cleaved Casp3&amp;7 '!$AO$247</c:f>
              <c:strCache>
                <c:ptCount val="1"/>
                <c:pt idx="0">
                  <c:v>STAGE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NIG Cleaved Casp3&amp;7 '!$AO$255:$AO$258</c:f>
                <c:numCache>
                  <c:formatCode>General</c:formatCode>
                  <c:ptCount val="4"/>
                  <c:pt idx="1">
                    <c:v>2.212088003071607</c:v>
                  </c:pt>
                  <c:pt idx="2">
                    <c:v>8.222259759674071</c:v>
                  </c:pt>
                  <c:pt idx="3">
                    <c:v>2.698574950466453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  <c:spPr>
              <a:ln>
                <a:solidFill>
                  <a:schemeClr val="accent2"/>
                </a:solidFill>
              </a:ln>
            </c:spPr>
          </c:errBars>
          <c:cat>
            <c:strRef>
              <c:f>'ANALYSIS NIG Cleaved Casp3&amp;7 '!$AJ$248:$AJ$251</c:f>
              <c:strCache>
                <c:ptCount val="4"/>
                <c:pt idx="0">
                  <c:v>Control</c:v>
                </c:pt>
                <c:pt idx="1">
                  <c:v>1hr</c:v>
                </c:pt>
                <c:pt idx="2">
                  <c:v>4hr</c:v>
                </c:pt>
                <c:pt idx="3">
                  <c:v>24hr</c:v>
                </c:pt>
              </c:strCache>
            </c:strRef>
          </c:cat>
          <c:val>
            <c:numRef>
              <c:f>'ANALYSIS NIG Cleaved Casp3&amp;7 '!$AO$248:$AO$251</c:f>
              <c:numCache>
                <c:formatCode>General</c:formatCode>
                <c:ptCount val="4"/>
                <c:pt idx="1">
                  <c:v>33.4</c:v>
                </c:pt>
                <c:pt idx="2">
                  <c:v>31.2</c:v>
                </c:pt>
                <c:pt idx="3">
                  <c:v>26.45454545454545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58135048"/>
        <c:axId val="-2063360568"/>
      </c:barChart>
      <c:catAx>
        <c:axId val="-20581350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-2063360568"/>
        <c:crosses val="autoZero"/>
        <c:auto val="1"/>
        <c:lblAlgn val="ctr"/>
        <c:lblOffset val="100"/>
        <c:noMultiLvlLbl val="0"/>
      </c:catAx>
      <c:valAx>
        <c:axId val="-2063360568"/>
        <c:scaling>
          <c:orientation val="minMax"/>
          <c:max val="120.0"/>
          <c:min val="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dirty="0"/>
                  <a:t>Nuclear </a:t>
                </a:r>
                <a:r>
                  <a:rPr lang="en-US" sz="1000" dirty="0" smtClean="0"/>
                  <a:t>Area </a:t>
                </a:r>
                <a:r>
                  <a:rPr lang="en-US" sz="1000" dirty="0"/>
                  <a:t>(</a:t>
                </a:r>
                <a:r>
                  <a:rPr lang="en-US" sz="1000" dirty="0">
                    <a:latin typeface="Symbol" charset="2"/>
                    <a:cs typeface="Symbol" charset="2"/>
                  </a:rPr>
                  <a:t>m</a:t>
                </a:r>
                <a:r>
                  <a:rPr lang="en-US" sz="1000" dirty="0"/>
                  <a:t>m</a:t>
                </a:r>
                <a:r>
                  <a:rPr lang="en-US" sz="1000" baseline="30000" dirty="0"/>
                  <a:t>2</a:t>
                </a:r>
                <a:r>
                  <a:rPr lang="en-US" sz="1000" dirty="0"/>
                  <a:t>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20581350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826496206971"/>
          <c:y val="0.286061249740547"/>
          <c:w val="0.193150963896412"/>
          <c:h val="0.564814690017872"/>
        </c:manualLayout>
      </c:layout>
      <c:overlay val="0"/>
      <c:txPr>
        <a:bodyPr/>
        <a:lstStyle/>
        <a:p>
          <a:pPr>
            <a:defRPr sz="10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2073396481999"/>
          <c:y val="0.0716292287167695"/>
          <c:w val="0.417000202078552"/>
          <c:h val="0.6876236753907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FS CLV GSDMD tmcrs BR1'!$N$99</c:f>
              <c:strCache>
                <c:ptCount val="1"/>
                <c:pt idx="0">
                  <c:v>Cleaved GSDMD </c:v>
                </c:pt>
              </c:strCache>
            </c:strRef>
          </c:tx>
          <c:spPr>
            <a:solidFill>
              <a:srgbClr val="0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FS CLV GSDMD tmcrs BR1'!$O$108:$R$108</c:f>
                <c:numCache>
                  <c:formatCode>General</c:formatCode>
                  <c:ptCount val="4"/>
                  <c:pt idx="0">
                    <c:v>5.210552217560549</c:v>
                  </c:pt>
                  <c:pt idx="1">
                    <c:v>9.180421705316103</c:v>
                  </c:pt>
                  <c:pt idx="2">
                    <c:v>12.42063694000506</c:v>
                  </c:pt>
                  <c:pt idx="3">
                    <c:v>13.48913993167042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FS CLV GSDMD tmcrs BR1'!$O$97:$P$98</c:f>
              <c:strCache>
                <c:ptCount val="2"/>
                <c:pt idx="0">
                  <c:v>CONTROL</c:v>
                </c:pt>
                <c:pt idx="1">
                  <c:v> NIGERICIN 15 mins</c:v>
                </c:pt>
              </c:strCache>
            </c:strRef>
          </c:cat>
          <c:val>
            <c:numRef>
              <c:f>'Analysis FS CLV GSDMD tmcrs BR1'!$O$99:$P$99</c:f>
              <c:numCache>
                <c:formatCode>General</c:formatCode>
                <c:ptCount val="2"/>
                <c:pt idx="0">
                  <c:v>100.0</c:v>
                </c:pt>
                <c:pt idx="1">
                  <c:v>186.5633411478684</c:v>
                </c:pt>
              </c:numCache>
            </c:numRef>
          </c:val>
        </c:ser>
        <c:ser>
          <c:idx val="1"/>
          <c:order val="1"/>
          <c:tx>
            <c:strRef>
              <c:f>'Analysis FS CLV GSDMD tmcrs BR1'!$N$100</c:f>
              <c:strCache>
                <c:ptCount val="1"/>
                <c:pt idx="0">
                  <c:v>Total GSDMD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rgbClr val="000000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'Analysis FS CLV GSDMD tmcrs BR1'!$O$109:$R$109</c:f>
                <c:numCache>
                  <c:formatCode>General</c:formatCode>
                  <c:ptCount val="4"/>
                  <c:pt idx="0">
                    <c:v>4.16790517407458</c:v>
                  </c:pt>
                  <c:pt idx="1">
                    <c:v>9.50439159784041</c:v>
                  </c:pt>
                  <c:pt idx="2">
                    <c:v>8.735561426189131</c:v>
                  </c:pt>
                  <c:pt idx="3">
                    <c:v>11.7440074357867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FS CLV GSDMD tmcrs BR1'!$O$97:$P$98</c:f>
              <c:strCache>
                <c:ptCount val="2"/>
                <c:pt idx="0">
                  <c:v>CONTROL</c:v>
                </c:pt>
                <c:pt idx="1">
                  <c:v> NIGERICIN 15 mins</c:v>
                </c:pt>
              </c:strCache>
            </c:strRef>
          </c:cat>
          <c:val>
            <c:numRef>
              <c:f>'Analysis FS CLV GSDMD tmcrs BR1'!$O$100:$P$100</c:f>
              <c:numCache>
                <c:formatCode>General</c:formatCode>
                <c:ptCount val="2"/>
                <c:pt idx="0">
                  <c:v>100.0</c:v>
                </c:pt>
                <c:pt idx="1">
                  <c:v>106.4500410669678</c:v>
                </c:pt>
              </c:numCache>
            </c:numRef>
          </c:val>
        </c:ser>
        <c:ser>
          <c:idx val="2"/>
          <c:order val="2"/>
          <c:tx>
            <c:strRef>
              <c:f>'Analysis FS CLV GSDMD tmcrs BR1'!$N$101</c:f>
              <c:strCache>
                <c:ptCount val="1"/>
                <c:pt idx="0">
                  <c:v>Cleaved Caspase-3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rgbClr val="000000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'Analysis FS CLV GSDMD tmcrs BR1'!$O$110:$R$110</c:f>
                <c:numCache>
                  <c:formatCode>General</c:formatCode>
                  <c:ptCount val="4"/>
                  <c:pt idx="0">
                    <c:v>5.327516839598869</c:v>
                  </c:pt>
                  <c:pt idx="1">
                    <c:v>9.998353231708715</c:v>
                  </c:pt>
                  <c:pt idx="2">
                    <c:v>8.903471423144498</c:v>
                  </c:pt>
                  <c:pt idx="3">
                    <c:v>9.048458979630398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FS CLV GSDMD tmcrs BR1'!$O$97:$P$98</c:f>
              <c:strCache>
                <c:ptCount val="2"/>
                <c:pt idx="0">
                  <c:v>CONTROL</c:v>
                </c:pt>
                <c:pt idx="1">
                  <c:v> NIGERICIN 15 mins</c:v>
                </c:pt>
              </c:strCache>
            </c:strRef>
          </c:cat>
          <c:val>
            <c:numRef>
              <c:f>'Analysis FS CLV GSDMD tmcrs BR1'!$O$101:$P$101</c:f>
              <c:numCache>
                <c:formatCode>General</c:formatCode>
                <c:ptCount val="2"/>
                <c:pt idx="0">
                  <c:v>100.0</c:v>
                </c:pt>
                <c:pt idx="1">
                  <c:v>97.7896536195232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982793304"/>
        <c:axId val="-1982694728"/>
      </c:barChart>
      <c:catAx>
        <c:axId val="-1982793304"/>
        <c:scaling>
          <c:orientation val="minMax"/>
        </c:scaling>
        <c:delete val="0"/>
        <c:axPos val="b"/>
        <c:majorTickMark val="out"/>
        <c:minorTickMark val="none"/>
        <c:tickLblPos val="nextTo"/>
        <c:crossAx val="-1982694728"/>
        <c:crosses val="autoZero"/>
        <c:auto val="1"/>
        <c:lblAlgn val="ctr"/>
        <c:lblOffset val="100"/>
        <c:noMultiLvlLbl val="0"/>
      </c:catAx>
      <c:valAx>
        <c:axId val="-1982694728"/>
        <c:scaling>
          <c:orientation val="minMax"/>
          <c:max val="250.0"/>
          <c:min val="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1982793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877521705811"/>
          <c:y val="0.197772595637602"/>
          <c:w val="0.348151419492106"/>
          <c:h val="0.196585182534001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6791175896401"/>
          <c:y val="0.0675820880859451"/>
          <c:w val="0.415770807574673"/>
          <c:h val="0.4869608763501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CleavedC3 NIG ATP etc'!$Z$4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rgbClr val="404040"/>
            </a:solidFill>
            <a:ln>
              <a:solidFill>
                <a:srgbClr val="000000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errBars>
            <c:errBarType val="plus"/>
            <c:errValType val="cust"/>
            <c:noEndCap val="0"/>
            <c:plus>
              <c:numRef>
                <c:f>'ANALYSIS CleavedC3 NIG ATP etc'!$AA$5:$AB$5</c:f>
                <c:numCache>
                  <c:formatCode>General</c:formatCode>
                  <c:ptCount val="2"/>
                  <c:pt idx="0">
                    <c:v>1222.900083869571</c:v>
                  </c:pt>
                  <c:pt idx="1">
                    <c:v>873.6924779553756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CleavedC3 NIG ATP etc'!$AA$3:$AB$3</c:f>
              <c:strCache>
                <c:ptCount val="2"/>
                <c:pt idx="0">
                  <c:v>STAURO</c:v>
                </c:pt>
                <c:pt idx="1">
                  <c:v>STAURO + VX-765</c:v>
                </c:pt>
              </c:strCache>
            </c:strRef>
          </c:cat>
          <c:val>
            <c:numRef>
              <c:f>'ANALYSIS CleavedC3 NIG ATP etc'!$AA$4:$AB$4</c:f>
              <c:numCache>
                <c:formatCode>General</c:formatCode>
                <c:ptCount val="2"/>
                <c:pt idx="0">
                  <c:v>20911.9</c:v>
                </c:pt>
                <c:pt idx="1">
                  <c:v>21803.41304347826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38517144"/>
        <c:axId val="-2063233496"/>
      </c:barChart>
      <c:catAx>
        <c:axId val="-13385171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2063233496"/>
        <c:crosses val="autoZero"/>
        <c:auto val="1"/>
        <c:lblAlgn val="ctr"/>
        <c:lblOffset val="100"/>
        <c:noMultiLvlLbl val="0"/>
      </c:catAx>
      <c:valAx>
        <c:axId val="-2063233496"/>
        <c:scaling>
          <c:orientation val="minMax"/>
          <c:min val="5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 b="1"/>
                </a:pPr>
                <a:r>
                  <a:rPr lang="en-US" sz="1000" b="1" dirty="0" smtClean="0"/>
                  <a:t>Caspase-3 p17/19 MFI</a:t>
                </a:r>
                <a:endParaRPr lang="en-US" sz="1000" b="1" dirty="0"/>
              </a:p>
            </c:rich>
          </c:tx>
          <c:layout>
            <c:manualLayout>
              <c:xMode val="edge"/>
              <c:yMode val="edge"/>
              <c:x val="0.099772889959003"/>
              <c:y val="0.0681330601668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0"/>
            </a:pPr>
            <a:endParaRPr lang="en-US"/>
          </a:p>
        </c:txPr>
        <c:crossAx val="-1338517144"/>
        <c:crosses val="autoZero"/>
        <c:crossBetween val="between"/>
        <c:majorUnit val="500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8549440113956"/>
          <c:y val="0.0601851851851852"/>
          <c:w val="0.606563744138724"/>
          <c:h val="0.62514647952737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'MS Class II, GSDMD, Cleaved GSD'!$D$7</c:f>
              <c:strCache>
                <c:ptCount val="1"/>
                <c:pt idx="0">
                  <c:v>GSDMD+ Cleaved GSDMD+</c:v>
                </c:pt>
              </c:strCache>
            </c:strRef>
          </c:tx>
          <c:spPr>
            <a:solidFill>
              <a:schemeClr val="tx1"/>
            </a:solidFill>
            <a:ln>
              <a:solidFill>
                <a:srgbClr val="000000"/>
              </a:solidFill>
            </a:ln>
          </c:spPr>
          <c:invertIfNegative val="0"/>
          <c:cat>
            <c:strRef>
              <c:f>'MS Class II, GSDMD, Cleaved GSD'!$C$8:$C$9</c:f>
              <c:strCache>
                <c:ptCount val="2"/>
                <c:pt idx="0">
                  <c:v>nonMS</c:v>
                </c:pt>
                <c:pt idx="1">
                  <c:v>MS Lesion</c:v>
                </c:pt>
              </c:strCache>
            </c:strRef>
          </c:cat>
          <c:val>
            <c:numRef>
              <c:f>'MS Class II, GSDMD, Cleaved GSD'!$D$8:$D$9</c:f>
              <c:numCache>
                <c:formatCode>General</c:formatCode>
                <c:ptCount val="2"/>
                <c:pt idx="0">
                  <c:v>0.636363636363636</c:v>
                </c:pt>
                <c:pt idx="1">
                  <c:v>4.064516129032251</c:v>
                </c:pt>
              </c:numCache>
            </c:numRef>
          </c:val>
        </c:ser>
        <c:ser>
          <c:idx val="1"/>
          <c:order val="1"/>
          <c:tx>
            <c:strRef>
              <c:f>'MS Class II, GSDMD, Cleaved GSD'!$E$7</c:f>
              <c:strCache>
                <c:ptCount val="1"/>
                <c:pt idx="0">
                  <c:v>GSDMD+ Cleaved GSDMD-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rgbClr val="000000"/>
              </a:solidFill>
            </a:ln>
          </c:spPr>
          <c:invertIfNegative val="0"/>
          <c:cat>
            <c:strRef>
              <c:f>'MS Class II, GSDMD, Cleaved GSD'!$C$8:$C$9</c:f>
              <c:strCache>
                <c:ptCount val="2"/>
                <c:pt idx="0">
                  <c:v>nonMS</c:v>
                </c:pt>
                <c:pt idx="1">
                  <c:v>MS Lesion</c:v>
                </c:pt>
              </c:strCache>
            </c:strRef>
          </c:cat>
          <c:val>
            <c:numRef>
              <c:f>'MS Class II, GSDMD, Cleaved GSD'!$E$8:$E$9</c:f>
              <c:numCache>
                <c:formatCode>General</c:formatCode>
                <c:ptCount val="2"/>
                <c:pt idx="0">
                  <c:v>0.545454545454545</c:v>
                </c:pt>
                <c:pt idx="1">
                  <c:v>2.064516129032258</c:v>
                </c:pt>
              </c:numCache>
            </c:numRef>
          </c:val>
        </c:ser>
        <c:ser>
          <c:idx val="2"/>
          <c:order val="2"/>
          <c:tx>
            <c:strRef>
              <c:f>'MS Class II, GSDMD, Cleaved GSD'!$F$7</c:f>
              <c:strCache>
                <c:ptCount val="1"/>
                <c:pt idx="0">
                  <c:v>GSDMD- Cleaved GSDMD-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'MS Class II, GSDMD, Cleaved GSD'!$I$2:$I$3</c:f>
                <c:numCache>
                  <c:formatCode>General</c:formatCode>
                  <c:ptCount val="2"/>
                  <c:pt idx="0">
                    <c:v>0.530086535895027</c:v>
                  </c:pt>
                  <c:pt idx="1">
                    <c:v>0.6949417327122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'MS Class II, GSDMD, Cleaved GSD'!$C$8:$C$9</c:f>
              <c:strCache>
                <c:ptCount val="2"/>
                <c:pt idx="0">
                  <c:v>nonMS</c:v>
                </c:pt>
                <c:pt idx="1">
                  <c:v>MS Lesion</c:v>
                </c:pt>
              </c:strCache>
            </c:strRef>
          </c:cat>
          <c:val>
            <c:numRef>
              <c:f>'MS Class II, GSDMD, Cleaved GSD'!$F$8:$F$9</c:f>
              <c:numCache>
                <c:formatCode>General</c:formatCode>
                <c:ptCount val="2"/>
                <c:pt idx="0">
                  <c:v>5.90909090909091</c:v>
                </c:pt>
                <c:pt idx="1">
                  <c:v>3.387096774193548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58299176"/>
        <c:axId val="-1338012696"/>
      </c:barChart>
      <c:catAx>
        <c:axId val="-20582991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en-US"/>
          </a:p>
        </c:txPr>
        <c:crossAx val="-1338012696"/>
        <c:crosses val="autoZero"/>
        <c:auto val="1"/>
        <c:lblAlgn val="ctr"/>
        <c:lblOffset val="100"/>
        <c:noMultiLvlLbl val="0"/>
      </c:catAx>
      <c:valAx>
        <c:axId val="-13380126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#</a:t>
                </a:r>
                <a:r>
                  <a:rPr lang="en-US" baseline="0" dirty="0"/>
                  <a:t> </a:t>
                </a:r>
                <a:r>
                  <a:rPr lang="en-US" baseline="0" dirty="0" smtClean="0"/>
                  <a:t>MHC Class II+ Cells </a:t>
                </a:r>
                <a:r>
                  <a:rPr lang="en-US" baseline="0" dirty="0"/>
                  <a:t>per FOV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-20582991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21532024700934"/>
          <c:y val="0.775092300133758"/>
          <c:w val="0.871949140624001"/>
          <c:h val="0.188986097208382"/>
        </c:manualLayout>
      </c:layout>
      <c:overlay val="0"/>
      <c:txPr>
        <a:bodyPr/>
        <a:lstStyle/>
        <a:p>
          <a:pPr>
            <a:defRPr sz="9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'ANALYSIS BIOREP 1-3 VX CASP7'!$D$4:$D$6</c:f>
              <c:strCache>
                <c:ptCount val="1"/>
                <c:pt idx="0">
                  <c:v>Caspase-7 MFI Mean</c:v>
                </c:pt>
              </c:strCache>
            </c:strRef>
          </c:tx>
          <c:spPr>
            <a:solidFill>
              <a:srgbClr val="000000"/>
            </a:solidFill>
            <a:ln>
              <a:solidFill>
                <a:srgbClr val="000000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solidFill>
                  <a:srgbClr val="000000"/>
                </a:solidFill>
              </a:ln>
            </c:spPr>
          </c:dPt>
          <c:dPt>
            <c:idx val="2"/>
            <c:invertIfNegative val="0"/>
            <c:bubble3D val="0"/>
            <c:spPr>
              <a:pattFill prst="wdDn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rgbClr val="000000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rgbClr val="000000"/>
                </a:solidFill>
              </a:ln>
            </c:spPr>
          </c:dPt>
          <c:dPt>
            <c:idx val="4"/>
            <c:invertIfNegative val="0"/>
            <c:bubble3D val="0"/>
            <c:spPr>
              <a:pattFill prst="wdDnDiag">
                <a:fgClr>
                  <a:schemeClr val="tx1"/>
                </a:fgClr>
                <a:bgClr>
                  <a:schemeClr val="bg1">
                    <a:lumMod val="50000"/>
                  </a:schemeClr>
                </a:bgClr>
              </a:pattFill>
              <a:ln>
                <a:solidFill>
                  <a:srgbClr val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'ANALYSIS BIOREP 1-3 VX CASP7'!$E$7:$E$11</c:f>
                <c:numCache>
                  <c:formatCode>General</c:formatCode>
                  <c:ptCount val="5"/>
                  <c:pt idx="0">
                    <c:v>432.3166894124055</c:v>
                  </c:pt>
                  <c:pt idx="1">
                    <c:v>782.045929881602</c:v>
                  </c:pt>
                  <c:pt idx="2">
                    <c:v>750.4420569235782</c:v>
                  </c:pt>
                  <c:pt idx="3">
                    <c:v>1219.862869031351</c:v>
                  </c:pt>
                  <c:pt idx="4">
                    <c:v>834.8646886974673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BIOREP 1-3 VX CASP7'!$C$7:$C$11</c:f>
              <c:strCache>
                <c:ptCount val="5"/>
                <c:pt idx="0">
                  <c:v>Control</c:v>
                </c:pt>
                <c:pt idx="1">
                  <c:v>Nigericin </c:v>
                </c:pt>
                <c:pt idx="2">
                  <c:v>Nigericin + VX-765</c:v>
                </c:pt>
                <c:pt idx="3">
                  <c:v>ATP</c:v>
                </c:pt>
                <c:pt idx="4">
                  <c:v>ATP + VX-765</c:v>
                </c:pt>
              </c:strCache>
            </c:strRef>
          </c:cat>
          <c:val>
            <c:numRef>
              <c:f>'ANALYSIS BIOREP 1-3 VX CASP7'!$D$7:$D$11</c:f>
              <c:numCache>
                <c:formatCode>General</c:formatCode>
                <c:ptCount val="5"/>
                <c:pt idx="0">
                  <c:v>8205.58064516129</c:v>
                </c:pt>
                <c:pt idx="1">
                  <c:v>19098.54545454546</c:v>
                </c:pt>
                <c:pt idx="2">
                  <c:v>13254.13725490196</c:v>
                </c:pt>
                <c:pt idx="3">
                  <c:v>21926.54237288135</c:v>
                </c:pt>
                <c:pt idx="4">
                  <c:v>14696.82352941176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06338632"/>
        <c:axId val="-1306335624"/>
      </c:barChart>
      <c:catAx>
        <c:axId val="-13063386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6335624"/>
        <c:crosses val="autoZero"/>
        <c:auto val="1"/>
        <c:lblAlgn val="ctr"/>
        <c:lblOffset val="100"/>
        <c:noMultiLvlLbl val="0"/>
      </c:catAx>
      <c:valAx>
        <c:axId val="-1306335624"/>
        <c:scaling>
          <c:orientation val="minMax"/>
          <c:min val="5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Caspase</a:t>
                </a:r>
                <a:r>
                  <a:rPr lang="en-US" dirty="0"/>
                  <a:t>-</a:t>
                </a:r>
                <a:r>
                  <a:rPr lang="en-US" dirty="0" smtClean="0"/>
                  <a:t>7 p20 </a:t>
                </a:r>
                <a:r>
                  <a:rPr lang="en-US" dirty="0"/>
                  <a:t>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1"/>
            </a:pPr>
            <a:endParaRPr lang="en-US"/>
          </a:p>
        </c:txPr>
        <c:crossAx val="-1306338632"/>
        <c:crosses val="autoZero"/>
        <c:crossBetween val="between"/>
        <c:majorUnit val="500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6728549519373"/>
          <c:y val="0.111343329280193"/>
          <c:w val="0.489170014546502"/>
          <c:h val="0.435765824274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'Analysis DFF45 BIOREP1 and 2'!$Q$56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rgbClr val="404040"/>
            </a:solidFill>
            <a:ln>
              <a:solidFill>
                <a:srgbClr val="000000"/>
              </a:solidFill>
            </a:ln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errBars>
            <c:errBarType val="plus"/>
            <c:errValType val="cust"/>
            <c:noEndCap val="0"/>
            <c:plus>
              <c:numRef>
                <c:f>'Analysis DFF45 BIOREP1 and 2'!$F$58:$F$61</c:f>
                <c:numCache>
                  <c:formatCode>General</c:formatCode>
                  <c:ptCount val="4"/>
                  <c:pt idx="0">
                    <c:v>647.0698935204694</c:v>
                  </c:pt>
                  <c:pt idx="1">
                    <c:v>805.7416644744947</c:v>
                  </c:pt>
                  <c:pt idx="2">
                    <c:v>963.4619723057674</c:v>
                  </c:pt>
                  <c:pt idx="3">
                    <c:v>860.790694669566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DFF45 BIOREP1 and 2'!$P$57:$P$59</c:f>
              <c:strCache>
                <c:ptCount val="3"/>
                <c:pt idx="0">
                  <c:v>Control NC</c:v>
                </c:pt>
                <c:pt idx="1">
                  <c:v>Nigericin NC</c:v>
                </c:pt>
                <c:pt idx="2">
                  <c:v>Nigericin C3C7</c:v>
                </c:pt>
              </c:strCache>
            </c:strRef>
          </c:cat>
          <c:val>
            <c:numRef>
              <c:f>'Analysis DFF45 BIOREP1 and 2'!$Q$57:$Q$59</c:f>
              <c:numCache>
                <c:formatCode>General</c:formatCode>
                <c:ptCount val="3"/>
                <c:pt idx="0">
                  <c:v>11393.11764705882</c:v>
                </c:pt>
                <c:pt idx="1">
                  <c:v>33578.1403508772</c:v>
                </c:pt>
                <c:pt idx="2">
                  <c:v>23899.29032258064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154510584"/>
        <c:axId val="2080791336"/>
      </c:barChart>
      <c:catAx>
        <c:axId val="-11545105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rgbClr val="FFFFFF"/>
                </a:solidFill>
              </a:defRPr>
            </a:pPr>
            <a:endParaRPr lang="en-US"/>
          </a:p>
        </c:txPr>
        <c:crossAx val="2080791336"/>
        <c:crosses val="autoZero"/>
        <c:auto val="1"/>
        <c:lblAlgn val="ctr"/>
        <c:lblOffset val="100"/>
        <c:noMultiLvlLbl val="0"/>
      </c:catAx>
      <c:valAx>
        <c:axId val="2080791336"/>
        <c:scaling>
          <c:orientation val="minMax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Cleaved DFF45</a:t>
                </a:r>
                <a:r>
                  <a:rPr lang="en-US" baseline="0"/>
                  <a:t> MFI (Nuclear)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-1154510584"/>
        <c:crosses val="autoZero"/>
        <c:crossBetween val="between"/>
        <c:majorUnit val="1000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Sheet1!$K$30</c:f>
              <c:strCache>
                <c:ptCount val="1"/>
                <c:pt idx="0">
                  <c:v>Cleaved PARP</c:v>
                </c:pt>
              </c:strCache>
            </c:strRef>
          </c:tx>
          <c:spPr>
            <a:solidFill>
              <a:srgbClr val="BFBFBF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Sheet1!$J$31:$J$33</c:f>
              <c:strCache>
                <c:ptCount val="3"/>
                <c:pt idx="0">
                  <c:v>Non-coding Control</c:v>
                </c:pt>
                <c:pt idx="1">
                  <c:v>Non-coding+Nigericin</c:v>
                </c:pt>
                <c:pt idx="2">
                  <c:v>C3/C7 siRNA +nigericin</c:v>
                </c:pt>
              </c:strCache>
            </c:strRef>
          </c:cat>
          <c:val>
            <c:numRef>
              <c:f>Sheet1!$K$31:$K$33</c:f>
              <c:numCache>
                <c:formatCode>0.00</c:formatCode>
                <c:ptCount val="3"/>
                <c:pt idx="0">
                  <c:v>1.0</c:v>
                </c:pt>
                <c:pt idx="1">
                  <c:v>2.85</c:v>
                </c:pt>
                <c:pt idx="2">
                  <c:v>1.24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550-471F-81DA-14702810C5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154810664"/>
        <c:axId val="2080776792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Sheet1!$L$30</c15:sqref>
                        </c15:formulaRef>
                      </c:ext>
                    </c:extLst>
                    <c:strCache>
                      <c:ptCount val="1"/>
                      <c:pt idx="0">
                        <c:v>Full-Length</c:v>
                      </c:pt>
                    </c:strCache>
                  </c:strRef>
                </c:tx>
                <c:spPr>
                  <a:solidFill>
                    <a:schemeClr val="tx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8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Sheet1!$L$31:$L$33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1</c:v>
                      </c:pt>
                      <c:pt idx="1">
                        <c:v>1.27</c:v>
                      </c:pt>
                      <c:pt idx="2">
                        <c:v>0.63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5550-471F-81DA-14702810C523}"/>
                  </c:ext>
                </c:extLst>
              </c15:ser>
            </c15:filteredBarSeries>
          </c:ext>
        </c:extLst>
      </c:barChart>
      <c:catAx>
        <c:axId val="-1154810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0776792"/>
        <c:crosses val="autoZero"/>
        <c:auto val="1"/>
        <c:lblAlgn val="ctr"/>
        <c:lblOffset val="100"/>
        <c:noMultiLvlLbl val="0"/>
      </c:catAx>
      <c:valAx>
        <c:axId val="20807767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000" b="1" i="0" baseline="0" dirty="0" smtClean="0">
                    <a:solidFill>
                      <a:sysClr val="windowText" lastClr="000000"/>
                    </a:solidFill>
                    <a:effectLst/>
                  </a:rPr>
                  <a:t>PARP Band </a:t>
                </a:r>
                <a:r>
                  <a:rPr lang="en-CA" sz="1000" b="1" i="0" baseline="0" dirty="0">
                    <a:solidFill>
                      <a:sysClr val="windowText" lastClr="000000"/>
                    </a:solidFill>
                    <a:effectLst/>
                  </a:rPr>
                  <a:t>Intensity </a:t>
                </a:r>
                <a:endParaRPr lang="en-CA" sz="1000" b="1" i="0" baseline="0" dirty="0" smtClean="0">
                  <a:solidFill>
                    <a:sysClr val="windowText" lastClr="000000"/>
                  </a:solidFill>
                  <a:effectLst/>
                </a:endParaRPr>
              </a:p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000" b="1" i="0" baseline="0" dirty="0" smtClean="0">
                    <a:solidFill>
                      <a:sysClr val="windowText" lastClr="000000"/>
                    </a:solidFill>
                    <a:effectLst/>
                  </a:rPr>
                  <a:t>(</a:t>
                </a:r>
                <a:r>
                  <a:rPr lang="en-CA" sz="1000" b="1" i="0" baseline="0" dirty="0">
                    <a:solidFill>
                      <a:sysClr val="windowText" lastClr="000000"/>
                    </a:solidFill>
                    <a:effectLst/>
                  </a:rPr>
                  <a:t>relative to control)</a:t>
                </a:r>
                <a:endParaRPr lang="en-CA" sz="1000" b="1" dirty="0">
                  <a:solidFill>
                    <a:sysClr val="windowText" lastClr="000000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0.01227868753399"/>
              <c:y val="0.059690188965033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54810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'Analysis ROCK1 c3c7 rescue'!$E$2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ROCK1 c3c7 rescue'!$F$3:$F$5</c:f>
                <c:numCache>
                  <c:formatCode>General</c:formatCode>
                  <c:ptCount val="3"/>
                  <c:pt idx="0">
                    <c:v>587.3121819175807</c:v>
                  </c:pt>
                  <c:pt idx="1">
                    <c:v>628.5362649743752</c:v>
                  </c:pt>
                  <c:pt idx="2">
                    <c:v>646.8420086905166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ROCK1 c3c7 rescue'!$D$3:$D$5</c:f>
              <c:strCache>
                <c:ptCount val="3"/>
                <c:pt idx="0">
                  <c:v>Control NC siRNA</c:v>
                </c:pt>
                <c:pt idx="1">
                  <c:v>Nigericin NC siRNA </c:v>
                </c:pt>
                <c:pt idx="2">
                  <c:v>Nigericin C3/C7 siRNA</c:v>
                </c:pt>
              </c:strCache>
            </c:strRef>
          </c:cat>
          <c:val>
            <c:numRef>
              <c:f>'Analysis ROCK1 c3c7 rescue'!$E$3:$E$5</c:f>
              <c:numCache>
                <c:formatCode>General</c:formatCode>
                <c:ptCount val="3"/>
                <c:pt idx="0">
                  <c:v>13844.64516129032</c:v>
                </c:pt>
                <c:pt idx="1">
                  <c:v>21136.14925373134</c:v>
                </c:pt>
                <c:pt idx="2">
                  <c:v>17695.44736842105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0997320"/>
        <c:axId val="-2138944792"/>
      </c:barChart>
      <c:catAx>
        <c:axId val="20809973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 lang="en-US"/>
          </a:p>
        </c:txPr>
        <c:crossAx val="-2138944792"/>
        <c:crosses val="autoZero"/>
        <c:auto val="1"/>
        <c:lblAlgn val="ctr"/>
        <c:lblOffset val="100"/>
        <c:noMultiLvlLbl val="0"/>
      </c:catAx>
      <c:valAx>
        <c:axId val="-2138944792"/>
        <c:scaling>
          <c:orientation val="minMax"/>
          <c:min val="10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ROCK1 MFI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 b="0"/>
            </a:pPr>
            <a:endParaRPr lang="en-US"/>
          </a:p>
        </c:txPr>
        <c:crossAx val="20809973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0132882718776"/>
          <c:y val="0.34069143538688"/>
          <c:w val="0.303854432698876"/>
          <c:h val="0.4134492575850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'ANALYSIS casp3 tmcrs2 IL1b IL18'!$C$151</c:f>
              <c:strCache>
                <c:ptCount val="1"/>
                <c:pt idx="0">
                  <c:v>STAGE 0: Intact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'ANALYSIS casp3 tmcrs2 IL1b IL18'!$B$152:$B$155</c:f>
              <c:strCache>
                <c:ptCount val="4"/>
                <c:pt idx="0">
                  <c:v>Control</c:v>
                </c:pt>
                <c:pt idx="1">
                  <c:v>Nigericin </c:v>
                </c:pt>
                <c:pt idx="2">
                  <c:v>IL-1b</c:v>
                </c:pt>
                <c:pt idx="3">
                  <c:v>IL-18</c:v>
                </c:pt>
              </c:strCache>
            </c:strRef>
          </c:cat>
          <c:val>
            <c:numRef>
              <c:f>'ANALYSIS casp3 tmcrs2 IL1b IL18'!$C$152:$C$155</c:f>
              <c:numCache>
                <c:formatCode>General</c:formatCode>
                <c:ptCount val="4"/>
                <c:pt idx="0">
                  <c:v>47.0</c:v>
                </c:pt>
                <c:pt idx="1">
                  <c:v>19.0</c:v>
                </c:pt>
                <c:pt idx="2">
                  <c:v>25.0</c:v>
                </c:pt>
                <c:pt idx="3">
                  <c:v>25.0</c:v>
                </c:pt>
              </c:numCache>
            </c:numRef>
          </c:val>
        </c:ser>
        <c:ser>
          <c:idx val="1"/>
          <c:order val="1"/>
          <c:tx>
            <c:strRef>
              <c:f>'ANALYSIS casp3 tmcrs2 IL1b IL18'!$D$151</c:f>
              <c:strCache>
                <c:ptCount val="1"/>
                <c:pt idx="0">
                  <c:v>STAGE 1: Rounding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'ANALYSIS casp3 tmcrs2 IL1b IL18'!$B$152:$B$155</c:f>
              <c:strCache>
                <c:ptCount val="4"/>
                <c:pt idx="0">
                  <c:v>Control</c:v>
                </c:pt>
                <c:pt idx="1">
                  <c:v>Nigericin </c:v>
                </c:pt>
                <c:pt idx="2">
                  <c:v>IL-1b</c:v>
                </c:pt>
                <c:pt idx="3">
                  <c:v>IL-18</c:v>
                </c:pt>
              </c:strCache>
            </c:strRef>
          </c:cat>
          <c:val>
            <c:numRef>
              <c:f>'ANALYSIS casp3 tmcrs2 IL1b IL18'!$D$152:$D$155</c:f>
              <c:numCache>
                <c:formatCode>General</c:formatCode>
                <c:ptCount val="4"/>
                <c:pt idx="0">
                  <c:v>1.0</c:v>
                </c:pt>
                <c:pt idx="1">
                  <c:v>63.0</c:v>
                </c:pt>
                <c:pt idx="2">
                  <c:v>0.0</c:v>
                </c:pt>
                <c:pt idx="3">
                  <c:v>0.0</c:v>
                </c:pt>
              </c:numCache>
            </c:numRef>
          </c:val>
        </c:ser>
        <c:ser>
          <c:idx val="2"/>
          <c:order val="2"/>
          <c:tx>
            <c:strRef>
              <c:f>'ANALYSIS casp3 tmcrs2 IL1b IL18'!$E$151</c:f>
              <c:strCache>
                <c:ptCount val="1"/>
                <c:pt idx="0">
                  <c:v> STAGE 2: Ring of Fire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'ANALYSIS casp3 tmcrs2 IL1b IL18'!$B$152:$B$155</c:f>
              <c:strCache>
                <c:ptCount val="4"/>
                <c:pt idx="0">
                  <c:v>Control</c:v>
                </c:pt>
                <c:pt idx="1">
                  <c:v>Nigericin </c:v>
                </c:pt>
                <c:pt idx="2">
                  <c:v>IL-1b</c:v>
                </c:pt>
                <c:pt idx="3">
                  <c:v>IL-18</c:v>
                </c:pt>
              </c:strCache>
            </c:strRef>
          </c:cat>
          <c:val>
            <c:numRef>
              <c:f>'ANALYSIS casp3 tmcrs2 IL1b IL18'!$E$152:$E$155</c:f>
              <c:numCache>
                <c:formatCode>General</c:formatCode>
                <c:ptCount val="4"/>
                <c:pt idx="0">
                  <c:v>0.0</c:v>
                </c:pt>
                <c:pt idx="1">
                  <c:v>17.0</c:v>
                </c:pt>
                <c:pt idx="2">
                  <c:v>0.0</c:v>
                </c:pt>
                <c:pt idx="3">
                  <c:v>0.0</c:v>
                </c:pt>
              </c:numCache>
            </c:numRef>
          </c:val>
        </c:ser>
        <c:ser>
          <c:idx val="3"/>
          <c:order val="3"/>
          <c:tx>
            <c:strRef>
              <c:f>'ANALYSIS casp3 tmcrs2 IL1b IL18'!$F$151</c:f>
              <c:strCache>
                <c:ptCount val="1"/>
                <c:pt idx="0">
                  <c:v>STAGE 3: Pyroptotic Bodies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'ANALYSIS casp3 tmcrs2 IL1b IL18'!$B$152:$B$155</c:f>
              <c:strCache>
                <c:ptCount val="4"/>
                <c:pt idx="0">
                  <c:v>Control</c:v>
                </c:pt>
                <c:pt idx="1">
                  <c:v>Nigericin </c:v>
                </c:pt>
                <c:pt idx="2">
                  <c:v>IL-1b</c:v>
                </c:pt>
                <c:pt idx="3">
                  <c:v>IL-18</c:v>
                </c:pt>
              </c:strCache>
            </c:strRef>
          </c:cat>
          <c:val>
            <c:numRef>
              <c:f>'ANALYSIS casp3 tmcrs2 IL1b IL18'!$F$152:$F$155</c:f>
              <c:numCache>
                <c:formatCode>General</c:formatCode>
                <c:ptCount val="4"/>
                <c:pt idx="0">
                  <c:v>0.0</c:v>
                </c:pt>
                <c:pt idx="1">
                  <c:v>26.0</c:v>
                </c:pt>
                <c:pt idx="2">
                  <c:v>0.0</c:v>
                </c:pt>
                <c:pt idx="3">
                  <c:v>0.0</c:v>
                </c:pt>
              </c:numCache>
            </c:numRef>
          </c:val>
        </c:ser>
        <c:ser>
          <c:idx val="4"/>
          <c:order val="4"/>
          <c:tx>
            <c:strRef>
              <c:f>'ANALYSIS casp3 tmcrs2 IL1b IL18'!$G$151</c:f>
              <c:strCache>
                <c:ptCount val="1"/>
                <c:pt idx="0">
                  <c:v>STAGE 4: Lysis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'ANALYSIS casp3 tmcrs2 IL1b IL18'!$B$152:$B$155</c:f>
              <c:strCache>
                <c:ptCount val="4"/>
                <c:pt idx="0">
                  <c:v>Control</c:v>
                </c:pt>
                <c:pt idx="1">
                  <c:v>Nigericin </c:v>
                </c:pt>
                <c:pt idx="2">
                  <c:v>IL-1b</c:v>
                </c:pt>
                <c:pt idx="3">
                  <c:v>IL-18</c:v>
                </c:pt>
              </c:strCache>
            </c:strRef>
          </c:cat>
          <c:val>
            <c:numRef>
              <c:f>'ANALYSIS casp3 tmcrs2 IL1b IL18'!$G$152:$G$155</c:f>
              <c:numCache>
                <c:formatCode>General</c:formatCode>
                <c:ptCount val="4"/>
                <c:pt idx="0">
                  <c:v>0.0</c:v>
                </c:pt>
                <c:pt idx="1">
                  <c:v>17.0</c:v>
                </c:pt>
                <c:pt idx="2">
                  <c:v>0.0</c:v>
                </c:pt>
                <c:pt idx="3">
                  <c:v>0.0</c:v>
                </c:pt>
              </c:numCache>
            </c:numRef>
          </c:val>
        </c:ser>
        <c:ser>
          <c:idx val="5"/>
          <c:order val="5"/>
          <c:tx>
            <c:strRef>
              <c:f>'ANALYSIS casp3 tmcrs2 IL1b IL18'!$H$151</c:f>
              <c:strCache>
                <c:ptCount val="1"/>
                <c:pt idx="0">
                  <c:v>STAGE 5: Ghost Cells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'ANALYSIS casp3 tmcrs2 IL1b IL18'!$B$152:$B$155</c:f>
              <c:strCache>
                <c:ptCount val="4"/>
                <c:pt idx="0">
                  <c:v>Control</c:v>
                </c:pt>
                <c:pt idx="1">
                  <c:v>Nigericin </c:v>
                </c:pt>
                <c:pt idx="2">
                  <c:v>IL-1b</c:v>
                </c:pt>
                <c:pt idx="3">
                  <c:v>IL-18</c:v>
                </c:pt>
              </c:strCache>
            </c:strRef>
          </c:cat>
          <c:val>
            <c:numRef>
              <c:f>'ANALYSIS casp3 tmcrs2 IL1b IL18'!$H$152:$H$155</c:f>
              <c:numCache>
                <c:formatCode>General</c:formatCode>
                <c:ptCount val="4"/>
                <c:pt idx="0">
                  <c:v>0.0</c:v>
                </c:pt>
                <c:pt idx="1">
                  <c:v>25.0</c:v>
                </c:pt>
                <c:pt idx="2">
                  <c:v>0.0</c:v>
                </c:pt>
                <c:pt idx="3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154931992"/>
        <c:axId val="-2061420504"/>
      </c:barChart>
      <c:catAx>
        <c:axId val="-11549319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-2061420504"/>
        <c:crosses val="autoZero"/>
        <c:auto val="1"/>
        <c:lblAlgn val="ctr"/>
        <c:lblOffset val="100"/>
        <c:noMultiLvlLbl val="0"/>
      </c:catAx>
      <c:valAx>
        <c:axId val="-206142050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Microglia in Population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-1154931992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0955975789899372"/>
          <c:y val="0.0325224696334244"/>
          <c:w val="0.500792169563204"/>
          <c:h val="0.231670099238347"/>
        </c:manualLayout>
      </c:layout>
      <c:overlay val="0"/>
      <c:txPr>
        <a:bodyPr/>
        <a:lstStyle/>
        <a:p>
          <a:pPr>
            <a:defRPr sz="10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1695567705534"/>
          <c:y val="0.0585865697297282"/>
          <c:w val="0.625596362856009"/>
          <c:h val="0.74945140157671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'ANALYSIS casp3 tmcrs2 IL1b IL18'!$E$136:$E$139</c:f>
                <c:numCache>
                  <c:formatCode>General</c:formatCode>
                  <c:ptCount val="4"/>
                  <c:pt idx="0">
                    <c:v>509.2483830939284</c:v>
                  </c:pt>
                  <c:pt idx="1">
                    <c:v>548.3048634163258</c:v>
                  </c:pt>
                  <c:pt idx="2">
                    <c:v>615.151565013413</c:v>
                  </c:pt>
                  <c:pt idx="3">
                    <c:v>506.2372401684148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'ANALYSIS casp3 tmcrs2 IL1b IL18'!$C$143:$C$146</c:f>
              <c:strCache>
                <c:ptCount val="4"/>
                <c:pt idx="0">
                  <c:v>Control</c:v>
                </c:pt>
                <c:pt idx="1">
                  <c:v>Nigericin </c:v>
                </c:pt>
                <c:pt idx="2">
                  <c:v>IL-1b</c:v>
                </c:pt>
                <c:pt idx="3">
                  <c:v>IL-18</c:v>
                </c:pt>
              </c:strCache>
            </c:strRef>
          </c:cat>
          <c:val>
            <c:numRef>
              <c:f>'ANALYSIS casp3 tmcrs2 IL1b IL18'!$D$143:$D$146</c:f>
              <c:numCache>
                <c:formatCode>General</c:formatCode>
                <c:ptCount val="4"/>
                <c:pt idx="0">
                  <c:v>7431.16666666667</c:v>
                </c:pt>
                <c:pt idx="1">
                  <c:v>20386.6338028169</c:v>
                </c:pt>
                <c:pt idx="2">
                  <c:v>8285.961538461523</c:v>
                </c:pt>
                <c:pt idx="3">
                  <c:v>8722.44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236125080"/>
        <c:axId val="2047666200"/>
      </c:barChart>
      <c:catAx>
        <c:axId val="-1236125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047666200"/>
        <c:crosses val="autoZero"/>
        <c:auto val="1"/>
        <c:lblAlgn val="ctr"/>
        <c:lblOffset val="100"/>
        <c:noMultiLvlLbl val="0"/>
      </c:catAx>
      <c:valAx>
        <c:axId val="2047666200"/>
        <c:scaling>
          <c:orientation val="minMax"/>
          <c:min val="50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Caspase-3 p17/p19 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-1236125080"/>
        <c:crosses val="autoZero"/>
        <c:crossBetween val="between"/>
        <c:majorUnit val="2500.0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emf"/><Relationship Id="rId5" Type="http://schemas.openxmlformats.org/officeDocument/2006/relationships/image" Target="../media/image15.emf"/><Relationship Id="rId1" Type="http://schemas.openxmlformats.org/officeDocument/2006/relationships/image" Target="../media/image11.emf"/><Relationship Id="rId2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9E9DD-F642-D54C-804C-05BA4BF7BBEB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DBCB9-1078-C744-A3B6-B05B61BFAE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68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DBCB9-1078-C744-A3B6-B05B61BFAE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98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Aug 15 and </a:t>
            </a:r>
            <a:r>
              <a:rPr lang="en-US" dirty="0" err="1" smtClean="0"/>
              <a:t>aug</a:t>
            </a:r>
            <a:r>
              <a:rPr lang="en-US" dirty="0" smtClean="0"/>
              <a:t> 16 </a:t>
            </a:r>
            <a:r>
              <a:rPr lang="en-US" dirty="0" err="1" smtClean="0"/>
              <a:t>volocity</a:t>
            </a:r>
            <a:r>
              <a:rPr lang="en-US" dirty="0" smtClean="0"/>
              <a:t> library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DBCB9-1078-C744-A3B6-B05B61BFAE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68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8: Pyroptotic body formation is reduced following </a:t>
            </a:r>
            <a:r>
              <a:rPr lang="en-US" baseline="0" dirty="0" smtClean="0"/>
              <a:t>caspase-3/7 inhibition and the caspase-3/7 substrate ROCK1 represents a putative connection between </a:t>
            </a:r>
            <a:r>
              <a:rPr lang="en-US" baseline="0" dirty="0" err="1" smtClean="0"/>
              <a:t>pyroptotic</a:t>
            </a:r>
            <a:r>
              <a:rPr lang="en-US" baseline="0" dirty="0" smtClean="0"/>
              <a:t> body formation and caspase-3/7 activation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DBCB9-1078-C744-A3B6-B05B61BFAE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0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DBCB9-1078-C744-A3B6-B05B61BFAEC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98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86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123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03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4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18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20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08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7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7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2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302D3-11CF-D242-8D0D-1E35BE6E90EC}" type="datetimeFigureOut">
              <a:rPr lang="en-US" smtClean="0"/>
              <a:t>2020-06-25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13CCF-4DFC-2143-B340-794E3DE60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0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4" Type="http://schemas.openxmlformats.org/officeDocument/2006/relationships/chart" Target="../charts/chart23.xml"/><Relationship Id="rId5" Type="http://schemas.openxmlformats.org/officeDocument/2006/relationships/chart" Target="../charts/chart24.xml"/><Relationship Id="rId6" Type="http://schemas.openxmlformats.org/officeDocument/2006/relationships/chart" Target="../charts/chart25.xml"/><Relationship Id="rId7" Type="http://schemas.openxmlformats.org/officeDocument/2006/relationships/chart" Target="../charts/chart26.xml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1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5.jpeg"/><Relationship Id="rId12" Type="http://schemas.microsoft.com/office/2007/relationships/hdphoto" Target="../media/hdphoto20.wdp"/><Relationship Id="rId13" Type="http://schemas.openxmlformats.org/officeDocument/2006/relationships/image" Target="../media/image66.jpeg"/><Relationship Id="rId14" Type="http://schemas.microsoft.com/office/2007/relationships/hdphoto" Target="../media/hdphoto21.wdp"/><Relationship Id="rId15" Type="http://schemas.openxmlformats.org/officeDocument/2006/relationships/image" Target="../media/image67.jpeg"/><Relationship Id="rId16" Type="http://schemas.microsoft.com/office/2007/relationships/hdphoto" Target="../media/hdphoto2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27.xml"/><Relationship Id="rId4" Type="http://schemas.openxmlformats.org/officeDocument/2006/relationships/chart" Target="../charts/chart28.xml"/><Relationship Id="rId5" Type="http://schemas.openxmlformats.org/officeDocument/2006/relationships/image" Target="../media/image62.jpeg"/><Relationship Id="rId6" Type="http://schemas.microsoft.com/office/2007/relationships/hdphoto" Target="../media/hdphoto17.wdp"/><Relationship Id="rId7" Type="http://schemas.openxmlformats.org/officeDocument/2006/relationships/image" Target="../media/image63.jpeg"/><Relationship Id="rId8" Type="http://schemas.microsoft.com/office/2007/relationships/hdphoto" Target="../media/hdphoto18.wdp"/><Relationship Id="rId9" Type="http://schemas.openxmlformats.org/officeDocument/2006/relationships/image" Target="../media/image64.jpeg"/><Relationship Id="rId10" Type="http://schemas.microsoft.com/office/2007/relationships/hdphoto" Target="../media/hdphoto19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jpeg"/><Relationship Id="rId12" Type="http://schemas.microsoft.com/office/2007/relationships/hdphoto" Target="../media/hdphoto5.wdp"/><Relationship Id="rId13" Type="http://schemas.openxmlformats.org/officeDocument/2006/relationships/image" Target="../media/image8.jpeg"/><Relationship Id="rId14" Type="http://schemas.microsoft.com/office/2007/relationships/hdphoto" Target="../media/hdphoto6.wdp"/><Relationship Id="rId15" Type="http://schemas.openxmlformats.org/officeDocument/2006/relationships/image" Target="../media/image9.png"/><Relationship Id="rId16" Type="http://schemas.openxmlformats.org/officeDocument/2006/relationships/image" Target="../media/image10.png"/><Relationship Id="rId17" Type="http://schemas.openxmlformats.org/officeDocument/2006/relationships/chart" Target="../charts/chart1.xml"/><Relationship Id="rId18" Type="http://schemas.openxmlformats.org/officeDocument/2006/relationships/chart" Target="../charts/chart2.xml"/><Relationship Id="rId19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jpeg"/><Relationship Id="rId4" Type="http://schemas.microsoft.com/office/2007/relationships/hdphoto" Target="../media/hdphoto1.wdp"/><Relationship Id="rId5" Type="http://schemas.openxmlformats.org/officeDocument/2006/relationships/image" Target="../media/image4.jpeg"/><Relationship Id="rId6" Type="http://schemas.microsoft.com/office/2007/relationships/hdphoto" Target="../media/hdphoto2.wdp"/><Relationship Id="rId7" Type="http://schemas.openxmlformats.org/officeDocument/2006/relationships/image" Target="../media/image5.png"/><Relationship Id="rId8" Type="http://schemas.microsoft.com/office/2007/relationships/hdphoto" Target="../media/hdphoto3.wdp"/><Relationship Id="rId9" Type="http://schemas.openxmlformats.org/officeDocument/2006/relationships/image" Target="../media/image6.jpeg"/><Relationship Id="rId10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20" Type="http://schemas.openxmlformats.org/officeDocument/2006/relationships/image" Target="../media/image14.emf"/><Relationship Id="rId21" Type="http://schemas.openxmlformats.org/officeDocument/2006/relationships/oleObject" Target="../embeddings/oleObject5.bin"/><Relationship Id="rId22" Type="http://schemas.openxmlformats.org/officeDocument/2006/relationships/image" Target="../media/image15.emf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emf"/><Relationship Id="rId13" Type="http://schemas.openxmlformats.org/officeDocument/2006/relationships/image" Target="../media/image22.emf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25.emf"/><Relationship Id="rId17" Type="http://schemas.openxmlformats.org/officeDocument/2006/relationships/oleObject" Target="../embeddings/oleObject3.bin"/><Relationship Id="rId18" Type="http://schemas.openxmlformats.org/officeDocument/2006/relationships/image" Target="../media/image13.emf"/><Relationship Id="rId19" Type="http://schemas.openxmlformats.org/officeDocument/2006/relationships/oleObject" Target="../embeddings/oleObject4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11.emf"/><Relationship Id="rId6" Type="http://schemas.openxmlformats.org/officeDocument/2006/relationships/image" Target="../media/image17.jpg"/><Relationship Id="rId7" Type="http://schemas.openxmlformats.org/officeDocument/2006/relationships/image" Target="../media/image18.png"/><Relationship Id="rId8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11" Type="http://schemas.microsoft.com/office/2007/relationships/hdphoto" Target="../media/hdphoto10.wdp"/><Relationship Id="rId12" Type="http://schemas.openxmlformats.org/officeDocument/2006/relationships/image" Target="../media/image30.jpeg"/><Relationship Id="rId13" Type="http://schemas.microsoft.com/office/2007/relationships/hdphoto" Target="../media/hdphoto1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4.xml"/><Relationship Id="rId4" Type="http://schemas.openxmlformats.org/officeDocument/2006/relationships/image" Target="../media/image26.jpeg"/><Relationship Id="rId5" Type="http://schemas.microsoft.com/office/2007/relationships/hdphoto" Target="../media/hdphoto7.wdp"/><Relationship Id="rId6" Type="http://schemas.openxmlformats.org/officeDocument/2006/relationships/image" Target="../media/image27.jpeg"/><Relationship Id="rId7" Type="http://schemas.microsoft.com/office/2007/relationships/hdphoto" Target="../media/hdphoto8.wdp"/><Relationship Id="rId8" Type="http://schemas.openxmlformats.org/officeDocument/2006/relationships/image" Target="../media/image28.jpeg"/><Relationship Id="rId9" Type="http://schemas.microsoft.com/office/2007/relationships/hdphoto" Target="../media/hdphoto9.wdp"/><Relationship Id="rId10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chart" Target="../charts/chart6.xml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chart" Target="../charts/chart7.xml"/><Relationship Id="rId9" Type="http://schemas.openxmlformats.org/officeDocument/2006/relationships/image" Target="../media/image35.png"/><Relationship Id="rId10" Type="http://schemas.openxmlformats.org/officeDocument/2006/relationships/image" Target="../media/image36.png"/><Relationship Id="rId11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jpeg"/><Relationship Id="rId20" Type="http://schemas.openxmlformats.org/officeDocument/2006/relationships/image" Target="../media/image50.png"/><Relationship Id="rId21" Type="http://schemas.openxmlformats.org/officeDocument/2006/relationships/image" Target="../media/image51.png"/><Relationship Id="rId10" Type="http://schemas.microsoft.com/office/2007/relationships/hdphoto" Target="../media/hdphoto13.wdp"/><Relationship Id="rId11" Type="http://schemas.openxmlformats.org/officeDocument/2006/relationships/image" Target="../media/image42.jpeg"/><Relationship Id="rId12" Type="http://schemas.microsoft.com/office/2007/relationships/hdphoto" Target="../media/hdphoto14.wdp"/><Relationship Id="rId13" Type="http://schemas.openxmlformats.org/officeDocument/2006/relationships/image" Target="../media/image43.png"/><Relationship Id="rId14" Type="http://schemas.openxmlformats.org/officeDocument/2006/relationships/image" Target="../media/image44.png"/><Relationship Id="rId15" Type="http://schemas.openxmlformats.org/officeDocument/2006/relationships/image" Target="../media/image45.png"/><Relationship Id="rId16" Type="http://schemas.openxmlformats.org/officeDocument/2006/relationships/image" Target="../media/image46.png"/><Relationship Id="rId17" Type="http://schemas.openxmlformats.org/officeDocument/2006/relationships/image" Target="../media/image47.png"/><Relationship Id="rId18" Type="http://schemas.openxmlformats.org/officeDocument/2006/relationships/image" Target="../media/image48.png"/><Relationship Id="rId19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8.xml"/><Relationship Id="rId4" Type="http://schemas.openxmlformats.org/officeDocument/2006/relationships/chart" Target="../charts/chart9.xml"/><Relationship Id="rId5" Type="http://schemas.openxmlformats.org/officeDocument/2006/relationships/image" Target="../media/image38.emf"/><Relationship Id="rId6" Type="http://schemas.openxmlformats.org/officeDocument/2006/relationships/image" Target="../media/image39.emf"/><Relationship Id="rId7" Type="http://schemas.openxmlformats.org/officeDocument/2006/relationships/image" Target="../media/image40.jpeg"/><Relationship Id="rId8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9.jpeg"/><Relationship Id="rId12" Type="http://schemas.microsoft.com/office/2007/relationships/hdphoto" Target="../media/hdphoto15.wdp"/><Relationship Id="rId13" Type="http://schemas.openxmlformats.org/officeDocument/2006/relationships/image" Target="../media/image60.jpeg"/><Relationship Id="rId14" Type="http://schemas.microsoft.com/office/2007/relationships/hdphoto" Target="../media/hdphoto16.wdp"/><Relationship Id="rId15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0.xml"/><Relationship Id="rId3" Type="http://schemas.openxmlformats.org/officeDocument/2006/relationships/chart" Target="../charts/chart11.xml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chart" Target="../charts/chart13.xml"/><Relationship Id="rId5" Type="http://schemas.openxmlformats.org/officeDocument/2006/relationships/chart" Target="../charts/chart14.xml"/><Relationship Id="rId6" Type="http://schemas.openxmlformats.org/officeDocument/2006/relationships/chart" Target="../charts/chart15.xml"/><Relationship Id="rId7" Type="http://schemas.openxmlformats.org/officeDocument/2006/relationships/chart" Target="../charts/chart16.xml"/><Relationship Id="rId8" Type="http://schemas.openxmlformats.org/officeDocument/2006/relationships/chart" Target="../charts/chart17.xml"/><Relationship Id="rId9" Type="http://schemas.openxmlformats.org/officeDocument/2006/relationships/chart" Target="../charts/chart18.xml"/><Relationship Id="rId10" Type="http://schemas.openxmlformats.org/officeDocument/2006/relationships/chart" Target="../charts/chart19.xml"/><Relationship Id="rId11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086612"/>
              </p:ext>
            </p:extLst>
          </p:nvPr>
        </p:nvGraphicFramePr>
        <p:xfrm>
          <a:off x="380158" y="522900"/>
          <a:ext cx="6064566" cy="2296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7089"/>
                <a:gridCol w="1393091"/>
                <a:gridCol w="383438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Patient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Classification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Neuropathological</a:t>
                      </a:r>
                      <a:r>
                        <a:rPr lang="en-US" sz="1200" dirty="0" smtClean="0"/>
                        <a:t> and Demographic Characteristics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nonMS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Female, 63, </a:t>
                      </a:r>
                      <a:r>
                        <a:rPr lang="en-US" sz="1200" dirty="0" err="1" smtClean="0"/>
                        <a:t>neuropathologically</a:t>
                      </a:r>
                      <a:r>
                        <a:rPr lang="en-US" sz="1200" dirty="0" smtClean="0"/>
                        <a:t> normal brain, esophageal</a:t>
                      </a:r>
                      <a:r>
                        <a:rPr lang="en-US" sz="1200" baseline="0" dirty="0" smtClean="0"/>
                        <a:t> cancer, sepsis</a:t>
                      </a:r>
                      <a:r>
                        <a:rPr lang="en-US" sz="1200" dirty="0" smtClean="0"/>
                        <a:t> 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nonMS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Neuropathologically</a:t>
                      </a:r>
                      <a:r>
                        <a:rPr lang="en-US" sz="1200" dirty="0" smtClean="0"/>
                        <a:t> normal brain, 50 year old male, sepsis 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Male, 54, primary</a:t>
                      </a:r>
                      <a:r>
                        <a:rPr lang="en-US" sz="1200" baseline="0" dirty="0" smtClean="0"/>
                        <a:t> progressive MS, duration = 11 years, EDSS = 8.5, comorbidities = epilepsy, UTI/sepsis 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Female,</a:t>
                      </a:r>
                      <a:r>
                        <a:rPr lang="en-US" sz="1200" baseline="0" dirty="0" smtClean="0"/>
                        <a:t> 77, secondary progressive MS, EDSS = 8.0; duration of disease = 28 years, comorbidities = trigeminal neuralgia and urinary tract infection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Supplementary Table 1: </a:t>
            </a:r>
            <a:r>
              <a:rPr lang="en-US" sz="1200" i="1" dirty="0" err="1" smtClean="0"/>
              <a:t>Neuropathological</a:t>
            </a:r>
            <a:r>
              <a:rPr lang="en-US" sz="1200" i="1" dirty="0" smtClean="0"/>
              <a:t> and Demographic Characteristics of Autopsy Tissue Donors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96282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721579"/>
              </p:ext>
            </p:extLst>
          </p:nvPr>
        </p:nvGraphicFramePr>
        <p:xfrm>
          <a:off x="229175" y="399542"/>
          <a:ext cx="2646715" cy="2002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853759"/>
              </p:ext>
            </p:extLst>
          </p:nvPr>
        </p:nvGraphicFramePr>
        <p:xfrm>
          <a:off x="356429" y="2677449"/>
          <a:ext cx="2646715" cy="2184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9846177"/>
              </p:ext>
            </p:extLst>
          </p:nvPr>
        </p:nvGraphicFramePr>
        <p:xfrm>
          <a:off x="2765915" y="399542"/>
          <a:ext cx="4000528" cy="200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661890"/>
              </p:ext>
            </p:extLst>
          </p:nvPr>
        </p:nvGraphicFramePr>
        <p:xfrm>
          <a:off x="2800059" y="2660439"/>
          <a:ext cx="3953119" cy="1993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3237" y="270625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689221" y="270625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77707" y="2406868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2614251" y="2406868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1358613" y="3188339"/>
            <a:ext cx="5306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****</a:t>
            </a:r>
            <a:endParaRPr lang="en-US" sz="1000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1657803" y="652701"/>
            <a:ext cx="805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****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 flipH="1">
            <a:off x="1776334" y="2943476"/>
            <a:ext cx="5306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****</a:t>
            </a:r>
            <a:endParaRPr lang="en-US" sz="1000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2235272" y="3146004"/>
            <a:ext cx="5306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****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 flipH="1">
            <a:off x="2095295" y="1026686"/>
            <a:ext cx="805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****</a:t>
            </a:r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 flipH="1">
            <a:off x="1230430" y="1018219"/>
            <a:ext cx="805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****</a:t>
            </a:r>
            <a:endParaRPr lang="en-US" sz="1000" dirty="0"/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0810662"/>
              </p:ext>
            </p:extLst>
          </p:nvPr>
        </p:nvGraphicFramePr>
        <p:xfrm>
          <a:off x="187617" y="5027235"/>
          <a:ext cx="2775857" cy="1911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0375586"/>
              </p:ext>
            </p:extLst>
          </p:nvPr>
        </p:nvGraphicFramePr>
        <p:xfrm>
          <a:off x="2818331" y="5084086"/>
          <a:ext cx="4100285" cy="1854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1653" y="4686215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38252" y="4702709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pSp>
        <p:nvGrpSpPr>
          <p:cNvPr id="22" name="Group 21"/>
          <p:cNvGrpSpPr/>
          <p:nvPr/>
        </p:nvGrpSpPr>
        <p:grpSpPr>
          <a:xfrm flipH="1">
            <a:off x="1030926" y="4871283"/>
            <a:ext cx="1411463" cy="788724"/>
            <a:chOff x="1252523" y="-305647"/>
            <a:chExt cx="649839" cy="3394249"/>
          </a:xfrm>
        </p:grpSpPr>
        <p:grpSp>
          <p:nvGrpSpPr>
            <p:cNvPr id="23" name="Group 22"/>
            <p:cNvGrpSpPr/>
            <p:nvPr/>
          </p:nvGrpSpPr>
          <p:grpSpPr>
            <a:xfrm>
              <a:off x="1252523" y="609041"/>
              <a:ext cx="649839" cy="2479561"/>
              <a:chOff x="-4877696" y="2741436"/>
              <a:chExt cx="898163" cy="2825073"/>
            </a:xfrm>
            <a:effectLst/>
          </p:grpSpPr>
          <p:cxnSp>
            <p:nvCxnSpPr>
              <p:cNvPr id="25" name="Straight Connector 24"/>
              <p:cNvCxnSpPr/>
              <p:nvPr/>
            </p:nvCxnSpPr>
            <p:spPr>
              <a:xfrm flipV="1">
                <a:off x="-4877696" y="2741439"/>
                <a:ext cx="0" cy="282507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/>
            <p:cNvSpPr txBox="1"/>
            <p:nvPr/>
          </p:nvSpPr>
          <p:spPr>
            <a:xfrm>
              <a:off x="1352767" y="-305647"/>
              <a:ext cx="334238" cy="1059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****</a:t>
              </a:r>
              <a:endParaRPr lang="en-US" sz="1000" dirty="0"/>
            </a:p>
          </p:txBody>
        </p:sp>
      </p:grpSp>
      <p:grpSp>
        <p:nvGrpSpPr>
          <p:cNvPr id="28" name="Group 27"/>
          <p:cNvGrpSpPr/>
          <p:nvPr/>
        </p:nvGrpSpPr>
        <p:grpSpPr>
          <a:xfrm flipH="1">
            <a:off x="1047639" y="5033959"/>
            <a:ext cx="588227" cy="347746"/>
            <a:chOff x="1068474" y="-1680589"/>
            <a:chExt cx="833888" cy="4769191"/>
          </a:xfrm>
        </p:grpSpPr>
        <p:grpSp>
          <p:nvGrpSpPr>
            <p:cNvPr id="29" name="Group 28"/>
            <p:cNvGrpSpPr/>
            <p:nvPr/>
          </p:nvGrpSpPr>
          <p:grpSpPr>
            <a:xfrm>
              <a:off x="1252523" y="609041"/>
              <a:ext cx="649839" cy="2479561"/>
              <a:chOff x="-4877696" y="2741436"/>
              <a:chExt cx="898163" cy="2825073"/>
            </a:xfrm>
            <a:effectLst/>
          </p:grpSpPr>
          <p:cxnSp>
            <p:nvCxnSpPr>
              <p:cNvPr id="31" name="Straight Connector 30"/>
              <p:cNvCxnSpPr/>
              <p:nvPr/>
            </p:nvCxnSpPr>
            <p:spPr>
              <a:xfrm flipV="1">
                <a:off x="-4877696" y="2741439"/>
                <a:ext cx="0" cy="282507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/>
            <p:cNvSpPr txBox="1"/>
            <p:nvPr/>
          </p:nvSpPr>
          <p:spPr>
            <a:xfrm>
              <a:off x="1068474" y="-1680589"/>
              <a:ext cx="778272" cy="3394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**</a:t>
              </a:r>
              <a:endParaRPr lang="en-US" sz="10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105654" y="6851290"/>
            <a:ext cx="1950060" cy="246221"/>
            <a:chOff x="5139267" y="4767200"/>
            <a:chExt cx="1121455" cy="246221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5139267" y="4813433"/>
              <a:ext cx="1016807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5442440" y="4767200"/>
              <a:ext cx="8182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Nigericin</a:t>
              </a:r>
              <a:endParaRPr lang="en-US" sz="1000" b="1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450189" y="6872118"/>
            <a:ext cx="1211531" cy="246221"/>
            <a:chOff x="5139267" y="4767200"/>
            <a:chExt cx="1150037" cy="246221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5139267" y="4813433"/>
              <a:ext cx="1150037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431579" y="4767200"/>
              <a:ext cx="8182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Nigericin</a:t>
              </a:r>
              <a:endParaRPr lang="en-US" sz="1000" b="1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105658" y="4678562"/>
            <a:ext cx="2032535" cy="246221"/>
            <a:chOff x="5139267" y="4767200"/>
            <a:chExt cx="1168885" cy="246221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5139267" y="4813433"/>
              <a:ext cx="1016807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5489870" y="4767200"/>
              <a:ext cx="8182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Nigericin</a:t>
              </a:r>
              <a:endParaRPr lang="en-US" sz="1000" b="1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098395" y="2329954"/>
            <a:ext cx="2016040" cy="246221"/>
            <a:chOff x="5139267" y="4767200"/>
            <a:chExt cx="1159399" cy="246221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5139267" y="4813433"/>
              <a:ext cx="1016807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480384" y="4767200"/>
              <a:ext cx="8182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Nigericin</a:t>
              </a:r>
              <a:endParaRPr lang="en-US" sz="1000" b="1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Figure 9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32219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Chart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9611362"/>
              </p:ext>
            </p:extLst>
          </p:nvPr>
        </p:nvGraphicFramePr>
        <p:xfrm>
          <a:off x="3426420" y="513298"/>
          <a:ext cx="2835531" cy="2304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 Figure 10</a:t>
            </a:r>
            <a:endParaRPr lang="en-US" sz="12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1880265" y="476974"/>
            <a:ext cx="1536700" cy="3264905"/>
            <a:chOff x="400715" y="2079636"/>
            <a:chExt cx="2959100" cy="2658607"/>
          </a:xfrm>
        </p:grpSpPr>
        <p:graphicFrame>
          <p:nvGraphicFramePr>
            <p:cNvPr id="47" name="Chart 4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13518640"/>
                </p:ext>
              </p:extLst>
            </p:nvPr>
          </p:nvGraphicFramePr>
          <p:xfrm>
            <a:off x="400715" y="2079636"/>
            <a:ext cx="2959100" cy="265860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48" name="Straight Connector 47"/>
            <p:cNvCxnSpPr/>
            <p:nvPr/>
          </p:nvCxnSpPr>
          <p:spPr>
            <a:xfrm>
              <a:off x="2154427" y="2370934"/>
              <a:ext cx="586211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2093289" y="2191170"/>
              <a:ext cx="781365" cy="356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/>
                <a:t>NS</a:t>
              </a:r>
              <a:endParaRPr lang="en-US" sz="1100" dirty="0"/>
            </a:p>
          </p:txBody>
        </p:sp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6300" y="607594"/>
            <a:ext cx="621926" cy="62192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6300" y="1237570"/>
            <a:ext cx="621926" cy="62192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888" y="1872392"/>
            <a:ext cx="621926" cy="62192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3874" y="607594"/>
            <a:ext cx="621926" cy="62192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3874" y="1237570"/>
            <a:ext cx="621926" cy="62192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3874" y="1872392"/>
            <a:ext cx="621926" cy="621926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05384" y="407938"/>
            <a:ext cx="10561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STAURO</a:t>
            </a:r>
            <a:endParaRPr lang="en-US" sz="10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1156941" y="260547"/>
            <a:ext cx="730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VX-765 </a:t>
            </a:r>
            <a:br>
              <a:rPr lang="en-US" sz="1000" b="1" dirty="0" smtClean="0"/>
            </a:br>
            <a:r>
              <a:rPr lang="en-US" sz="1000" b="1" dirty="0" smtClean="0"/>
              <a:t>+ STAURO</a:t>
            </a:r>
            <a:endParaRPr lang="en-US" sz="1000" b="1" dirty="0"/>
          </a:p>
        </p:txBody>
      </p:sp>
      <p:sp>
        <p:nvSpPr>
          <p:cNvPr id="59" name="TextBox 58"/>
          <p:cNvSpPr txBox="1"/>
          <p:nvPr/>
        </p:nvSpPr>
        <p:spPr>
          <a:xfrm rot="16200000">
            <a:off x="148146" y="805091"/>
            <a:ext cx="621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Merge</a:t>
            </a:r>
            <a:endParaRPr lang="en-US" sz="1000" b="1" dirty="0"/>
          </a:p>
        </p:txBody>
      </p:sp>
      <p:sp>
        <p:nvSpPr>
          <p:cNvPr id="60" name="TextBox 59"/>
          <p:cNvSpPr txBox="1"/>
          <p:nvPr/>
        </p:nvSpPr>
        <p:spPr>
          <a:xfrm rot="16200000">
            <a:off x="-43161" y="1411206"/>
            <a:ext cx="847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Caspase-3 </a:t>
            </a:r>
          </a:p>
          <a:p>
            <a:pPr algn="ctr"/>
            <a:r>
              <a:rPr lang="en-US" sz="1000" b="1" dirty="0" smtClean="0"/>
              <a:t>p17/19</a:t>
            </a:r>
            <a:endParaRPr lang="en-US" sz="1000" b="1" dirty="0"/>
          </a:p>
        </p:txBody>
      </p:sp>
      <p:sp>
        <p:nvSpPr>
          <p:cNvPr id="61" name="TextBox 60"/>
          <p:cNvSpPr txBox="1"/>
          <p:nvPr/>
        </p:nvSpPr>
        <p:spPr>
          <a:xfrm rot="16200000">
            <a:off x="53073" y="2040736"/>
            <a:ext cx="8303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GSDMD</a:t>
            </a:r>
            <a:endParaRPr lang="en-US" sz="10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484661" y="574131"/>
            <a:ext cx="4069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solidFill>
                  <a:schemeClr val="bg1"/>
                </a:solidFill>
              </a:rPr>
              <a:t>i</a:t>
            </a:r>
            <a:r>
              <a:rPr lang="en-US" sz="800" b="1" dirty="0" smtClean="0">
                <a:solidFill>
                  <a:schemeClr val="bg1"/>
                </a:solidFill>
              </a:rPr>
              <a:t>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140803" y="573184"/>
            <a:ext cx="4770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ii.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68737" y="1195006"/>
            <a:ext cx="4069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iii.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116413" y="1187708"/>
            <a:ext cx="4770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iv.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83863" y="1812622"/>
            <a:ext cx="4069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v</a:t>
            </a:r>
            <a:r>
              <a:rPr lang="en-US" sz="800" b="1" dirty="0" smtClean="0">
                <a:solidFill>
                  <a:schemeClr val="bg1"/>
                </a:solidFill>
              </a:rPr>
              <a:t>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150892" y="1814793"/>
            <a:ext cx="4770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vi.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2664" y="424259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83" name="TextBox 82"/>
          <p:cNvSpPr txBox="1"/>
          <p:nvPr/>
        </p:nvSpPr>
        <p:spPr>
          <a:xfrm>
            <a:off x="1896491" y="409553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68" name="TextBox 67"/>
          <p:cNvSpPr txBox="1"/>
          <p:nvPr/>
        </p:nvSpPr>
        <p:spPr>
          <a:xfrm>
            <a:off x="3334833" y="431841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pSp>
        <p:nvGrpSpPr>
          <p:cNvPr id="70" name="Group 69"/>
          <p:cNvGrpSpPr/>
          <p:nvPr/>
        </p:nvGrpSpPr>
        <p:grpSpPr>
          <a:xfrm>
            <a:off x="4145145" y="717330"/>
            <a:ext cx="776738" cy="804547"/>
            <a:chOff x="1181621" y="-118613"/>
            <a:chExt cx="859612" cy="3879706"/>
          </a:xfrm>
        </p:grpSpPr>
        <p:grpSp>
          <p:nvGrpSpPr>
            <p:cNvPr id="71" name="Group 70"/>
            <p:cNvGrpSpPr/>
            <p:nvPr/>
          </p:nvGrpSpPr>
          <p:grpSpPr>
            <a:xfrm>
              <a:off x="1252523" y="609042"/>
              <a:ext cx="649839" cy="3152051"/>
              <a:chOff x="-4877696" y="2741436"/>
              <a:chExt cx="898163" cy="3591271"/>
            </a:xfrm>
            <a:effectLst/>
          </p:grpSpPr>
          <p:cxnSp>
            <p:nvCxnSpPr>
              <p:cNvPr id="73" name="Straight Connector 72"/>
              <p:cNvCxnSpPr/>
              <p:nvPr/>
            </p:nvCxnSpPr>
            <p:spPr>
              <a:xfrm flipV="1">
                <a:off x="-4863623" y="2741446"/>
                <a:ext cx="0" cy="3591261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TextBox 71"/>
            <p:cNvSpPr txBox="1"/>
            <p:nvPr/>
          </p:nvSpPr>
          <p:spPr>
            <a:xfrm>
              <a:off x="1181621" y="-118613"/>
              <a:ext cx="859612" cy="1130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***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742647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421" y="577619"/>
            <a:ext cx="41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A.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Figure 1</a:t>
            </a:r>
            <a:endParaRPr lang="en-US" sz="1200" dirty="0"/>
          </a:p>
        </p:txBody>
      </p:sp>
      <p:pic>
        <p:nvPicPr>
          <p:cNvPr id="33" name="Picture 32" descr="fengshaogsdmd c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0" y="572179"/>
            <a:ext cx="3993235" cy="275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Figure 2</a:t>
            </a:r>
            <a:endParaRPr lang="en-US" sz="1200" dirty="0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28" y="2025770"/>
            <a:ext cx="1792605" cy="141820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72" name="TextBox 71"/>
          <p:cNvSpPr txBox="1"/>
          <p:nvPr/>
        </p:nvSpPr>
        <p:spPr>
          <a:xfrm rot="16200000">
            <a:off x="-113662" y="2672049"/>
            <a:ext cx="895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 MS Lesion</a:t>
            </a:r>
            <a:endParaRPr lang="en-US" sz="1000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581309" y="382252"/>
            <a:ext cx="1527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LFB/H&amp;E</a:t>
            </a:r>
            <a:endParaRPr lang="en-US" sz="1000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2442343" y="382252"/>
            <a:ext cx="1527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CD68/H&amp;E</a:t>
            </a:r>
            <a:endParaRPr lang="en-US" sz="1000" b="1" dirty="0"/>
          </a:p>
        </p:txBody>
      </p:sp>
      <p:sp>
        <p:nvSpPr>
          <p:cNvPr id="75" name="TextBox 74"/>
          <p:cNvSpPr txBox="1"/>
          <p:nvPr/>
        </p:nvSpPr>
        <p:spPr>
          <a:xfrm>
            <a:off x="4348943" y="373785"/>
            <a:ext cx="1527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CD3/H&amp;E</a:t>
            </a:r>
            <a:endParaRPr lang="en-US" sz="1000" b="1" dirty="0"/>
          </a:p>
        </p:txBody>
      </p:sp>
      <p:pic>
        <p:nvPicPr>
          <p:cNvPr id="76" name="Picture 75" descr="control np1112 cd68 10x matched.tif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656" r="12554"/>
          <a:stretch/>
        </p:blipFill>
        <p:spPr>
          <a:xfrm>
            <a:off x="2288290" y="589812"/>
            <a:ext cx="1898207" cy="138115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77" name="Picture 76" descr="control np1112 cd3 10x.tif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98" r="12603"/>
          <a:stretch/>
        </p:blipFill>
        <p:spPr>
          <a:xfrm>
            <a:off x="4243884" y="589811"/>
            <a:ext cx="1876319" cy="13811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8" name="TextBox 77"/>
          <p:cNvSpPr txBox="1"/>
          <p:nvPr/>
        </p:nvSpPr>
        <p:spPr>
          <a:xfrm rot="16200000">
            <a:off x="-403359" y="1174312"/>
            <a:ext cx="1512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non-MS WM</a:t>
            </a:r>
            <a:endParaRPr lang="en-US" sz="1000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398795" y="530764"/>
            <a:ext cx="292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i</a:t>
            </a:r>
            <a:r>
              <a:rPr lang="en-US" sz="800" b="1" dirty="0" smtClean="0"/>
              <a:t>.</a:t>
            </a:r>
            <a:endParaRPr lang="en-US" sz="800" b="1" dirty="0"/>
          </a:p>
        </p:txBody>
      </p:sp>
      <p:sp>
        <p:nvSpPr>
          <p:cNvPr id="80" name="TextBox 79"/>
          <p:cNvSpPr txBox="1"/>
          <p:nvPr/>
        </p:nvSpPr>
        <p:spPr>
          <a:xfrm>
            <a:off x="2268427" y="550586"/>
            <a:ext cx="292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ii.</a:t>
            </a:r>
            <a:endParaRPr lang="en-US" sz="800" b="1" dirty="0"/>
          </a:p>
        </p:txBody>
      </p:sp>
      <p:sp>
        <p:nvSpPr>
          <p:cNvPr id="81" name="TextBox 80"/>
          <p:cNvSpPr txBox="1"/>
          <p:nvPr/>
        </p:nvSpPr>
        <p:spPr>
          <a:xfrm>
            <a:off x="4203209" y="550604"/>
            <a:ext cx="292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iii.</a:t>
            </a:r>
            <a:endParaRPr lang="en-US" sz="8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424605" y="1991991"/>
            <a:ext cx="292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iv.</a:t>
            </a:r>
            <a:endParaRPr lang="en-US" sz="800" b="1" dirty="0"/>
          </a:p>
        </p:txBody>
      </p:sp>
      <p:pic>
        <p:nvPicPr>
          <p:cNvPr id="83" name="Picture 82"/>
          <p:cNvPicPr>
            <a:picLocks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8000"/>
                    </a14:imgEffect>
                    <a14:imgEffect>
                      <a14:colorTemperature colorTemp="6283"/>
                    </a14:imgEffect>
                    <a14:imgEffect>
                      <a14:saturation sat="143000"/>
                    </a14:imgEffect>
                    <a14:imgEffect>
                      <a14:brightnessContrast bright="-11000" contrast="8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629" y="589812"/>
            <a:ext cx="1792604" cy="13811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4981" y="2025770"/>
            <a:ext cx="1898207" cy="141820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3884" y="2030080"/>
            <a:ext cx="1876319" cy="141389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3884" y="3491310"/>
            <a:ext cx="1876319" cy="143357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87" name="Rectangle 86"/>
          <p:cNvSpPr/>
          <p:nvPr/>
        </p:nvSpPr>
        <p:spPr>
          <a:xfrm>
            <a:off x="4819619" y="2599827"/>
            <a:ext cx="279029" cy="23992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8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01503" y="3494622"/>
            <a:ext cx="1891685" cy="143026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89" name="Rectangle 88"/>
          <p:cNvSpPr/>
          <p:nvPr/>
        </p:nvSpPr>
        <p:spPr>
          <a:xfrm>
            <a:off x="2867936" y="2555235"/>
            <a:ext cx="279029" cy="23992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16"/>
          <a:srcRect l="2" r="233"/>
          <a:stretch/>
        </p:blipFill>
        <p:spPr>
          <a:xfrm>
            <a:off x="446629" y="3494622"/>
            <a:ext cx="1788374" cy="143026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1" name="Rectangle 90"/>
          <p:cNvSpPr/>
          <p:nvPr/>
        </p:nvSpPr>
        <p:spPr>
          <a:xfrm>
            <a:off x="1223154" y="2627549"/>
            <a:ext cx="279029" cy="23992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2268427" y="1992352"/>
            <a:ext cx="292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v.</a:t>
            </a:r>
            <a:endParaRPr lang="en-US" sz="800" b="1" dirty="0"/>
          </a:p>
        </p:txBody>
      </p:sp>
      <p:sp>
        <p:nvSpPr>
          <p:cNvPr id="93" name="TextBox 92"/>
          <p:cNvSpPr txBox="1"/>
          <p:nvPr/>
        </p:nvSpPr>
        <p:spPr>
          <a:xfrm>
            <a:off x="4234725" y="2021730"/>
            <a:ext cx="292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v</a:t>
            </a:r>
            <a:r>
              <a:rPr lang="en-US" sz="800" b="1" dirty="0" smtClean="0"/>
              <a:t>i.</a:t>
            </a:r>
            <a:endParaRPr lang="en-US" sz="800" b="1" dirty="0"/>
          </a:p>
        </p:txBody>
      </p:sp>
      <p:sp>
        <p:nvSpPr>
          <p:cNvPr id="94" name="TextBox 93"/>
          <p:cNvSpPr txBox="1"/>
          <p:nvPr/>
        </p:nvSpPr>
        <p:spPr>
          <a:xfrm>
            <a:off x="420026" y="3461204"/>
            <a:ext cx="4183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vii.</a:t>
            </a:r>
            <a:endParaRPr lang="en-US" sz="800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2235003" y="3461204"/>
            <a:ext cx="4614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viii.</a:t>
            </a:r>
            <a:endParaRPr lang="en-US" sz="800" b="1" dirty="0"/>
          </a:p>
        </p:txBody>
      </p:sp>
      <p:sp>
        <p:nvSpPr>
          <p:cNvPr id="96" name="TextBox 95"/>
          <p:cNvSpPr txBox="1"/>
          <p:nvPr/>
        </p:nvSpPr>
        <p:spPr>
          <a:xfrm>
            <a:off x="4207019" y="3461204"/>
            <a:ext cx="292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ix.</a:t>
            </a:r>
            <a:endParaRPr lang="en-US" sz="800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424605" y="589811"/>
            <a:ext cx="6664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err="1" smtClean="0"/>
              <a:t>i</a:t>
            </a:r>
            <a:r>
              <a:rPr lang="en-US" sz="800" b="1" dirty="0" smtClean="0"/>
              <a:t>.</a:t>
            </a:r>
            <a:endParaRPr lang="en-US" sz="800" b="1" dirty="0"/>
          </a:p>
        </p:txBody>
      </p:sp>
      <p:sp>
        <p:nvSpPr>
          <p:cNvPr id="98" name="TextBox 97"/>
          <p:cNvSpPr txBox="1"/>
          <p:nvPr/>
        </p:nvSpPr>
        <p:spPr>
          <a:xfrm>
            <a:off x="13758" y="276999"/>
            <a:ext cx="41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A.</a:t>
            </a:r>
            <a:endParaRPr lang="en-US" sz="1400" dirty="0"/>
          </a:p>
        </p:txBody>
      </p:sp>
      <p:cxnSp>
        <p:nvCxnSpPr>
          <p:cNvPr id="99" name="Straight Connector 98"/>
          <p:cNvCxnSpPr/>
          <p:nvPr/>
        </p:nvCxnSpPr>
        <p:spPr>
          <a:xfrm flipH="1">
            <a:off x="445424" y="2867474"/>
            <a:ext cx="777730" cy="625258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1502183" y="2867474"/>
            <a:ext cx="737050" cy="625258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H="1">
            <a:off x="2298367" y="2795160"/>
            <a:ext cx="569569" cy="691141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3146965" y="2795160"/>
            <a:ext cx="1046223" cy="699462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H="1">
            <a:off x="4237747" y="2839752"/>
            <a:ext cx="581872" cy="646404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5086344" y="2839752"/>
            <a:ext cx="1046223" cy="650492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Chart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1376606"/>
              </p:ext>
            </p:extLst>
          </p:nvPr>
        </p:nvGraphicFramePr>
        <p:xfrm>
          <a:off x="424605" y="5208560"/>
          <a:ext cx="19939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27984" y="5208560"/>
            <a:ext cx="41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1240362" y="5367912"/>
            <a:ext cx="834405" cy="587914"/>
            <a:chOff x="1473203" y="1912041"/>
            <a:chExt cx="454996" cy="587914"/>
          </a:xfrm>
        </p:grpSpPr>
        <p:grpSp>
          <p:nvGrpSpPr>
            <p:cNvPr id="40" name="Group 39"/>
            <p:cNvGrpSpPr/>
            <p:nvPr/>
          </p:nvGrpSpPr>
          <p:grpSpPr>
            <a:xfrm>
              <a:off x="1528013" y="2069779"/>
              <a:ext cx="333305" cy="430176"/>
              <a:chOff x="-4877696" y="2741436"/>
              <a:chExt cx="898163" cy="873127"/>
            </a:xfrm>
            <a:effectLst/>
          </p:grpSpPr>
          <p:cxnSp>
            <p:nvCxnSpPr>
              <p:cNvPr id="42" name="Straight Connector 41"/>
              <p:cNvCxnSpPr/>
              <p:nvPr/>
            </p:nvCxnSpPr>
            <p:spPr>
              <a:xfrm flipV="1">
                <a:off x="-4877696" y="2741438"/>
                <a:ext cx="8222" cy="873125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/>
            <p:cNvSpPr txBox="1"/>
            <p:nvPr/>
          </p:nvSpPr>
          <p:spPr>
            <a:xfrm>
              <a:off x="1473203" y="1912041"/>
              <a:ext cx="454996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****</a:t>
              </a:r>
              <a:endParaRPr lang="en-US" sz="1000" dirty="0"/>
            </a:p>
          </p:txBody>
        </p:sp>
      </p:grpSp>
      <p:graphicFrame>
        <p:nvGraphicFramePr>
          <p:cNvPr id="46" name="Chart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4011546"/>
              </p:ext>
            </p:extLst>
          </p:nvPr>
        </p:nvGraphicFramePr>
        <p:xfrm>
          <a:off x="4387356" y="5277511"/>
          <a:ext cx="2385977" cy="3467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2301503" y="5230369"/>
            <a:ext cx="41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C.</a:t>
            </a:r>
            <a:endParaRPr lang="en-US" sz="1400" dirty="0"/>
          </a:p>
        </p:txBody>
      </p:sp>
      <p:sp>
        <p:nvSpPr>
          <p:cNvPr id="48" name="TextBox 47"/>
          <p:cNvSpPr txBox="1"/>
          <p:nvPr/>
        </p:nvSpPr>
        <p:spPr>
          <a:xfrm>
            <a:off x="4167213" y="5247533"/>
            <a:ext cx="418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D.</a:t>
            </a:r>
            <a:endParaRPr lang="en-US" sz="1400" dirty="0"/>
          </a:p>
        </p:txBody>
      </p:sp>
      <p:cxnSp>
        <p:nvCxnSpPr>
          <p:cNvPr id="49" name="Straight Connector 48"/>
          <p:cNvCxnSpPr/>
          <p:nvPr/>
        </p:nvCxnSpPr>
        <p:spPr>
          <a:xfrm>
            <a:off x="5120212" y="5739373"/>
            <a:ext cx="4729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669901" y="5582509"/>
            <a:ext cx="4136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***</a:t>
            </a:r>
            <a:endParaRPr lang="en-US" sz="1000" dirty="0"/>
          </a:p>
        </p:txBody>
      </p:sp>
      <p:cxnSp>
        <p:nvCxnSpPr>
          <p:cNvPr id="51" name="Straight Connector 50"/>
          <p:cNvCxnSpPr/>
          <p:nvPr/>
        </p:nvCxnSpPr>
        <p:spPr>
          <a:xfrm>
            <a:off x="5676393" y="5739373"/>
            <a:ext cx="383728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 flipH="1">
            <a:off x="5129671" y="5471667"/>
            <a:ext cx="990529" cy="142465"/>
            <a:chOff x="-4877696" y="2741436"/>
            <a:chExt cx="898163" cy="185225"/>
          </a:xfrm>
          <a:effectLst/>
        </p:grpSpPr>
        <p:cxnSp>
          <p:nvCxnSpPr>
            <p:cNvPr id="53" name="Straight Connector 52"/>
            <p:cNvCxnSpPr/>
            <p:nvPr/>
          </p:nvCxnSpPr>
          <p:spPr>
            <a:xfrm flipH="1" flipV="1">
              <a:off x="-4877696" y="2741443"/>
              <a:ext cx="0" cy="18521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-3979533" y="2741436"/>
              <a:ext cx="0" cy="17134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-4877696" y="2741436"/>
              <a:ext cx="898163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/>
          <p:cNvSpPr txBox="1"/>
          <p:nvPr/>
        </p:nvSpPr>
        <p:spPr>
          <a:xfrm>
            <a:off x="5104358" y="5586710"/>
            <a:ext cx="6209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****</a:t>
            </a:r>
            <a:endParaRPr lang="en-US" sz="1000" dirty="0"/>
          </a:p>
        </p:txBody>
      </p:sp>
      <p:sp>
        <p:nvSpPr>
          <p:cNvPr id="57" name="TextBox 56"/>
          <p:cNvSpPr txBox="1"/>
          <p:nvPr/>
        </p:nvSpPr>
        <p:spPr>
          <a:xfrm>
            <a:off x="5351441" y="5312203"/>
            <a:ext cx="5252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****</a:t>
            </a:r>
            <a:endParaRPr lang="en-US" sz="1000" dirty="0"/>
          </a:p>
        </p:txBody>
      </p:sp>
      <p:graphicFrame>
        <p:nvGraphicFramePr>
          <p:cNvPr id="60" name="Chart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351702"/>
              </p:ext>
            </p:extLst>
          </p:nvPr>
        </p:nvGraphicFramePr>
        <p:xfrm>
          <a:off x="2510180" y="5209349"/>
          <a:ext cx="1877176" cy="3535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pSp>
        <p:nvGrpSpPr>
          <p:cNvPr id="61" name="Group 60"/>
          <p:cNvGrpSpPr/>
          <p:nvPr/>
        </p:nvGrpSpPr>
        <p:grpSpPr>
          <a:xfrm flipH="1">
            <a:off x="3191932" y="5481012"/>
            <a:ext cx="544350" cy="614987"/>
            <a:chOff x="-4877696" y="2741436"/>
            <a:chExt cx="898163" cy="622213"/>
          </a:xfrm>
          <a:effectLst/>
        </p:grpSpPr>
        <p:cxnSp>
          <p:nvCxnSpPr>
            <p:cNvPr id="62" name="Straight Connector 61"/>
            <p:cNvCxnSpPr/>
            <p:nvPr/>
          </p:nvCxnSpPr>
          <p:spPr>
            <a:xfrm flipH="1" flipV="1">
              <a:off x="-4877696" y="2741443"/>
              <a:ext cx="0" cy="185218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V="1">
              <a:off x="-3979534" y="2741436"/>
              <a:ext cx="1" cy="62221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>
              <a:off x="-4877696" y="2741436"/>
              <a:ext cx="898163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146966" y="5316993"/>
            <a:ext cx="600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****</a:t>
            </a:r>
            <a:endParaRPr lang="en-US" sz="1000" dirty="0"/>
          </a:p>
        </p:txBody>
      </p:sp>
      <p:cxnSp>
        <p:nvCxnSpPr>
          <p:cNvPr id="69" name="Straight Connector 68"/>
          <p:cNvCxnSpPr/>
          <p:nvPr/>
        </p:nvCxnSpPr>
        <p:spPr>
          <a:xfrm flipV="1">
            <a:off x="5122727" y="5738614"/>
            <a:ext cx="0" cy="357385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983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28" y="317815"/>
            <a:ext cx="2463096" cy="2386466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562300"/>
              </p:ext>
            </p:extLst>
          </p:nvPr>
        </p:nvGraphicFramePr>
        <p:xfrm>
          <a:off x="2512623" y="579677"/>
          <a:ext cx="1866303" cy="2465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3" name="Prism 8" r:id="rId4" imgW="2585774" imgH="3416781" progId="Prism8.Document">
                  <p:embed/>
                </p:oleObj>
              </mc:Choice>
              <mc:Fallback>
                <p:oleObj name="Prism 8" r:id="rId4" imgW="2585774" imgH="3416781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2623" y="579677"/>
                        <a:ext cx="1866303" cy="24654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BA5DD9C-9D59-4A1B-B8A3-842E8CC20E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0" y="7089856"/>
            <a:ext cx="2031913" cy="1438049"/>
          </a:xfrm>
          <a:prstGeom prst="rect">
            <a:avLst/>
          </a:prstGeom>
        </p:spPr>
      </p:pic>
      <p:pic>
        <p:nvPicPr>
          <p:cNvPr id="7" name="Picture 6" descr="casp8 pic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523" y="6865910"/>
            <a:ext cx="1918825" cy="17962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738" y="-19486"/>
            <a:ext cx="385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432722" y="-19486"/>
            <a:ext cx="385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B.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111475" y="-17990"/>
            <a:ext cx="385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xmlns="" id="{ADD1C468-22F4-4584-99DE-7DB94F406A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460902"/>
              </p:ext>
            </p:extLst>
          </p:nvPr>
        </p:nvGraphicFramePr>
        <p:xfrm>
          <a:off x="4581297" y="496768"/>
          <a:ext cx="1927000" cy="2559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4" name="Prism 8" r:id="rId8" imgW="2160987" imgH="3437010" progId="Prism8.Document">
                  <p:embed/>
                </p:oleObj>
              </mc:Choice>
              <mc:Fallback>
                <p:oleObj name="Prism 8" r:id="rId8" imgW="2160987" imgH="3437010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81297" y="496768"/>
                        <a:ext cx="1927000" cy="25594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5757125" y="948153"/>
            <a:ext cx="51855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07897" y="719846"/>
            <a:ext cx="7757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 </a:t>
            </a:r>
            <a:r>
              <a:rPr lang="en-US" sz="1050" b="1" dirty="0" smtClean="0"/>
              <a:t> Nigericin</a:t>
            </a:r>
            <a:endParaRPr lang="en-US" sz="105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Figure 3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-5733" y="406891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2315368" y="38972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4103600" y="38972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18" name="Picture 17" descr="Screen Shot 2020-02-21 at 10.53.45 PM.png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801" y="3003209"/>
            <a:ext cx="2159246" cy="1908000"/>
          </a:xfrm>
          <a:prstGeom prst="rect">
            <a:avLst/>
          </a:prstGeom>
        </p:spPr>
      </p:pic>
      <p:pic>
        <p:nvPicPr>
          <p:cNvPr id="19" name="Picture 18" descr="Screen Shot 2020-02-21 at 9.25.10 P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" y="3108736"/>
            <a:ext cx="1977997" cy="17144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32050" y="3320278"/>
            <a:ext cx="1209837" cy="1502917"/>
          </a:xfrm>
          <a:prstGeom prst="rect">
            <a:avLst/>
          </a:prstGeom>
        </p:spPr>
      </p:pic>
      <p:pic>
        <p:nvPicPr>
          <p:cNvPr id="21" name="Picture 20"/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5437960" y="3226529"/>
            <a:ext cx="1224353" cy="151199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-7128" y="2857190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1838004" y="2857190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3470816" y="2855701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204677" y="2857190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21" y="5179377"/>
            <a:ext cx="2174345" cy="152499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38539" y="5179377"/>
            <a:ext cx="2235289" cy="170508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3949" y="5131965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1905588" y="511977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3503089" y="5118288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J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5214813" y="511977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-3975" y="7054416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1784698" y="7059392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3450843" y="7041983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5188181" y="7048448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43136" y="7409300"/>
            <a:ext cx="1229848" cy="1605466"/>
          </a:xfrm>
          <a:prstGeom prst="rect">
            <a:avLst/>
          </a:prstGeom>
        </p:spPr>
      </p:pic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797697"/>
              </p:ext>
            </p:extLst>
          </p:nvPr>
        </p:nvGraphicFramePr>
        <p:xfrm>
          <a:off x="2093651" y="5353922"/>
          <a:ext cx="1282257" cy="1694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5" name="Prism 8" r:id="rId17" imgW="2628270" imgH="3409218" progId="Prism8.Document">
                  <p:embed/>
                </p:oleObj>
              </mc:Choice>
              <mc:Fallback>
                <p:oleObj name="Prism 8" r:id="rId17" imgW="2628270" imgH="3409218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093651" y="5353922"/>
                        <a:ext cx="1282257" cy="16945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298649"/>
              </p:ext>
            </p:extLst>
          </p:nvPr>
        </p:nvGraphicFramePr>
        <p:xfrm>
          <a:off x="5446447" y="5426065"/>
          <a:ext cx="1226537" cy="1676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6" name="Prism 8" r:id="rId19" imgW="2628270" imgH="3409218" progId="Prism8.Document">
                  <p:embed/>
                </p:oleObj>
              </mc:Choice>
              <mc:Fallback>
                <p:oleObj name="Prism 8" r:id="rId19" imgW="2628270" imgH="3409218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446447" y="5426065"/>
                        <a:ext cx="1226537" cy="16769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959510"/>
              </p:ext>
            </p:extLst>
          </p:nvPr>
        </p:nvGraphicFramePr>
        <p:xfrm>
          <a:off x="2027808" y="7349617"/>
          <a:ext cx="1327893" cy="15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7" name="Prism 8" r:id="rId21" imgW="2747115" imgH="3409218" progId="Prism8.Document">
                  <p:embed/>
                </p:oleObj>
              </mc:Choice>
              <mc:Fallback>
                <p:oleObj name="Prism 8" r:id="rId21" imgW="2747115" imgH="3409218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027808" y="7349617"/>
                        <a:ext cx="1327893" cy="151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847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386198"/>
              </p:ext>
            </p:extLst>
          </p:nvPr>
        </p:nvGraphicFramePr>
        <p:xfrm>
          <a:off x="37398" y="1958596"/>
          <a:ext cx="3167172" cy="2109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-7451" y="49514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pSp>
        <p:nvGrpSpPr>
          <p:cNvPr id="22" name="Group 21"/>
          <p:cNvGrpSpPr/>
          <p:nvPr/>
        </p:nvGrpSpPr>
        <p:grpSpPr>
          <a:xfrm flipH="1">
            <a:off x="1455879" y="2149033"/>
            <a:ext cx="659994" cy="739685"/>
            <a:chOff x="956930" y="144856"/>
            <a:chExt cx="945432" cy="1786561"/>
          </a:xfrm>
        </p:grpSpPr>
        <p:grpSp>
          <p:nvGrpSpPr>
            <p:cNvPr id="23" name="Group 22"/>
            <p:cNvGrpSpPr/>
            <p:nvPr/>
          </p:nvGrpSpPr>
          <p:grpSpPr>
            <a:xfrm>
              <a:off x="1252523" y="609042"/>
              <a:ext cx="649839" cy="1322375"/>
              <a:chOff x="-4877696" y="2741436"/>
              <a:chExt cx="898163" cy="1506640"/>
            </a:xfrm>
            <a:effectLst/>
          </p:grpSpPr>
          <p:cxnSp>
            <p:nvCxnSpPr>
              <p:cNvPr id="25" name="Straight Connector 24"/>
              <p:cNvCxnSpPr/>
              <p:nvPr/>
            </p:nvCxnSpPr>
            <p:spPr>
              <a:xfrm flipH="1" flipV="1">
                <a:off x="-4877696" y="2741441"/>
                <a:ext cx="0" cy="1506635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/>
            <p:cNvSpPr txBox="1"/>
            <p:nvPr/>
          </p:nvSpPr>
          <p:spPr>
            <a:xfrm>
              <a:off x="956930" y="144856"/>
              <a:ext cx="895322" cy="524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***</a:t>
              </a:r>
              <a:endParaRPr lang="en-US" sz="1000" dirty="0"/>
            </a:p>
          </p:txBody>
        </p:sp>
      </p:grpSp>
      <p:grpSp>
        <p:nvGrpSpPr>
          <p:cNvPr id="28" name="Group 27"/>
          <p:cNvGrpSpPr/>
          <p:nvPr/>
        </p:nvGrpSpPr>
        <p:grpSpPr>
          <a:xfrm flipH="1">
            <a:off x="2361083" y="1948599"/>
            <a:ext cx="630815" cy="753906"/>
            <a:chOff x="993140" y="184694"/>
            <a:chExt cx="909222" cy="1820910"/>
          </a:xfrm>
        </p:grpSpPr>
        <p:grpSp>
          <p:nvGrpSpPr>
            <p:cNvPr id="29" name="Group 28"/>
            <p:cNvGrpSpPr/>
            <p:nvPr/>
          </p:nvGrpSpPr>
          <p:grpSpPr>
            <a:xfrm>
              <a:off x="1252523" y="609041"/>
              <a:ext cx="649839" cy="1396563"/>
              <a:chOff x="-4877696" y="2741436"/>
              <a:chExt cx="898163" cy="1591166"/>
            </a:xfrm>
            <a:effectLst/>
          </p:grpSpPr>
          <p:cxnSp>
            <p:nvCxnSpPr>
              <p:cNvPr id="31" name="Straight Connector 30"/>
              <p:cNvCxnSpPr/>
              <p:nvPr/>
            </p:nvCxnSpPr>
            <p:spPr>
              <a:xfrm flipH="1" flipV="1">
                <a:off x="-4877696" y="2741439"/>
                <a:ext cx="0" cy="1591163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/>
            <p:cNvSpPr txBox="1"/>
            <p:nvPr/>
          </p:nvSpPr>
          <p:spPr>
            <a:xfrm>
              <a:off x="993140" y="184694"/>
              <a:ext cx="863812" cy="524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***</a:t>
              </a:r>
              <a:endParaRPr lang="en-US" sz="1000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-2247" y="1831139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2685080" y="726726"/>
            <a:ext cx="2915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iii.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83077" y="1313943"/>
            <a:ext cx="2915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vi.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 Figure </a:t>
            </a:r>
            <a:r>
              <a:rPr lang="en-US" sz="1200" b="1" i="1" dirty="0"/>
              <a:t>4</a:t>
            </a:r>
            <a:endParaRPr lang="en-US" sz="1200" dirty="0"/>
          </a:p>
        </p:txBody>
      </p:sp>
      <p:pic>
        <p:nvPicPr>
          <p:cNvPr id="89" name="Picture 8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9167" y="726727"/>
            <a:ext cx="1055187" cy="1030262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42817" y="726725"/>
            <a:ext cx="1116117" cy="1030262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2101" y="726726"/>
            <a:ext cx="1014411" cy="1030261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2118" y="726726"/>
            <a:ext cx="1124954" cy="1030261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200" y="726725"/>
            <a:ext cx="1898375" cy="1030262"/>
          </a:xfrm>
          <a:prstGeom prst="rect">
            <a:avLst/>
          </a:prstGeom>
        </p:spPr>
      </p:pic>
      <p:sp>
        <p:nvSpPr>
          <p:cNvPr id="94" name="TextBox 93"/>
          <p:cNvSpPr txBox="1"/>
          <p:nvPr/>
        </p:nvSpPr>
        <p:spPr>
          <a:xfrm flipH="1">
            <a:off x="986173" y="528110"/>
            <a:ext cx="764468" cy="215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Control</a:t>
            </a:r>
            <a:endParaRPr lang="en-US" sz="1000" b="1" dirty="0"/>
          </a:p>
        </p:txBody>
      </p:sp>
      <p:sp>
        <p:nvSpPr>
          <p:cNvPr id="95" name="TextBox 94"/>
          <p:cNvSpPr txBox="1"/>
          <p:nvPr/>
        </p:nvSpPr>
        <p:spPr>
          <a:xfrm flipH="1">
            <a:off x="2573388" y="516210"/>
            <a:ext cx="655979" cy="215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Nigericin</a:t>
            </a:r>
            <a:endParaRPr lang="en-US" sz="1000" b="1" dirty="0"/>
          </a:p>
        </p:txBody>
      </p:sp>
      <p:sp>
        <p:nvSpPr>
          <p:cNvPr id="96" name="TextBox 95"/>
          <p:cNvSpPr txBox="1"/>
          <p:nvPr/>
        </p:nvSpPr>
        <p:spPr>
          <a:xfrm flipH="1">
            <a:off x="3730770" y="373816"/>
            <a:ext cx="655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Nigericin + VX-765</a:t>
            </a:r>
            <a:endParaRPr lang="en-US" sz="1000" b="1" dirty="0"/>
          </a:p>
        </p:txBody>
      </p:sp>
      <p:sp>
        <p:nvSpPr>
          <p:cNvPr id="97" name="TextBox 96"/>
          <p:cNvSpPr txBox="1"/>
          <p:nvPr/>
        </p:nvSpPr>
        <p:spPr>
          <a:xfrm flipH="1">
            <a:off x="4833988" y="516210"/>
            <a:ext cx="6559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ATP </a:t>
            </a:r>
            <a:endParaRPr lang="en-US" sz="1000" b="1" dirty="0"/>
          </a:p>
        </p:txBody>
      </p:sp>
      <p:sp>
        <p:nvSpPr>
          <p:cNvPr id="98" name="TextBox 97"/>
          <p:cNvSpPr txBox="1"/>
          <p:nvPr/>
        </p:nvSpPr>
        <p:spPr>
          <a:xfrm flipH="1">
            <a:off x="5905023" y="380054"/>
            <a:ext cx="655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ATP + VX-765 </a:t>
            </a:r>
            <a:endParaRPr lang="en-US" sz="1000" b="1" dirty="0"/>
          </a:p>
        </p:txBody>
      </p:sp>
      <p:sp>
        <p:nvSpPr>
          <p:cNvPr id="99" name="TextBox 98"/>
          <p:cNvSpPr txBox="1"/>
          <p:nvPr/>
        </p:nvSpPr>
        <p:spPr>
          <a:xfrm rot="16200000" flipH="1">
            <a:off x="-126221" y="1054810"/>
            <a:ext cx="764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Cleaved Caspase-7</a:t>
            </a:r>
            <a:endParaRPr lang="en-US" sz="1000" b="1" dirty="0"/>
          </a:p>
        </p:txBody>
      </p:sp>
      <p:sp>
        <p:nvSpPr>
          <p:cNvPr id="100" name="TextBox 99"/>
          <p:cNvSpPr txBox="1"/>
          <p:nvPr/>
        </p:nvSpPr>
        <p:spPr>
          <a:xfrm>
            <a:off x="461649" y="772056"/>
            <a:ext cx="2486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solidFill>
                  <a:schemeClr val="bg1"/>
                </a:solidFill>
              </a:rPr>
              <a:t>i</a:t>
            </a:r>
            <a:r>
              <a:rPr lang="en-US" sz="800" b="1" dirty="0" smtClean="0">
                <a:solidFill>
                  <a:schemeClr val="bg1"/>
                </a:solidFill>
              </a:rPr>
              <a:t>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353437" y="719557"/>
            <a:ext cx="2915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ii.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459816" y="710091"/>
            <a:ext cx="2915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iii.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609158" y="718746"/>
            <a:ext cx="2915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iv.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702101" y="750292"/>
            <a:ext cx="2915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v.</a:t>
            </a:r>
            <a:endParaRPr lang="en-US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036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Figure </a:t>
            </a:r>
            <a:r>
              <a:rPr lang="en-US" sz="1200" b="1" i="1" dirty="0"/>
              <a:t>5</a:t>
            </a:r>
            <a:endParaRPr lang="en-US" sz="1200" dirty="0"/>
          </a:p>
        </p:txBody>
      </p:sp>
      <p:graphicFrame>
        <p:nvGraphicFramePr>
          <p:cNvPr id="34" name="Chart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196399"/>
              </p:ext>
            </p:extLst>
          </p:nvPr>
        </p:nvGraphicFramePr>
        <p:xfrm>
          <a:off x="284601" y="3837969"/>
          <a:ext cx="2228027" cy="1980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314776"/>
              </p:ext>
            </p:extLst>
          </p:nvPr>
        </p:nvGraphicFramePr>
        <p:xfrm>
          <a:off x="676209" y="5047079"/>
          <a:ext cx="1698879" cy="656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676"/>
                <a:gridCol w="349131"/>
                <a:gridCol w="398629"/>
                <a:gridCol w="376443"/>
              </a:tblGrid>
              <a:tr h="170647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Nigericin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70647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NC 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70647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Casp3/7</a:t>
                      </a:r>
                      <a:r>
                        <a:rPr lang="en-US" sz="800" b="1" baseline="0" dirty="0" smtClean="0"/>
                        <a:t> 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</a:tbl>
          </a:graphicData>
        </a:graphic>
      </p:graphicFrame>
      <p:grpSp>
        <p:nvGrpSpPr>
          <p:cNvPr id="37" name="Group 36"/>
          <p:cNvGrpSpPr/>
          <p:nvPr/>
        </p:nvGrpSpPr>
        <p:grpSpPr>
          <a:xfrm flipH="1">
            <a:off x="1771009" y="3882414"/>
            <a:ext cx="620882" cy="499677"/>
            <a:chOff x="840988" y="134119"/>
            <a:chExt cx="1149608" cy="1465614"/>
          </a:xfrm>
        </p:grpSpPr>
        <p:grpSp>
          <p:nvGrpSpPr>
            <p:cNvPr id="38" name="Group 37"/>
            <p:cNvGrpSpPr/>
            <p:nvPr/>
          </p:nvGrpSpPr>
          <p:grpSpPr>
            <a:xfrm>
              <a:off x="1252523" y="609041"/>
              <a:ext cx="649839" cy="990692"/>
              <a:chOff x="-4877696" y="2741436"/>
              <a:chExt cx="898163" cy="1128739"/>
            </a:xfrm>
            <a:effectLst/>
          </p:grpSpPr>
          <p:cxnSp>
            <p:nvCxnSpPr>
              <p:cNvPr id="40" name="Straight Connector 39"/>
              <p:cNvCxnSpPr/>
              <p:nvPr/>
            </p:nvCxnSpPr>
            <p:spPr>
              <a:xfrm flipH="1" flipV="1">
                <a:off x="-4877696" y="2741439"/>
                <a:ext cx="0" cy="1128736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/>
            <p:cNvSpPr txBox="1"/>
            <p:nvPr/>
          </p:nvSpPr>
          <p:spPr>
            <a:xfrm>
              <a:off x="840988" y="134119"/>
              <a:ext cx="1149608" cy="722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****</a:t>
              </a:r>
              <a:endParaRPr lang="en-US" sz="1000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346202" y="3883787"/>
            <a:ext cx="521601" cy="848376"/>
            <a:chOff x="5273588" y="301841"/>
            <a:chExt cx="672930" cy="673391"/>
          </a:xfrm>
        </p:grpSpPr>
        <p:grpSp>
          <p:nvGrpSpPr>
            <p:cNvPr id="44" name="Group 43"/>
            <p:cNvGrpSpPr/>
            <p:nvPr/>
          </p:nvGrpSpPr>
          <p:grpSpPr>
            <a:xfrm>
              <a:off x="5377705" y="427376"/>
              <a:ext cx="450419" cy="547856"/>
              <a:chOff x="-4877696" y="2741436"/>
              <a:chExt cx="898163" cy="1959702"/>
            </a:xfrm>
            <a:effectLst/>
          </p:grpSpPr>
          <p:cxnSp>
            <p:nvCxnSpPr>
              <p:cNvPr id="46" name="Straight Connector 45"/>
              <p:cNvCxnSpPr/>
              <p:nvPr/>
            </p:nvCxnSpPr>
            <p:spPr>
              <a:xfrm flipV="1">
                <a:off x="-4869475" y="2741436"/>
                <a:ext cx="0" cy="1959702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/>
            <p:cNvSpPr txBox="1"/>
            <p:nvPr/>
          </p:nvSpPr>
          <p:spPr>
            <a:xfrm>
              <a:off x="5273588" y="301841"/>
              <a:ext cx="672930" cy="195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****</a:t>
              </a:r>
              <a:endParaRPr lang="en-US" sz="1000" dirty="0"/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5" y="391116"/>
            <a:ext cx="2473927" cy="2047509"/>
          </a:xfrm>
          <a:prstGeom prst="rect">
            <a:avLst/>
          </a:prstGeom>
        </p:spPr>
      </p:pic>
      <p:graphicFrame>
        <p:nvGraphicFramePr>
          <p:cNvPr id="50" name="Chart 49">
            <a:extLst>
              <a:ext uri="{FF2B5EF4-FFF2-40B4-BE49-F238E27FC236}">
                <a16:creationId xmlns="" xmlns:a16="http://schemas.microsoft.com/office/drawing/2014/main" id="{06F054EB-759B-4DC4-B500-1A90FE394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331001"/>
              </p:ext>
            </p:extLst>
          </p:nvPr>
        </p:nvGraphicFramePr>
        <p:xfrm>
          <a:off x="2512628" y="407705"/>
          <a:ext cx="2068625" cy="2658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936446"/>
              </p:ext>
            </p:extLst>
          </p:nvPr>
        </p:nvGraphicFramePr>
        <p:xfrm>
          <a:off x="2579887" y="1781986"/>
          <a:ext cx="1852750" cy="656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4267"/>
                <a:gridCol w="389466"/>
                <a:gridCol w="355600"/>
                <a:gridCol w="413417"/>
              </a:tblGrid>
              <a:tr h="156123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Nigericin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56123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NC 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231898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Casp3/7</a:t>
                      </a:r>
                      <a:r>
                        <a:rPr lang="en-US" sz="800" b="1" baseline="0" dirty="0" smtClean="0"/>
                        <a:t> 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</a:tbl>
          </a:graphicData>
        </a:graphic>
      </p:graphicFrame>
      <p:grpSp>
        <p:nvGrpSpPr>
          <p:cNvPr id="52" name="Group 51"/>
          <p:cNvGrpSpPr/>
          <p:nvPr/>
        </p:nvGrpSpPr>
        <p:grpSpPr>
          <a:xfrm>
            <a:off x="175708" y="2486468"/>
            <a:ext cx="3362804" cy="1262838"/>
            <a:chOff x="2296092" y="4300642"/>
            <a:chExt cx="3362804" cy="1262838"/>
          </a:xfrm>
        </p:grpSpPr>
        <p:sp>
          <p:nvSpPr>
            <p:cNvPr id="53" name="TextBox 52"/>
            <p:cNvSpPr txBox="1"/>
            <p:nvPr/>
          </p:nvSpPr>
          <p:spPr>
            <a:xfrm>
              <a:off x="4669412" y="4304685"/>
              <a:ext cx="9894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rgbClr val="000000"/>
                  </a:solidFill>
                </a:rPr>
                <a:t>Nigericin Casp3/7 siRNA</a:t>
              </a:r>
              <a:endParaRPr lang="en-US" sz="1000" b="1" dirty="0">
                <a:solidFill>
                  <a:srgbClr val="00000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648230" y="4300642"/>
              <a:ext cx="10750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rgbClr val="000000"/>
                  </a:solidFill>
                </a:rPr>
                <a:t>Control </a:t>
              </a:r>
            </a:p>
            <a:p>
              <a:pPr algn="ctr"/>
              <a:r>
                <a:rPr lang="en-US" sz="1000" b="1" dirty="0" smtClean="0">
                  <a:solidFill>
                    <a:srgbClr val="000000"/>
                  </a:solidFill>
                </a:rPr>
                <a:t>NC siRNA</a:t>
              </a:r>
              <a:endParaRPr lang="en-US" sz="1000" b="1" dirty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755265" y="4307821"/>
              <a:ext cx="9305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rgbClr val="000000"/>
                  </a:solidFill>
                </a:rPr>
                <a:t>Nigericin </a:t>
              </a:r>
            </a:p>
            <a:p>
              <a:pPr algn="ctr"/>
              <a:r>
                <a:rPr lang="en-US" sz="1000" b="1" dirty="0" smtClean="0">
                  <a:solidFill>
                    <a:srgbClr val="000000"/>
                  </a:solidFill>
                </a:rPr>
                <a:t>NC siRNA</a:t>
              </a:r>
              <a:endParaRPr lang="en-US" sz="1000" b="1" dirty="0">
                <a:solidFill>
                  <a:srgbClr val="000000"/>
                </a:solidFill>
              </a:endParaRPr>
            </a:p>
          </p:txBody>
        </p: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90621" y="4701269"/>
              <a:ext cx="1037888" cy="862210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6"/>
            <a:srcRect l="5461" r="5481"/>
            <a:stretch/>
          </p:blipFill>
          <p:spPr>
            <a:xfrm>
              <a:off x="4711451" y="4701269"/>
              <a:ext cx="947445" cy="862210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69107" y="4701270"/>
              <a:ext cx="905122" cy="862210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2647650" y="4665095"/>
              <a:ext cx="24868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err="1" smtClean="0">
                  <a:solidFill>
                    <a:schemeClr val="bg1"/>
                  </a:solidFill>
                </a:rPr>
                <a:t>i</a:t>
              </a:r>
              <a:r>
                <a:rPr lang="en-US" sz="800" b="1" dirty="0" smtClean="0">
                  <a:solidFill>
                    <a:schemeClr val="bg1"/>
                  </a:solidFill>
                </a:rPr>
                <a:t>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713586" y="4656050"/>
              <a:ext cx="29153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</a:rPr>
                <a:t>ii.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668876" y="4664704"/>
              <a:ext cx="583089" cy="21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</a:rPr>
                <a:t>iii.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cxnSp>
          <p:nvCxnSpPr>
            <p:cNvPr id="65" name="Straight Arrow Connector 64"/>
            <p:cNvCxnSpPr/>
            <p:nvPr/>
          </p:nvCxnSpPr>
          <p:spPr>
            <a:xfrm flipH="1">
              <a:off x="4236368" y="5172512"/>
              <a:ext cx="167060" cy="0"/>
            </a:xfrm>
            <a:prstGeom prst="straightConnector1">
              <a:avLst/>
            </a:prstGeom>
            <a:ln w="2857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 flipH="1">
              <a:off x="5265214" y="5045512"/>
              <a:ext cx="167060" cy="0"/>
            </a:xfrm>
            <a:prstGeom prst="straightConnector1">
              <a:avLst/>
            </a:prstGeom>
            <a:ln w="2857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 rot="16200000">
              <a:off x="2164779" y="4964968"/>
              <a:ext cx="6627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rgbClr val="000000"/>
                  </a:solidFill>
                </a:rPr>
                <a:t>Cleaved DFF45</a:t>
              </a:r>
              <a:endParaRPr lang="en-US" sz="1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-5733" y="254746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73" name="TextBox 72"/>
          <p:cNvSpPr txBox="1"/>
          <p:nvPr/>
        </p:nvSpPr>
        <p:spPr>
          <a:xfrm>
            <a:off x="2562511" y="25277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74" name="TextBox 73"/>
          <p:cNvSpPr txBox="1"/>
          <p:nvPr/>
        </p:nvSpPr>
        <p:spPr>
          <a:xfrm>
            <a:off x="-31057" y="263339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75" name="TextBox 74"/>
          <p:cNvSpPr txBox="1"/>
          <p:nvPr/>
        </p:nvSpPr>
        <p:spPr>
          <a:xfrm>
            <a:off x="-43757" y="4007269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aphicFrame>
        <p:nvGraphicFramePr>
          <p:cNvPr id="68" name="Chart 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131154"/>
              </p:ext>
            </p:extLst>
          </p:nvPr>
        </p:nvGraphicFramePr>
        <p:xfrm>
          <a:off x="2205526" y="6091311"/>
          <a:ext cx="200842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485405"/>
              </p:ext>
            </p:extLst>
          </p:nvPr>
        </p:nvGraphicFramePr>
        <p:xfrm>
          <a:off x="2205526" y="7830630"/>
          <a:ext cx="1852750" cy="656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4267"/>
                <a:gridCol w="389466"/>
                <a:gridCol w="355600"/>
                <a:gridCol w="413417"/>
              </a:tblGrid>
              <a:tr h="156123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Nigericin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56123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NC 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231898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Casp3/7</a:t>
                      </a:r>
                      <a:r>
                        <a:rPr lang="en-US" sz="800" b="1" baseline="0" dirty="0" smtClean="0"/>
                        <a:t> 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</a:tbl>
          </a:graphicData>
        </a:graphic>
      </p:graphicFrame>
      <p:grpSp>
        <p:nvGrpSpPr>
          <p:cNvPr id="70" name="Group 69"/>
          <p:cNvGrpSpPr/>
          <p:nvPr/>
        </p:nvGrpSpPr>
        <p:grpSpPr>
          <a:xfrm>
            <a:off x="3473325" y="6104722"/>
            <a:ext cx="620882" cy="637116"/>
            <a:chOff x="1902799" y="1915584"/>
            <a:chExt cx="620882" cy="637116"/>
          </a:xfrm>
        </p:grpSpPr>
        <p:grpSp>
          <p:nvGrpSpPr>
            <p:cNvPr id="71" name="Group 70"/>
            <p:cNvGrpSpPr/>
            <p:nvPr/>
          </p:nvGrpSpPr>
          <p:grpSpPr>
            <a:xfrm flipH="1">
              <a:off x="1937753" y="2070529"/>
              <a:ext cx="350966" cy="482171"/>
              <a:chOff x="-4877696" y="2741436"/>
              <a:chExt cx="898163" cy="1128739"/>
            </a:xfrm>
            <a:effectLst/>
          </p:grpSpPr>
          <p:cxnSp>
            <p:nvCxnSpPr>
              <p:cNvPr id="77" name="Straight Connector 76"/>
              <p:cNvCxnSpPr/>
              <p:nvPr/>
            </p:nvCxnSpPr>
            <p:spPr>
              <a:xfrm flipH="1" flipV="1">
                <a:off x="-4877696" y="2741439"/>
                <a:ext cx="0" cy="1128736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6" name="TextBox 75"/>
            <p:cNvSpPr txBox="1"/>
            <p:nvPr/>
          </p:nvSpPr>
          <p:spPr>
            <a:xfrm flipH="1">
              <a:off x="1902799" y="1915584"/>
              <a:ext cx="620882" cy="351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***</a:t>
              </a:r>
              <a:endParaRPr lang="en-US" sz="1000" dirty="0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3043729" y="6101179"/>
            <a:ext cx="454996" cy="1123254"/>
            <a:chOff x="1473203" y="1912041"/>
            <a:chExt cx="454996" cy="1123254"/>
          </a:xfrm>
        </p:grpSpPr>
        <p:grpSp>
          <p:nvGrpSpPr>
            <p:cNvPr id="81" name="Group 80"/>
            <p:cNvGrpSpPr/>
            <p:nvPr/>
          </p:nvGrpSpPr>
          <p:grpSpPr>
            <a:xfrm>
              <a:off x="1528013" y="2069780"/>
              <a:ext cx="333305" cy="965515"/>
              <a:chOff x="-4877696" y="2741436"/>
              <a:chExt cx="898163" cy="1959702"/>
            </a:xfrm>
            <a:effectLst/>
          </p:grpSpPr>
          <p:cxnSp>
            <p:nvCxnSpPr>
              <p:cNvPr id="83" name="Straight Connector 82"/>
              <p:cNvCxnSpPr/>
              <p:nvPr/>
            </p:nvCxnSpPr>
            <p:spPr>
              <a:xfrm flipV="1">
                <a:off x="-4869475" y="2741436"/>
                <a:ext cx="0" cy="1959702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TextBox 81"/>
            <p:cNvSpPr txBox="1"/>
            <p:nvPr/>
          </p:nvSpPr>
          <p:spPr>
            <a:xfrm>
              <a:off x="1473203" y="1912041"/>
              <a:ext cx="454996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****</a:t>
              </a:r>
              <a:endParaRPr lang="en-US" sz="1000" dirty="0"/>
            </a:p>
          </p:txBody>
        </p:sp>
      </p:grpSp>
      <p:pic>
        <p:nvPicPr>
          <p:cNvPr id="86" name="Picture 8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251" y="6611647"/>
            <a:ext cx="1511304" cy="1085426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250" y="7709773"/>
            <a:ext cx="1511305" cy="1019895"/>
          </a:xfrm>
          <a:prstGeom prst="rect">
            <a:avLst/>
          </a:prstGeom>
        </p:spPr>
      </p:pic>
      <p:sp>
        <p:nvSpPr>
          <p:cNvPr id="88" name="TextBox 87"/>
          <p:cNvSpPr txBox="1"/>
          <p:nvPr/>
        </p:nvSpPr>
        <p:spPr>
          <a:xfrm rot="16200000">
            <a:off x="-31813" y="6054784"/>
            <a:ext cx="872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</a:rPr>
              <a:t>Control </a:t>
            </a:r>
          </a:p>
          <a:p>
            <a:pPr algn="ctr"/>
            <a:r>
              <a:rPr lang="en-US" sz="1000" b="1" dirty="0" smtClean="0">
                <a:solidFill>
                  <a:srgbClr val="000000"/>
                </a:solidFill>
              </a:rPr>
              <a:t>NC siRNA</a:t>
            </a:r>
            <a:endParaRPr lang="en-US" sz="1000" b="1" dirty="0">
              <a:solidFill>
                <a:srgbClr val="0000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 rot="16200000">
            <a:off x="-127521" y="8017324"/>
            <a:ext cx="1038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</a:rPr>
              <a:t>Nigericin</a:t>
            </a:r>
          </a:p>
          <a:p>
            <a:pPr algn="ctr"/>
            <a:r>
              <a:rPr lang="en-US" sz="1000" b="1" dirty="0" smtClean="0">
                <a:solidFill>
                  <a:srgbClr val="000000"/>
                </a:solidFill>
              </a:rPr>
              <a:t>Casp3/7 siRNA</a:t>
            </a:r>
            <a:endParaRPr lang="en-US" sz="1000" b="1" dirty="0">
              <a:solidFill>
                <a:srgbClr val="00000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 rot="16200000">
            <a:off x="-67657" y="6908111"/>
            <a:ext cx="930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0000"/>
                </a:solidFill>
              </a:rPr>
              <a:t>Nigericin </a:t>
            </a:r>
          </a:p>
          <a:p>
            <a:pPr algn="ctr"/>
            <a:r>
              <a:rPr lang="en-US" sz="1000" b="1" dirty="0" smtClean="0">
                <a:solidFill>
                  <a:srgbClr val="000000"/>
                </a:solidFill>
              </a:rPr>
              <a:t>NC siRNA</a:t>
            </a:r>
            <a:endParaRPr lang="en-US" sz="1000" b="1" dirty="0">
              <a:solidFill>
                <a:srgbClr val="000000"/>
              </a:solidFill>
            </a:endParaRPr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942162" y="5447458"/>
            <a:ext cx="769482" cy="1511304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-7122" y="5664480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93" name="TextBox 92"/>
          <p:cNvSpPr txBox="1"/>
          <p:nvPr/>
        </p:nvSpPr>
        <p:spPr>
          <a:xfrm>
            <a:off x="2146640" y="5664478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41998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Chart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7159017"/>
              </p:ext>
            </p:extLst>
          </p:nvPr>
        </p:nvGraphicFramePr>
        <p:xfrm>
          <a:off x="4505085" y="3033214"/>
          <a:ext cx="3545958" cy="3123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9" name="Chart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893102"/>
              </p:ext>
            </p:extLst>
          </p:nvPr>
        </p:nvGraphicFramePr>
        <p:xfrm>
          <a:off x="116148" y="2969916"/>
          <a:ext cx="2632835" cy="2994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"/>
          <a:srcRect r="5770"/>
          <a:stretch/>
        </p:blipFill>
        <p:spPr>
          <a:xfrm>
            <a:off x="2907351" y="3091262"/>
            <a:ext cx="1044268" cy="114227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6"/>
          <a:srcRect r="7301"/>
          <a:stretch/>
        </p:blipFill>
        <p:spPr>
          <a:xfrm>
            <a:off x="2929152" y="4388081"/>
            <a:ext cx="1022467" cy="1281817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Figure </a:t>
            </a:r>
            <a:r>
              <a:rPr lang="en-US" sz="1200" b="1" i="1" dirty="0"/>
              <a:t>6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1820026" y="4677847"/>
            <a:ext cx="6260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NS</a:t>
            </a:r>
            <a:endParaRPr lang="en-US" sz="800" dirty="0"/>
          </a:p>
        </p:txBody>
      </p:sp>
      <p:sp>
        <p:nvSpPr>
          <p:cNvPr id="44" name="TextBox 43"/>
          <p:cNvSpPr txBox="1"/>
          <p:nvPr/>
        </p:nvSpPr>
        <p:spPr>
          <a:xfrm>
            <a:off x="2232498" y="4627579"/>
            <a:ext cx="6260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NS</a:t>
            </a:r>
            <a:endParaRPr lang="en-US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1362560" y="3160138"/>
            <a:ext cx="8699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****</a:t>
            </a:r>
            <a:endParaRPr lang="en-US" sz="800" dirty="0"/>
          </a:p>
        </p:txBody>
      </p:sp>
      <p:sp>
        <p:nvSpPr>
          <p:cNvPr id="52" name="TextBox 51"/>
          <p:cNvSpPr txBox="1"/>
          <p:nvPr/>
        </p:nvSpPr>
        <p:spPr>
          <a:xfrm>
            <a:off x="2639849" y="4211681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53" name="TextBox 52"/>
          <p:cNvSpPr txBox="1"/>
          <p:nvPr/>
        </p:nvSpPr>
        <p:spPr>
          <a:xfrm>
            <a:off x="2638453" y="2972653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54" name="TextBox 53"/>
          <p:cNvSpPr txBox="1"/>
          <p:nvPr/>
        </p:nvSpPr>
        <p:spPr>
          <a:xfrm>
            <a:off x="168177" y="42177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55" name="TextBox 54"/>
          <p:cNvSpPr txBox="1"/>
          <p:nvPr/>
        </p:nvSpPr>
        <p:spPr>
          <a:xfrm>
            <a:off x="4392444" y="2982055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pSp>
        <p:nvGrpSpPr>
          <p:cNvPr id="58" name="Group 57"/>
          <p:cNvGrpSpPr/>
          <p:nvPr/>
        </p:nvGrpSpPr>
        <p:grpSpPr>
          <a:xfrm>
            <a:off x="613193" y="644147"/>
            <a:ext cx="6024437" cy="2339499"/>
            <a:chOff x="294261" y="4510987"/>
            <a:chExt cx="6203949" cy="233950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72534" y="4510987"/>
              <a:ext cx="808978" cy="77228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4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72534" y="6121495"/>
              <a:ext cx="808978" cy="72899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4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72534" y="5303689"/>
              <a:ext cx="808978" cy="79330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94261" y="4510987"/>
              <a:ext cx="1656658" cy="77365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94261" y="6116048"/>
              <a:ext cx="1655267" cy="734439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94261" y="5303689"/>
              <a:ext cx="1654183" cy="793309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805436" y="4510987"/>
              <a:ext cx="2093312" cy="767137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17"/>
            <a:srcRect r="1682"/>
            <a:stretch/>
          </p:blipFill>
          <p:spPr>
            <a:xfrm>
              <a:off x="2805436" y="6123318"/>
              <a:ext cx="2093311" cy="727169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807479" y="5303689"/>
              <a:ext cx="2091430" cy="79330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 rot="5400000">
              <a:off x="5327691" y="4107608"/>
              <a:ext cx="767137" cy="1573901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5400000">
              <a:off x="5347672" y="5699953"/>
              <a:ext cx="727171" cy="1573901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 rot="5400000">
              <a:off x="5320209" y="4918998"/>
              <a:ext cx="793310" cy="1562691"/>
            </a:xfrm>
            <a:prstGeom prst="rect">
              <a:avLst/>
            </a:prstGeom>
          </p:spPr>
        </p:pic>
      </p:grpSp>
      <p:sp>
        <p:nvSpPr>
          <p:cNvPr id="59" name="TextBox 58"/>
          <p:cNvSpPr txBox="1"/>
          <p:nvPr/>
        </p:nvSpPr>
        <p:spPr>
          <a:xfrm>
            <a:off x="969549" y="402894"/>
            <a:ext cx="1084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Control</a:t>
            </a:r>
            <a:endParaRPr lang="en-US" sz="11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2102395" y="411788"/>
            <a:ext cx="1084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Nigericin</a:t>
            </a:r>
            <a:endParaRPr lang="en-US" sz="11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3467135" y="411788"/>
            <a:ext cx="13198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Exogenous IL-1</a:t>
            </a:r>
            <a:r>
              <a:rPr lang="en-US" sz="1100" b="1" dirty="0" smtClean="0">
                <a:latin typeface="Symbol" charset="2"/>
                <a:cs typeface="Symbol" charset="2"/>
              </a:rPr>
              <a:t>b</a:t>
            </a:r>
            <a:endParaRPr lang="en-US" sz="1100" b="1" dirty="0">
              <a:latin typeface="Symbol" charset="2"/>
              <a:cs typeface="Symbol" charset="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154001" y="421777"/>
            <a:ext cx="14367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Exogenous IL-18</a:t>
            </a:r>
            <a:endParaRPr lang="en-US" sz="1100" b="1" dirty="0">
              <a:latin typeface="Symbol" charset="2"/>
              <a:cs typeface="Symbol" charset="2"/>
            </a:endParaRPr>
          </a:p>
        </p:txBody>
      </p:sp>
      <p:sp>
        <p:nvSpPr>
          <p:cNvPr id="64" name="TextBox 63"/>
          <p:cNvSpPr txBox="1"/>
          <p:nvPr/>
        </p:nvSpPr>
        <p:spPr>
          <a:xfrm rot="16200000">
            <a:off x="82216" y="914128"/>
            <a:ext cx="881190" cy="271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Merge</a:t>
            </a:r>
            <a:endParaRPr lang="en-US" sz="1100" b="1" dirty="0"/>
          </a:p>
        </p:txBody>
      </p:sp>
      <p:sp>
        <p:nvSpPr>
          <p:cNvPr id="65" name="TextBox 64"/>
          <p:cNvSpPr txBox="1"/>
          <p:nvPr/>
        </p:nvSpPr>
        <p:spPr>
          <a:xfrm rot="16200000">
            <a:off x="-7027" y="1618846"/>
            <a:ext cx="881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Cleaved Caspase-3</a:t>
            </a:r>
            <a:endParaRPr lang="en-US" sz="1100" b="1" dirty="0"/>
          </a:p>
        </p:txBody>
      </p:sp>
      <p:sp>
        <p:nvSpPr>
          <p:cNvPr id="66" name="TextBox 65"/>
          <p:cNvSpPr txBox="1"/>
          <p:nvPr/>
        </p:nvSpPr>
        <p:spPr>
          <a:xfrm rot="16200000">
            <a:off x="70296" y="2460875"/>
            <a:ext cx="881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GSDMD</a:t>
            </a:r>
            <a:endParaRPr lang="en-US" sz="11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587792" y="608808"/>
            <a:ext cx="4230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 smtClean="0">
                <a:solidFill>
                  <a:schemeClr val="bg1"/>
                </a:solidFill>
              </a:rPr>
              <a:t>i</a:t>
            </a:r>
            <a:r>
              <a:rPr lang="en-US" sz="1000" b="1" dirty="0" smtClean="0">
                <a:solidFill>
                  <a:schemeClr val="bg1"/>
                </a:solidFill>
              </a:rPr>
              <a:t>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204977" y="609259"/>
            <a:ext cx="490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</a:rPr>
              <a:t>ii.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020702" y="609600"/>
            <a:ext cx="5240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</a:rPr>
              <a:t>iii.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066481" y="609707"/>
            <a:ext cx="572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</a:rPr>
              <a:t>iv.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84766" y="1392303"/>
            <a:ext cx="4230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v</a:t>
            </a:r>
            <a:r>
              <a:rPr lang="en-US" sz="1000" b="1" dirty="0" smtClean="0">
                <a:solidFill>
                  <a:schemeClr val="bg1"/>
                </a:solidFill>
              </a:rPr>
              <a:t>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201951" y="1384287"/>
            <a:ext cx="490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v</a:t>
            </a:r>
            <a:r>
              <a:rPr lang="en-US" sz="1000" b="1" dirty="0" smtClean="0">
                <a:solidFill>
                  <a:schemeClr val="bg1"/>
                </a:solidFill>
              </a:rPr>
              <a:t>i.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017676" y="1393095"/>
            <a:ext cx="5240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</a:rPr>
              <a:t>vii.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080389" y="1393202"/>
            <a:ext cx="572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</a:rPr>
              <a:t>viii.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01288" y="2212322"/>
            <a:ext cx="4230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</a:rPr>
              <a:t>ix.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210006" y="2195839"/>
            <a:ext cx="490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x</a:t>
            </a:r>
            <a:r>
              <a:rPr lang="en-US" sz="1000" b="1" dirty="0" smtClean="0">
                <a:solidFill>
                  <a:schemeClr val="bg1"/>
                </a:solidFill>
              </a:rPr>
              <a:t>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008797" y="2204647"/>
            <a:ext cx="5240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x</a:t>
            </a:r>
            <a:r>
              <a:rPr lang="en-US" sz="1000" b="1" dirty="0" smtClean="0">
                <a:solidFill>
                  <a:schemeClr val="bg1"/>
                </a:solidFill>
              </a:rPr>
              <a:t>i.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063043" y="2213221"/>
            <a:ext cx="572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x</a:t>
            </a:r>
            <a:r>
              <a:rPr lang="en-US" sz="1000" b="1" dirty="0" smtClean="0">
                <a:solidFill>
                  <a:schemeClr val="bg1"/>
                </a:solidFill>
              </a:rPr>
              <a:t>ii.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16593" y="2969916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92312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Chart 10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103643"/>
              </p:ext>
            </p:extLst>
          </p:nvPr>
        </p:nvGraphicFramePr>
        <p:xfrm>
          <a:off x="2520410" y="2820155"/>
          <a:ext cx="2411186" cy="1559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Figure </a:t>
            </a:r>
            <a:r>
              <a:rPr lang="en-US" sz="1200" b="1" i="1" dirty="0"/>
              <a:t>7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-44148" y="222306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2484315" y="280570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pSp>
        <p:nvGrpSpPr>
          <p:cNvPr id="44" name="Group 43"/>
          <p:cNvGrpSpPr/>
          <p:nvPr/>
        </p:nvGrpSpPr>
        <p:grpSpPr>
          <a:xfrm>
            <a:off x="3318794" y="487243"/>
            <a:ext cx="348526" cy="246221"/>
            <a:chOff x="8062150" y="4137142"/>
            <a:chExt cx="927873" cy="80862"/>
          </a:xfrm>
        </p:grpSpPr>
        <p:sp>
          <p:nvSpPr>
            <p:cNvPr id="45" name="TextBox 44"/>
            <p:cNvSpPr txBox="1"/>
            <p:nvPr/>
          </p:nvSpPr>
          <p:spPr>
            <a:xfrm>
              <a:off x="8062150" y="4137142"/>
              <a:ext cx="927873" cy="80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**</a:t>
              </a:r>
              <a:endParaRPr lang="en-US" sz="1000" dirty="0"/>
            </a:p>
          </p:txBody>
        </p:sp>
        <p:cxnSp>
          <p:nvCxnSpPr>
            <p:cNvPr id="46" name="Straight Connector 45"/>
            <p:cNvCxnSpPr/>
            <p:nvPr/>
          </p:nvCxnSpPr>
          <p:spPr>
            <a:xfrm flipH="1">
              <a:off x="8129776" y="4189707"/>
              <a:ext cx="821219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7" name="Chart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0442708"/>
              </p:ext>
            </p:extLst>
          </p:nvPr>
        </p:nvGraphicFramePr>
        <p:xfrm>
          <a:off x="2741452" y="614618"/>
          <a:ext cx="1767315" cy="213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706979"/>
              </p:ext>
            </p:extLst>
          </p:nvPr>
        </p:nvGraphicFramePr>
        <p:xfrm>
          <a:off x="2642854" y="2004070"/>
          <a:ext cx="1118916" cy="37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0216"/>
                <a:gridCol w="272187"/>
                <a:gridCol w="286513"/>
              </a:tblGrid>
              <a:tr h="170647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Nigericin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/>
                </a:tc>
              </a:tr>
              <a:tr h="170647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VX-765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" y="570892"/>
            <a:ext cx="2706800" cy="1884671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2462891" y="2502979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pSp>
        <p:nvGrpSpPr>
          <p:cNvPr id="76" name="Group 75"/>
          <p:cNvGrpSpPr/>
          <p:nvPr/>
        </p:nvGrpSpPr>
        <p:grpSpPr>
          <a:xfrm>
            <a:off x="-40216" y="2526693"/>
            <a:ext cx="2418999" cy="3790124"/>
            <a:chOff x="69693" y="2745383"/>
            <a:chExt cx="2418999" cy="3790124"/>
          </a:xfrm>
        </p:grpSpPr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3178" y="3134243"/>
              <a:ext cx="861009" cy="850832"/>
            </a:xfrm>
            <a:prstGeom prst="rect">
              <a:avLst/>
            </a:prstGeom>
          </p:spPr>
        </p:pic>
        <p:sp>
          <p:nvSpPr>
            <p:cNvPr id="78" name="TextBox 77"/>
            <p:cNvSpPr txBox="1"/>
            <p:nvPr/>
          </p:nvSpPr>
          <p:spPr>
            <a:xfrm>
              <a:off x="570861" y="2938182"/>
              <a:ext cx="8634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/>
                <a:t>Nigericin</a:t>
              </a:r>
              <a:endParaRPr lang="en-US" sz="1000" b="1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1328289" y="2937468"/>
              <a:ext cx="11604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/>
                <a:t>Nigericin + VX-765</a:t>
              </a:r>
              <a:endParaRPr lang="en-US" sz="1000" b="1" dirty="0"/>
            </a:p>
          </p:txBody>
        </p:sp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5810" y="4906916"/>
              <a:ext cx="869626" cy="825103"/>
            </a:xfrm>
            <a:prstGeom prst="rect">
              <a:avLst/>
            </a:prstGeom>
          </p:spPr>
        </p:pic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5810" y="4015503"/>
              <a:ext cx="867284" cy="862304"/>
            </a:xfrm>
            <a:prstGeom prst="rect">
              <a:avLst/>
            </a:prstGeom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5810" y="5757352"/>
              <a:ext cx="869625" cy="778153"/>
            </a:xfrm>
            <a:prstGeom prst="rect">
              <a:avLst/>
            </a:prstGeom>
          </p:spPr>
        </p:pic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22040" y="3134244"/>
              <a:ext cx="980150" cy="855906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27877" y="4906045"/>
              <a:ext cx="975179" cy="830900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27877" y="5757353"/>
              <a:ext cx="975179" cy="778153"/>
            </a:xfrm>
            <a:prstGeom prst="rect">
              <a:avLst/>
            </a:prstGeom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27877" y="4020748"/>
              <a:ext cx="975179" cy="857837"/>
            </a:xfrm>
            <a:prstGeom prst="rect">
              <a:avLst/>
            </a:prstGeom>
          </p:spPr>
        </p:pic>
        <p:sp>
          <p:nvSpPr>
            <p:cNvPr id="87" name="TextBox 86"/>
            <p:cNvSpPr txBox="1"/>
            <p:nvPr/>
          </p:nvSpPr>
          <p:spPr>
            <a:xfrm rot="16200000">
              <a:off x="-34325" y="5154110"/>
              <a:ext cx="806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/>
                <a:t> Total GSDMD</a:t>
              </a:r>
              <a:endParaRPr lang="en-US" sz="1400" b="1" dirty="0"/>
            </a:p>
          </p:txBody>
        </p:sp>
        <p:sp>
          <p:nvSpPr>
            <p:cNvPr id="88" name="TextBox 87"/>
            <p:cNvSpPr txBox="1"/>
            <p:nvPr/>
          </p:nvSpPr>
          <p:spPr>
            <a:xfrm rot="16200000">
              <a:off x="77749" y="3379849"/>
              <a:ext cx="728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/>
                <a:t> </a:t>
              </a:r>
              <a:r>
                <a:rPr lang="en-US" sz="1000" b="1" dirty="0" smtClean="0"/>
                <a:t>Merge</a:t>
              </a:r>
              <a:endParaRPr lang="en-US" sz="12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 rot="16200000">
              <a:off x="-148733" y="4194718"/>
              <a:ext cx="1024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/>
                <a:t>Cleaved GSDMD 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 rot="16200000">
              <a:off x="-8513" y="5996445"/>
              <a:ext cx="8319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/>
                <a:t>F-Actin</a:t>
              </a:r>
              <a:endParaRPr lang="en-US" sz="1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9693" y="2745383"/>
              <a:ext cx="4711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C</a:t>
              </a:r>
              <a:r>
                <a:rPr lang="en-US" sz="1400" dirty="0" smtClean="0"/>
                <a:t>.</a:t>
              </a:r>
              <a:endParaRPr lang="en-US" sz="14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11544" y="3112124"/>
              <a:ext cx="24868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err="1" smtClean="0">
                  <a:solidFill>
                    <a:schemeClr val="bg1"/>
                  </a:solidFill>
                </a:rPr>
                <a:t>i</a:t>
              </a:r>
              <a:r>
                <a:rPr lang="en-US" sz="800" b="1" dirty="0" smtClean="0">
                  <a:solidFill>
                    <a:schemeClr val="bg1"/>
                  </a:solidFill>
                </a:rPr>
                <a:t>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371873" y="3112798"/>
              <a:ext cx="29153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</a:rPr>
                <a:t>ii.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496657" y="3975676"/>
              <a:ext cx="29153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</a:rPr>
                <a:t>iv.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371268" y="3960627"/>
              <a:ext cx="29153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chemeClr val="bg1"/>
                  </a:solidFill>
                </a:rPr>
                <a:t>v</a:t>
              </a:r>
              <a:r>
                <a:rPr lang="en-US" sz="800" b="1" dirty="0" smtClean="0">
                  <a:solidFill>
                    <a:schemeClr val="bg1"/>
                  </a:solidFill>
                </a:rPr>
                <a:t>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529170" y="4875974"/>
              <a:ext cx="372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</a:rPr>
                <a:t>vii.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403781" y="4860925"/>
              <a:ext cx="372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</a:rPr>
                <a:t>viii.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46195" y="5760278"/>
              <a:ext cx="4613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</a:rPr>
                <a:t>x.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420806" y="5745229"/>
              <a:ext cx="29153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>
                  <a:solidFill>
                    <a:schemeClr val="bg1"/>
                  </a:solidFill>
                </a:rPr>
                <a:t>xi.</a:t>
              </a:r>
              <a:endParaRPr lang="en-US" sz="8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00" name="Table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979689"/>
              </p:ext>
            </p:extLst>
          </p:nvPr>
        </p:nvGraphicFramePr>
        <p:xfrm>
          <a:off x="2599706" y="4168307"/>
          <a:ext cx="1805997" cy="37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0525"/>
                <a:gridCol w="381000"/>
                <a:gridCol w="364067"/>
                <a:gridCol w="390405"/>
              </a:tblGrid>
              <a:tr h="170647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Nigericin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70647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VX-765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</a:tbl>
          </a:graphicData>
        </a:graphic>
      </p:graphicFrame>
      <p:sp>
        <p:nvSpPr>
          <p:cNvPr id="103" name="TextBox 102"/>
          <p:cNvSpPr txBox="1"/>
          <p:nvPr/>
        </p:nvSpPr>
        <p:spPr>
          <a:xfrm>
            <a:off x="2498173" y="4559365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aphicFrame>
        <p:nvGraphicFramePr>
          <p:cNvPr id="106" name="Chart 10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6693813"/>
              </p:ext>
            </p:extLst>
          </p:nvPr>
        </p:nvGraphicFramePr>
        <p:xfrm>
          <a:off x="2706170" y="4603644"/>
          <a:ext cx="2073946" cy="18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pSp>
        <p:nvGrpSpPr>
          <p:cNvPr id="108" name="Group 107"/>
          <p:cNvGrpSpPr/>
          <p:nvPr/>
        </p:nvGrpSpPr>
        <p:grpSpPr>
          <a:xfrm flipH="1">
            <a:off x="3777625" y="2699100"/>
            <a:ext cx="444219" cy="306022"/>
            <a:chOff x="1165821" y="114211"/>
            <a:chExt cx="736541" cy="722196"/>
          </a:xfrm>
        </p:grpSpPr>
        <p:grpSp>
          <p:nvGrpSpPr>
            <p:cNvPr id="109" name="Group 108"/>
            <p:cNvGrpSpPr/>
            <p:nvPr/>
          </p:nvGrpSpPr>
          <p:grpSpPr>
            <a:xfrm>
              <a:off x="1252523" y="609047"/>
              <a:ext cx="649839" cy="162572"/>
              <a:chOff x="-4877696" y="2741436"/>
              <a:chExt cx="898163" cy="185225"/>
            </a:xfrm>
            <a:effectLst/>
          </p:grpSpPr>
          <p:cxnSp>
            <p:nvCxnSpPr>
              <p:cNvPr id="111" name="Straight Connector 110"/>
              <p:cNvCxnSpPr/>
              <p:nvPr/>
            </p:nvCxnSpPr>
            <p:spPr>
              <a:xfrm flipH="1" flipV="1">
                <a:off x="-4877696" y="2741443"/>
                <a:ext cx="0" cy="18521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TextBox 109"/>
            <p:cNvSpPr txBox="1"/>
            <p:nvPr/>
          </p:nvSpPr>
          <p:spPr>
            <a:xfrm>
              <a:off x="1165821" y="114211"/>
              <a:ext cx="649838" cy="722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NS</a:t>
              </a:r>
              <a:endParaRPr lang="en-US" sz="1000" dirty="0"/>
            </a:p>
          </p:txBody>
        </p:sp>
      </p:grpSp>
      <p:graphicFrame>
        <p:nvGraphicFramePr>
          <p:cNvPr id="114" name="Table 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352272"/>
              </p:ext>
            </p:extLst>
          </p:nvPr>
        </p:nvGraphicFramePr>
        <p:xfrm>
          <a:off x="2642748" y="6181337"/>
          <a:ext cx="1805997" cy="37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0525"/>
                <a:gridCol w="372532"/>
                <a:gridCol w="381000"/>
                <a:gridCol w="381940"/>
              </a:tblGrid>
              <a:tr h="170647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Nigericin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70647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VX-765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</a:tbl>
          </a:graphicData>
        </a:graphic>
      </p:graphicFrame>
      <p:grpSp>
        <p:nvGrpSpPr>
          <p:cNvPr id="115" name="Group 114"/>
          <p:cNvGrpSpPr/>
          <p:nvPr/>
        </p:nvGrpSpPr>
        <p:grpSpPr>
          <a:xfrm flipH="1">
            <a:off x="3829917" y="4523998"/>
            <a:ext cx="425347" cy="495536"/>
            <a:chOff x="1195011" y="87775"/>
            <a:chExt cx="707351" cy="1511745"/>
          </a:xfrm>
        </p:grpSpPr>
        <p:grpSp>
          <p:nvGrpSpPr>
            <p:cNvPr id="116" name="Group 115"/>
            <p:cNvGrpSpPr/>
            <p:nvPr/>
          </p:nvGrpSpPr>
          <p:grpSpPr>
            <a:xfrm>
              <a:off x="1252523" y="609042"/>
              <a:ext cx="649839" cy="990478"/>
              <a:chOff x="-4877696" y="2741436"/>
              <a:chExt cx="898163" cy="1128495"/>
            </a:xfrm>
            <a:effectLst/>
          </p:grpSpPr>
          <p:cxnSp>
            <p:nvCxnSpPr>
              <p:cNvPr id="118" name="Straight Connector 117"/>
              <p:cNvCxnSpPr/>
              <p:nvPr/>
            </p:nvCxnSpPr>
            <p:spPr>
              <a:xfrm flipH="1" flipV="1">
                <a:off x="-4877696" y="2741439"/>
                <a:ext cx="0" cy="1128492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TextBox 116"/>
            <p:cNvSpPr txBox="1"/>
            <p:nvPr/>
          </p:nvSpPr>
          <p:spPr>
            <a:xfrm>
              <a:off x="1195011" y="87775"/>
              <a:ext cx="649840" cy="751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**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6505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1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872" y="4993573"/>
            <a:ext cx="4252203" cy="298427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-215575" y="262248"/>
            <a:ext cx="2458951" cy="1769013"/>
            <a:chOff x="289614" y="5271404"/>
            <a:chExt cx="2438185" cy="1769013"/>
          </a:xfrm>
        </p:grpSpPr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0039827"/>
                </p:ext>
              </p:extLst>
            </p:nvPr>
          </p:nvGraphicFramePr>
          <p:xfrm>
            <a:off x="289614" y="5301444"/>
            <a:ext cx="2438185" cy="17389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8" name="Group 7"/>
            <p:cNvGrpSpPr/>
            <p:nvPr/>
          </p:nvGrpSpPr>
          <p:grpSpPr>
            <a:xfrm>
              <a:off x="1702618" y="6529116"/>
              <a:ext cx="908385" cy="215451"/>
              <a:chOff x="5420875" y="4240747"/>
              <a:chExt cx="908385" cy="262636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420875" y="4297362"/>
                <a:ext cx="82917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5510978" y="4240747"/>
                <a:ext cx="818282" cy="262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 smtClean="0"/>
                  <a:t>Nigericin</a:t>
                </a:r>
                <a:endParaRPr lang="en-US" sz="800" b="1" dirty="0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563115" y="5727156"/>
              <a:ext cx="4251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***</a:t>
              </a:r>
              <a:endParaRPr lang="en-US" sz="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860547" y="5271404"/>
              <a:ext cx="4251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***</a:t>
              </a:r>
              <a:endParaRPr lang="en-US" sz="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72280" y="5544423"/>
              <a:ext cx="4251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***</a:t>
              </a:r>
              <a:endParaRPr lang="en-US" sz="800" dirty="0"/>
            </a:p>
          </p:txBody>
        </p:sp>
      </p:grp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0119313"/>
              </p:ext>
            </p:extLst>
          </p:nvPr>
        </p:nvGraphicFramePr>
        <p:xfrm>
          <a:off x="2440606" y="278695"/>
          <a:ext cx="3751214" cy="1782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3871287" y="1573216"/>
            <a:ext cx="1393293" cy="215444"/>
            <a:chOff x="5139267" y="4780246"/>
            <a:chExt cx="1243550" cy="165974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5139267" y="4820295"/>
              <a:ext cx="124355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430903" y="4780246"/>
              <a:ext cx="818282" cy="1659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/>
                <a:t>Nigericin</a:t>
              </a:r>
              <a:endParaRPr lang="en-US" sz="8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8062" y="1718355"/>
            <a:ext cx="2294137" cy="1526102"/>
            <a:chOff x="68802" y="7109316"/>
            <a:chExt cx="2739329" cy="1702183"/>
          </a:xfrm>
        </p:grpSpPr>
        <p:grpSp>
          <p:nvGrpSpPr>
            <p:cNvPr id="30" name="Group 29"/>
            <p:cNvGrpSpPr/>
            <p:nvPr/>
          </p:nvGrpSpPr>
          <p:grpSpPr>
            <a:xfrm>
              <a:off x="68802" y="7109316"/>
              <a:ext cx="2583822" cy="1702183"/>
              <a:chOff x="3984708" y="2521069"/>
              <a:chExt cx="2694385" cy="1944783"/>
            </a:xfrm>
          </p:grpSpPr>
          <p:graphicFrame>
            <p:nvGraphicFramePr>
              <p:cNvPr id="33" name="Chart 3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62245747"/>
                  </p:ext>
                </p:extLst>
              </p:nvPr>
            </p:nvGraphicFramePr>
            <p:xfrm>
              <a:off x="3984708" y="2521069"/>
              <a:ext cx="2694385" cy="194478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sp>
            <p:nvSpPr>
              <p:cNvPr id="34" name="TextBox 33"/>
              <p:cNvSpPr txBox="1"/>
              <p:nvPr/>
            </p:nvSpPr>
            <p:spPr>
              <a:xfrm>
                <a:off x="5647132" y="2869698"/>
                <a:ext cx="479497" cy="276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/>
                  <a:t>***</a:t>
                </a:r>
                <a:endParaRPr lang="en-US" sz="1000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062299" y="7399590"/>
              <a:ext cx="7458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***</a:t>
              </a:r>
              <a:endParaRPr lang="en-US" sz="10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42731" y="7579835"/>
              <a:ext cx="4598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***</a:t>
              </a:r>
              <a:endParaRPr lang="en-US" sz="1000" dirty="0"/>
            </a:p>
          </p:txBody>
        </p:sp>
      </p:grpSp>
      <p:graphicFrame>
        <p:nvGraphicFramePr>
          <p:cNvPr id="35" name="Chart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146129"/>
              </p:ext>
            </p:extLst>
          </p:nvPr>
        </p:nvGraphicFramePr>
        <p:xfrm>
          <a:off x="2563652" y="1718356"/>
          <a:ext cx="3663072" cy="151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0" y="0"/>
            <a:ext cx="685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i="1" dirty="0" smtClean="0"/>
              <a:t>Supplemental Figure </a:t>
            </a:r>
            <a:r>
              <a:rPr lang="en-US" sz="1200" b="1" i="1" dirty="0"/>
              <a:t>8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-22894" y="235251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2236452" y="233282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-27962" y="171317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pSp>
        <p:nvGrpSpPr>
          <p:cNvPr id="2" name="Group 1"/>
          <p:cNvGrpSpPr/>
          <p:nvPr/>
        </p:nvGrpSpPr>
        <p:grpSpPr>
          <a:xfrm>
            <a:off x="91095" y="3075317"/>
            <a:ext cx="6340276" cy="2018961"/>
            <a:chOff x="590878" y="1728372"/>
            <a:chExt cx="6340276" cy="2018961"/>
          </a:xfrm>
        </p:grpSpPr>
        <p:graphicFrame>
          <p:nvGraphicFramePr>
            <p:cNvPr id="18" name="Chart 1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14728524"/>
                </p:ext>
              </p:extLst>
            </p:nvPr>
          </p:nvGraphicFramePr>
          <p:xfrm>
            <a:off x="2731748" y="1888018"/>
            <a:ext cx="4199406" cy="1797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19" name="Chart 1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29763489"/>
                </p:ext>
              </p:extLst>
            </p:nvPr>
          </p:nvGraphicFramePr>
          <p:xfrm>
            <a:off x="590878" y="1883216"/>
            <a:ext cx="2152281" cy="186411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 flipH="1">
              <a:off x="1550770" y="2523239"/>
              <a:ext cx="55719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****</a:t>
              </a:r>
              <a:endParaRPr lang="en-US" sz="800" dirty="0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742537" y="3370094"/>
              <a:ext cx="759585" cy="215444"/>
              <a:chOff x="5528997" y="4767200"/>
              <a:chExt cx="1150039" cy="237763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>
                <a:off x="5528997" y="4813433"/>
                <a:ext cx="1150039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5657954" y="4767200"/>
                <a:ext cx="1007624" cy="23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 smtClean="0"/>
                  <a:t>Nigericin</a:t>
                </a:r>
                <a:endParaRPr lang="en-US" sz="800" b="1" dirty="0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4408827" y="3359640"/>
              <a:ext cx="1461636" cy="215444"/>
              <a:chOff x="5894392" y="4767200"/>
              <a:chExt cx="1167413" cy="266946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5894392" y="4813433"/>
                <a:ext cx="1127029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/>
              <p:cNvSpPr txBox="1"/>
              <p:nvPr/>
            </p:nvSpPr>
            <p:spPr>
              <a:xfrm>
                <a:off x="6243523" y="4767200"/>
                <a:ext cx="818282" cy="266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 smtClean="0"/>
                  <a:t>Nigericin</a:t>
                </a:r>
                <a:endParaRPr lang="en-US" sz="800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 flipH="1">
              <a:off x="1819026" y="2070324"/>
              <a:ext cx="55719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****</a:t>
              </a:r>
              <a:endParaRPr lang="en-US" sz="800" dirty="0"/>
            </a:p>
          </p:txBody>
        </p:sp>
        <p:sp>
          <p:nvSpPr>
            <p:cNvPr id="28" name="TextBox 27"/>
            <p:cNvSpPr txBox="1"/>
            <p:nvPr/>
          </p:nvSpPr>
          <p:spPr>
            <a:xfrm flipH="1">
              <a:off x="2134432" y="2306174"/>
              <a:ext cx="55719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****</a:t>
              </a:r>
              <a:endParaRPr lang="en-US" sz="8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729053" y="1728372"/>
              <a:ext cx="4711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F</a:t>
              </a:r>
              <a:r>
                <a:rPr lang="en-US" sz="1400" dirty="0" smtClean="0"/>
                <a:t>.</a:t>
              </a:r>
              <a:endParaRPr lang="en-US" sz="1400" dirty="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-22894" y="3244457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9" name="TextBox 48"/>
          <p:cNvSpPr txBox="1"/>
          <p:nvPr/>
        </p:nvSpPr>
        <p:spPr>
          <a:xfrm>
            <a:off x="2219872" y="1723226"/>
            <a:ext cx="47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aphicFrame>
        <p:nvGraphicFramePr>
          <p:cNvPr id="54" name="Chart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0159951"/>
              </p:ext>
            </p:extLst>
          </p:nvPr>
        </p:nvGraphicFramePr>
        <p:xfrm>
          <a:off x="144353" y="4987338"/>
          <a:ext cx="2201632" cy="1850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08679"/>
              </p:ext>
            </p:extLst>
          </p:nvPr>
        </p:nvGraphicFramePr>
        <p:xfrm>
          <a:off x="-157713" y="6333257"/>
          <a:ext cx="1846823" cy="753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0513"/>
                <a:gridCol w="220133"/>
                <a:gridCol w="215784"/>
                <a:gridCol w="208280"/>
                <a:gridCol w="232113"/>
              </a:tblGrid>
              <a:tr h="171169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Nigericin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71169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NC </a:t>
                      </a:r>
                      <a:r>
                        <a:rPr lang="en-US" sz="800" b="1" dirty="0" err="1" smtClean="0"/>
                        <a:t>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75923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Casp3</a:t>
                      </a:r>
                      <a:r>
                        <a:rPr lang="en-US" sz="800" b="1" baseline="0" dirty="0" smtClean="0"/>
                        <a:t> </a:t>
                      </a:r>
                      <a:r>
                        <a:rPr lang="en-US" sz="800" b="1" baseline="0" dirty="0" err="1" smtClean="0"/>
                        <a:t>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75923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Casp7 </a:t>
                      </a:r>
                      <a:r>
                        <a:rPr lang="en-US" sz="800" b="1" dirty="0" err="1" smtClean="0"/>
                        <a:t>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</a:tbl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854308" y="4867874"/>
            <a:ext cx="3485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**</a:t>
            </a:r>
            <a:endParaRPr lang="en-US" sz="1000" dirty="0"/>
          </a:p>
        </p:txBody>
      </p:sp>
      <p:sp>
        <p:nvSpPr>
          <p:cNvPr id="59" name="TextBox 58"/>
          <p:cNvSpPr txBox="1"/>
          <p:nvPr/>
        </p:nvSpPr>
        <p:spPr>
          <a:xfrm>
            <a:off x="-20876" y="4973677"/>
            <a:ext cx="385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aphicFrame>
        <p:nvGraphicFramePr>
          <p:cNvPr id="78" name="Chart 7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134651"/>
              </p:ext>
            </p:extLst>
          </p:nvPr>
        </p:nvGraphicFramePr>
        <p:xfrm>
          <a:off x="342638" y="7243754"/>
          <a:ext cx="1646019" cy="1630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79" name="Table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548759"/>
              </p:ext>
            </p:extLst>
          </p:nvPr>
        </p:nvGraphicFramePr>
        <p:xfrm>
          <a:off x="541984" y="8308500"/>
          <a:ext cx="1329095" cy="656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5599"/>
                <a:gridCol w="364392"/>
                <a:gridCol w="389104"/>
              </a:tblGrid>
              <a:tr h="156123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Nigericin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156123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NC 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  <a:tr h="231898">
                <a:tc>
                  <a:txBody>
                    <a:bodyPr/>
                    <a:lstStyle/>
                    <a:p>
                      <a:pPr algn="r"/>
                      <a:r>
                        <a:rPr lang="en-US" sz="800" b="1" dirty="0" smtClean="0"/>
                        <a:t>Casp3/7</a:t>
                      </a:r>
                      <a:r>
                        <a:rPr lang="en-US" sz="800" b="1" baseline="0" dirty="0" smtClean="0"/>
                        <a:t> siRNA</a:t>
                      </a:r>
                      <a:endParaRPr lang="en-US" sz="800" b="1" dirty="0"/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-</a:t>
                      </a:r>
                      <a:endParaRPr lang="en-US" sz="1000" b="1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/>
                        <a:t>+</a:t>
                      </a:r>
                      <a:endParaRPr lang="en-US" sz="1000" b="1" dirty="0"/>
                    </a:p>
                  </a:txBody>
                  <a:tcPr marT="18000" marB="18000" anchor="ctr"/>
                </a:tc>
              </a:tr>
            </a:tbl>
          </a:graphicData>
        </a:graphic>
      </p:graphicFrame>
      <p:grpSp>
        <p:nvGrpSpPr>
          <p:cNvPr id="80" name="Group 79"/>
          <p:cNvGrpSpPr/>
          <p:nvPr/>
        </p:nvGrpSpPr>
        <p:grpSpPr>
          <a:xfrm>
            <a:off x="1248489" y="7110459"/>
            <a:ext cx="731596" cy="291612"/>
            <a:chOff x="4313793" y="4320307"/>
            <a:chExt cx="582399" cy="291612"/>
          </a:xfrm>
        </p:grpSpPr>
        <p:grpSp>
          <p:nvGrpSpPr>
            <p:cNvPr id="81" name="Group 80"/>
            <p:cNvGrpSpPr/>
            <p:nvPr/>
          </p:nvGrpSpPr>
          <p:grpSpPr>
            <a:xfrm flipH="1">
              <a:off x="4313793" y="4533978"/>
              <a:ext cx="314766" cy="77941"/>
              <a:chOff x="-4877696" y="2741436"/>
              <a:chExt cx="898163" cy="270909"/>
            </a:xfrm>
            <a:effectLst/>
          </p:grpSpPr>
          <p:cxnSp>
            <p:nvCxnSpPr>
              <p:cNvPr id="83" name="Straight Connector 82"/>
              <p:cNvCxnSpPr/>
              <p:nvPr/>
            </p:nvCxnSpPr>
            <p:spPr>
              <a:xfrm flipH="1" flipV="1">
                <a:off x="-4877696" y="2741443"/>
                <a:ext cx="0" cy="270902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flipV="1">
                <a:off x="-3979533" y="2741436"/>
                <a:ext cx="0" cy="17134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flipH="1">
                <a:off x="-4877696" y="2741436"/>
                <a:ext cx="898163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TextBox 81"/>
            <p:cNvSpPr txBox="1"/>
            <p:nvPr/>
          </p:nvSpPr>
          <p:spPr>
            <a:xfrm flipH="1">
              <a:off x="4334626" y="4320307"/>
              <a:ext cx="5615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NS</a:t>
              </a:r>
              <a:endParaRPr lang="en-US" sz="1000" dirty="0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13318" y="7241333"/>
            <a:ext cx="385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cxnSp>
        <p:nvCxnSpPr>
          <p:cNvPr id="88" name="Straight Connector 87"/>
          <p:cNvCxnSpPr/>
          <p:nvPr/>
        </p:nvCxnSpPr>
        <p:spPr>
          <a:xfrm>
            <a:off x="3820703" y="3226645"/>
            <a:ext cx="1522864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4301882" y="3223660"/>
            <a:ext cx="10245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Nigericin</a:t>
            </a:r>
            <a:endParaRPr lang="en-US" sz="800" b="1" dirty="0"/>
          </a:p>
        </p:txBody>
      </p:sp>
      <p:cxnSp>
        <p:nvCxnSpPr>
          <p:cNvPr id="90" name="Straight Connector 89"/>
          <p:cNvCxnSpPr/>
          <p:nvPr/>
        </p:nvCxnSpPr>
        <p:spPr>
          <a:xfrm>
            <a:off x="1237850" y="3215456"/>
            <a:ext cx="75958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350493" y="3164802"/>
            <a:ext cx="6655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Nigericin</a:t>
            </a:r>
            <a:endParaRPr lang="en-US" sz="800" b="1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888998" y="5021206"/>
            <a:ext cx="313836" cy="0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2243376" y="4933304"/>
            <a:ext cx="385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60747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129948</TotalTime>
  <Words>881</Words>
  <Application>Microsoft Macintosh PowerPoint</Application>
  <PresentationFormat>On-screen Show (4:3)</PresentationFormat>
  <Paragraphs>344</Paragraphs>
  <Slides>11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Prism 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Calgary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Brienne McKenzie</dc:creator>
  <cp:lastModifiedBy>Brienne McKenzie</cp:lastModifiedBy>
  <cp:revision>939</cp:revision>
  <cp:lastPrinted>2020-04-13T20:28:47Z</cp:lastPrinted>
  <dcterms:created xsi:type="dcterms:W3CDTF">2019-09-11T17:47:30Z</dcterms:created>
  <dcterms:modified xsi:type="dcterms:W3CDTF">2020-06-26T04:41:16Z</dcterms:modified>
</cp:coreProperties>
</file>