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1" r:id="rId2"/>
    <p:sldId id="266" r:id="rId3"/>
    <p:sldId id="262" r:id="rId4"/>
    <p:sldId id="272" r:id="rId5"/>
    <p:sldId id="270" r:id="rId6"/>
  </p:sldIdLst>
  <p:sldSz cx="6858000" cy="96012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8" autoAdjust="0"/>
    <p:restoredTop sz="67651" autoAdjust="0"/>
  </p:normalViewPr>
  <p:slideViewPr>
    <p:cSldViewPr snapToGrid="0">
      <p:cViewPr varScale="1">
        <p:scale>
          <a:sx n="58" d="100"/>
          <a:sy n="58" d="100"/>
        </p:scale>
        <p:origin x="3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26B5C2-90F1-C94A-A500-1D87178F2F66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84425" y="1162050"/>
            <a:ext cx="22415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74CF15-0EAE-A546-9AA6-E99D5CAB1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5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1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Table</a:t>
            </a:r>
            <a:r>
              <a:rPr lang="en-US" baseline="0" dirty="0"/>
              <a:t> 1</a:t>
            </a:r>
            <a:r>
              <a:rPr lang="en-US" dirty="0"/>
              <a:t>- absolute cell counts for brain flow preps from automated volumetric data obtained from cytometers (</a:t>
            </a:r>
            <a:r>
              <a:rPr lang="en-US" dirty="0" err="1"/>
              <a:t>Cytoflex</a:t>
            </a:r>
            <a:r>
              <a:rPr lang="en-US" dirty="0"/>
              <a:t> S for Main Fig 1 and 2 and</a:t>
            </a:r>
            <a:r>
              <a:rPr lang="en-US" baseline="0" dirty="0"/>
              <a:t> BD </a:t>
            </a:r>
            <a:r>
              <a:rPr lang="en-US" baseline="0" dirty="0" err="1"/>
              <a:t>FACSMelody</a:t>
            </a:r>
            <a:r>
              <a:rPr lang="en-US" baseline="0" dirty="0"/>
              <a:t> for Fig 5</a:t>
            </a:r>
            <a:r>
              <a:rPr lang="en-US" dirty="0"/>
              <a:t>)  for MCAO </a:t>
            </a:r>
            <a:r>
              <a:rPr lang="en-US" b="1" dirty="0"/>
              <a:t>(a)</a:t>
            </a:r>
            <a:r>
              <a:rPr lang="en-US" dirty="0"/>
              <a:t>, CAA </a:t>
            </a:r>
            <a:r>
              <a:rPr lang="en-US" b="1" dirty="0"/>
              <a:t>(b)</a:t>
            </a:r>
            <a:r>
              <a:rPr lang="en-US" dirty="0"/>
              <a:t>, and ex-vivo LPS on sorted MG </a:t>
            </a:r>
            <a:r>
              <a:rPr lang="en-US" b="1" dirty="0"/>
              <a:t>(c)</a:t>
            </a:r>
            <a:r>
              <a:rPr lang="en-US" dirty="0"/>
              <a:t> experiments.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55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84425" y="1162050"/>
            <a:ext cx="224155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 1. Brain gating strategy for LiveTmem119+</a:t>
            </a:r>
            <a:r>
              <a:rPr lang="en-US" baseline="0" dirty="0"/>
              <a:t> cells using fluorescence minus one control for positive gating.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1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 2. Evaluation of LiveTmem119+ population for P2RY12 indicates that all Tmem119+ cells are P2RY12+, as well (top plots) and vice versa (bottom plots) </a:t>
            </a:r>
            <a:r>
              <a:rPr lang="en-US" b="1" dirty="0"/>
              <a:t>(a)</a:t>
            </a:r>
            <a:r>
              <a:rPr lang="en-US" dirty="0"/>
              <a:t>. Within the CD45highCD11b+ population,</a:t>
            </a:r>
            <a:r>
              <a:rPr lang="en-US" baseline="0" dirty="0"/>
              <a:t> a small percentage of</a:t>
            </a:r>
            <a:r>
              <a:rPr lang="en-US" dirty="0"/>
              <a:t> double positive for Tmem119 and P2RY12 were Ly6C+</a:t>
            </a:r>
            <a:r>
              <a:rPr lang="en-US" baseline="0" dirty="0"/>
              <a:t> while the </a:t>
            </a:r>
            <a:r>
              <a:rPr lang="en-US" dirty="0"/>
              <a:t>Tmem119(-)P2RY12(-) were indeed predominantly Ly6C+, suggesting their peripheral origin </a:t>
            </a:r>
            <a:r>
              <a:rPr lang="en-US" b="1" dirty="0"/>
              <a:t>(b)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84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Supplementary Fig 3 – Blood</a:t>
            </a:r>
            <a:r>
              <a:rPr lang="en-US" baseline="0" dirty="0"/>
              <a:t> Live cells from sham or stroke mice do not contain any significant Tmem119+P2RY12+ cells.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8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71308"/>
            <a:ext cx="5829300" cy="33426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042853"/>
            <a:ext cx="5143500" cy="231806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8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4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11175"/>
            <a:ext cx="1478756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11175"/>
            <a:ext cx="4350544" cy="813657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8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3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393635"/>
            <a:ext cx="5915025" cy="39938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425250"/>
            <a:ext cx="5915025" cy="210026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5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555875"/>
            <a:ext cx="291465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555875"/>
            <a:ext cx="291465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3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1177"/>
            <a:ext cx="5915025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353628"/>
            <a:ext cx="2901255" cy="11534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507105"/>
            <a:ext cx="2901255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353628"/>
            <a:ext cx="2915543" cy="11534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507105"/>
            <a:ext cx="2915543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6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6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83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0080"/>
            <a:ext cx="2211884" cy="22402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82397"/>
            <a:ext cx="3471863" cy="68230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80360"/>
            <a:ext cx="2211884" cy="53362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2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0080"/>
            <a:ext cx="2211884" cy="22402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82397"/>
            <a:ext cx="3471863" cy="682307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80360"/>
            <a:ext cx="2211884" cy="53362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1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11177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55875"/>
            <a:ext cx="5915025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2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98892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898892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6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012D2-3BC8-EA48-AC44-352946103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Supplementary </a:t>
            </a:r>
            <a:r>
              <a:rPr lang="en-US" sz="2800" b="1" dirty="0" smtClean="0"/>
              <a:t>Material </a:t>
            </a:r>
            <a:br>
              <a:rPr lang="en-US" sz="2800" b="1" dirty="0" smtClean="0"/>
            </a:br>
            <a:r>
              <a:rPr lang="en-US" sz="2800" b="1" dirty="0" smtClean="0"/>
              <a:t>(1 Table and 3 Supplementary Figures)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35F4A-01E8-4F49-B951-E3C9B2B9E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09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29057F-D8C8-1C46-BE50-92BA03B31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850204"/>
            <a:ext cx="5656881" cy="1743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E57725-597C-7845-9615-5AED424D95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3115819"/>
            <a:ext cx="4082942" cy="19947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6039538"/>
            <a:ext cx="5745018" cy="22276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-19849" y="97082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-19849" y="2654154"/>
            <a:ext cx="54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(b)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132551" y="5577873"/>
            <a:ext cx="505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029CD0-9B5B-A34C-873D-F0493F679725}"/>
              </a:ext>
            </a:extLst>
          </p:cNvPr>
          <p:cNvSpPr txBox="1"/>
          <p:nvPr/>
        </p:nvSpPr>
        <p:spPr>
          <a:xfrm>
            <a:off x="-55845" y="-84569"/>
            <a:ext cx="243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Table 1.</a:t>
            </a:r>
          </a:p>
        </p:txBody>
      </p:sp>
    </p:spTree>
    <p:extLst>
      <p:ext uri="{BB962C8B-B14F-4D97-AF65-F5344CB8AC3E}">
        <p14:creationId xmlns:p14="http://schemas.microsoft.com/office/powerpoint/2010/main" val="360565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8BA820-4DD9-9446-952D-2306878F6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054"/>
            <a:ext cx="6858000" cy="44370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4750" y="2643574"/>
            <a:ext cx="494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FMO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1125" y="2643574"/>
            <a:ext cx="1513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Representative Brain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4C6ED-7082-4E45-BDED-9CD715DB7ADF}"/>
              </a:ext>
            </a:extLst>
          </p:cNvPr>
          <p:cNvSpPr txBox="1"/>
          <p:nvPr/>
        </p:nvSpPr>
        <p:spPr>
          <a:xfrm>
            <a:off x="-55845" y="-84569"/>
            <a:ext cx="2197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 1.</a:t>
            </a:r>
          </a:p>
        </p:txBody>
      </p:sp>
    </p:spTree>
    <p:extLst>
      <p:ext uri="{BB962C8B-B14F-4D97-AF65-F5344CB8AC3E}">
        <p14:creationId xmlns:p14="http://schemas.microsoft.com/office/powerpoint/2010/main" val="304623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86837A-7C0C-B845-A18A-781DD6F9A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4" y="5129522"/>
            <a:ext cx="4354286" cy="38576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E486E2-77CA-4C4D-BF17-F3C4AAA5F4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089"/>
            <a:ext cx="6858000" cy="418132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230E74-0C36-7342-BFD3-39399E9D1D25}"/>
              </a:ext>
            </a:extLst>
          </p:cNvPr>
          <p:cNvCxnSpPr/>
          <p:nvPr/>
        </p:nvCxnSpPr>
        <p:spPr>
          <a:xfrm>
            <a:off x="4519975" y="1971395"/>
            <a:ext cx="560025" cy="24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45BB0E6-AA6D-6842-A7D5-7001C36DF0A4}"/>
              </a:ext>
            </a:extLst>
          </p:cNvPr>
          <p:cNvCxnSpPr>
            <a:cxnSpLocks/>
          </p:cNvCxnSpPr>
          <p:nvPr/>
        </p:nvCxnSpPr>
        <p:spPr>
          <a:xfrm>
            <a:off x="1326777" y="3112382"/>
            <a:ext cx="1272988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BF6879-6AF8-5C4F-9551-F01A6ABE3F2D}"/>
              </a:ext>
            </a:extLst>
          </p:cNvPr>
          <p:cNvCxnSpPr>
            <a:cxnSpLocks/>
          </p:cNvCxnSpPr>
          <p:nvPr/>
        </p:nvCxnSpPr>
        <p:spPr>
          <a:xfrm>
            <a:off x="1532965" y="1971395"/>
            <a:ext cx="152101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-19849" y="97082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0A3687-8161-9A4D-A5BA-ADBAAA31121A}"/>
              </a:ext>
            </a:extLst>
          </p:cNvPr>
          <p:cNvSpPr txBox="1"/>
          <p:nvPr/>
        </p:nvSpPr>
        <p:spPr>
          <a:xfrm>
            <a:off x="79157" y="4800600"/>
            <a:ext cx="54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(b)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082BA3D-13E8-284E-969D-4085E373A92B}"/>
              </a:ext>
            </a:extLst>
          </p:cNvPr>
          <p:cNvCxnSpPr>
            <a:cxnSpLocks/>
          </p:cNvCxnSpPr>
          <p:nvPr/>
        </p:nvCxnSpPr>
        <p:spPr>
          <a:xfrm flipV="1">
            <a:off x="2671055" y="7453745"/>
            <a:ext cx="533963" cy="403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082BA3D-13E8-284E-969D-4085E373A92B}"/>
              </a:ext>
            </a:extLst>
          </p:cNvPr>
          <p:cNvCxnSpPr>
            <a:cxnSpLocks/>
          </p:cNvCxnSpPr>
          <p:nvPr/>
        </p:nvCxnSpPr>
        <p:spPr>
          <a:xfrm flipV="1">
            <a:off x="2671055" y="6405424"/>
            <a:ext cx="533963" cy="403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07C2AC8-73D7-AC4F-A112-BFCBB69B1B8D}"/>
              </a:ext>
            </a:extLst>
          </p:cNvPr>
          <p:cNvSpPr txBox="1"/>
          <p:nvPr/>
        </p:nvSpPr>
        <p:spPr>
          <a:xfrm>
            <a:off x="-55845" y="-84569"/>
            <a:ext cx="2197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 2.</a:t>
            </a:r>
          </a:p>
        </p:txBody>
      </p:sp>
    </p:spTree>
    <p:extLst>
      <p:ext uri="{BB962C8B-B14F-4D97-AF65-F5344CB8AC3E}">
        <p14:creationId xmlns:p14="http://schemas.microsoft.com/office/powerpoint/2010/main" val="238076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87400"/>
            <a:ext cx="5257800" cy="4954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8472" y="3049038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7707" y="3064536"/>
            <a:ext cx="795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Stroke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6938" y="418068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46088-AF49-704D-9D50-840ADE1903C6}"/>
              </a:ext>
            </a:extLst>
          </p:cNvPr>
          <p:cNvSpPr txBox="1"/>
          <p:nvPr/>
        </p:nvSpPr>
        <p:spPr>
          <a:xfrm>
            <a:off x="-55845" y="-84569"/>
            <a:ext cx="2197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 3.</a:t>
            </a:r>
          </a:p>
        </p:txBody>
      </p:sp>
    </p:spTree>
    <p:extLst>
      <p:ext uri="{BB962C8B-B14F-4D97-AF65-F5344CB8AC3E}">
        <p14:creationId xmlns:p14="http://schemas.microsoft.com/office/powerpoint/2010/main" val="1674083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4128</TotalTime>
  <Words>220</Words>
  <Application>Microsoft Office PowerPoint</Application>
  <PresentationFormat>Custom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Supplementary Material  (1 Table and 3 Supplementary Figures)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Honarpisheh, Pedram</dc:creator>
  <cp:lastModifiedBy>Honarpisheh, Pedram</cp:lastModifiedBy>
  <cp:revision>194</cp:revision>
  <cp:lastPrinted>2020-08-28T13:59:08Z</cp:lastPrinted>
  <dcterms:created xsi:type="dcterms:W3CDTF">2020-06-29T15:27:23Z</dcterms:created>
  <dcterms:modified xsi:type="dcterms:W3CDTF">2020-10-08T14:41:20Z</dcterms:modified>
</cp:coreProperties>
</file>