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6858000" cy="9906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120" y="14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__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__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__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__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__8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__9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__10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878407453696207"/>
          <c:y val="4.2333333333333334E-2"/>
          <c:w val="0.63734252027918104"/>
          <c:h val="0.7587122222222222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bg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 w="15875">
                <a:solidFill>
                  <a:schemeClr val="tx1"/>
                </a:solidFill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tx1"/>
              </a:solidFill>
              <a:ln w="15875">
                <a:solidFill>
                  <a:schemeClr val="tx1"/>
                </a:solidFill>
              </a:ln>
              <a:effectLst/>
            </c:spPr>
          </c:dPt>
          <c:errBars>
            <c:errBarType val="plus"/>
            <c:errValType val="cust"/>
            <c:noEndCap val="0"/>
            <c:plus>
              <c:numRef>
                <c:f>'120425-2'!$L$29:$M$29</c:f>
                <c:numCache>
                  <c:formatCode>General</c:formatCode>
                  <c:ptCount val="2"/>
                  <c:pt idx="0">
                    <c:v>2.1947129761715912E-3</c:v>
                  </c:pt>
                  <c:pt idx="1">
                    <c:v>5.7320151797474608E-5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15875" cap="flat" cmpd="sng" algn="ctr">
                <a:solidFill>
                  <a:schemeClr val="tx1"/>
                </a:solidFill>
                <a:round/>
              </a:ln>
              <a:effectLst/>
            </c:spPr>
          </c:errBars>
          <c:val>
            <c:numRef>
              <c:f>'120425-2'!$L$28:$M$28</c:f>
              <c:numCache>
                <c:formatCode>General</c:formatCode>
                <c:ptCount val="2"/>
                <c:pt idx="0">
                  <c:v>4.7014041823491368E-3</c:v>
                </c:pt>
                <c:pt idx="1">
                  <c:v>8.9024012074331667E-5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4"/>
        <c:overlap val="-27"/>
        <c:axId val="-1601877344"/>
        <c:axId val="-1374375104"/>
      </c:barChart>
      <c:catAx>
        <c:axId val="-16018773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1374375104"/>
        <c:crosses val="autoZero"/>
        <c:auto val="1"/>
        <c:lblAlgn val="ctr"/>
        <c:lblOffset val="100"/>
        <c:noMultiLvlLbl val="0"/>
      </c:catAx>
      <c:valAx>
        <c:axId val="-1374375104"/>
        <c:scaling>
          <c:orientation val="minMax"/>
          <c:max val="1.0000000000000002E-2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587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1601877344"/>
        <c:crosses val="autoZero"/>
        <c:crossBetween val="between"/>
        <c:majorUnit val="5.000000000000001E-3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bg1"/>
            </a:solidFill>
            <a:ln w="15875"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 w="15875"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bg1"/>
              </a:solidFill>
              <a:ln w="15875">
                <a:noFill/>
              </a:ln>
              <a:effectLst/>
            </c:spPr>
          </c:dPt>
          <c:val>
            <c:numRef>
              <c:f>'120425-2'!$G$56:$H$56</c:f>
              <c:numCache>
                <c:formatCode>General</c:formatCode>
                <c:ptCount val="2"/>
                <c:pt idx="0">
                  <c:v>1</c:v>
                </c:pt>
                <c:pt idx="1">
                  <c:v>4.6031919424675473E-2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4"/>
        <c:overlap val="-27"/>
        <c:axId val="-1374371296"/>
        <c:axId val="-1374374016"/>
      </c:barChart>
      <c:catAx>
        <c:axId val="-13743712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1374374016"/>
        <c:crosses val="autoZero"/>
        <c:auto val="1"/>
        <c:lblAlgn val="ctr"/>
        <c:lblOffset val="100"/>
        <c:noMultiLvlLbl val="0"/>
      </c:catAx>
      <c:valAx>
        <c:axId val="-1374374016"/>
        <c:scaling>
          <c:orientation val="minMax"/>
          <c:max val="1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587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1374371296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bg1"/>
            </a:solidFill>
            <a:ln w="15875"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 w="15875"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bg1"/>
              </a:solidFill>
              <a:ln w="15875">
                <a:noFill/>
              </a:ln>
              <a:effectLst/>
            </c:spPr>
          </c:dPt>
          <c:val>
            <c:numRef>
              <c:f>'120425-2'!$G$56:$H$56</c:f>
              <c:numCache>
                <c:formatCode>General</c:formatCode>
                <c:ptCount val="2"/>
                <c:pt idx="0">
                  <c:v>1</c:v>
                </c:pt>
                <c:pt idx="1">
                  <c:v>4.6031919424675473E-2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4"/>
        <c:overlap val="-27"/>
        <c:axId val="-1374370208"/>
        <c:axId val="-1374369120"/>
      </c:barChart>
      <c:catAx>
        <c:axId val="-13743702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1374369120"/>
        <c:crosses val="autoZero"/>
        <c:auto val="1"/>
        <c:lblAlgn val="ctr"/>
        <c:lblOffset val="100"/>
        <c:noMultiLvlLbl val="0"/>
      </c:catAx>
      <c:valAx>
        <c:axId val="-1374369120"/>
        <c:scaling>
          <c:orientation val="minMax"/>
          <c:max val="1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587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1374370208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bg1"/>
            </a:solidFill>
            <a:ln w="15875"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 w="15875"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bg1"/>
              </a:solidFill>
              <a:ln w="15875">
                <a:noFill/>
              </a:ln>
              <a:effectLst/>
            </c:spPr>
          </c:dPt>
          <c:val>
            <c:numRef>
              <c:f>'120425-2'!$G$56:$H$56</c:f>
              <c:numCache>
                <c:formatCode>General</c:formatCode>
                <c:ptCount val="2"/>
                <c:pt idx="0">
                  <c:v>1</c:v>
                </c:pt>
                <c:pt idx="1">
                  <c:v>4.6031919424675473E-2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4"/>
        <c:overlap val="-27"/>
        <c:axId val="-1374370752"/>
        <c:axId val="-1374369664"/>
      </c:barChart>
      <c:catAx>
        <c:axId val="-13743707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1374369664"/>
        <c:crosses val="autoZero"/>
        <c:auto val="1"/>
        <c:lblAlgn val="ctr"/>
        <c:lblOffset val="100"/>
        <c:noMultiLvlLbl val="0"/>
      </c:catAx>
      <c:valAx>
        <c:axId val="-1374369664"/>
        <c:scaling>
          <c:orientation val="minMax"/>
          <c:max val="1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587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1374370752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bg1"/>
            </a:solidFill>
            <a:ln w="15875"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 w="15875"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bg1"/>
              </a:solidFill>
              <a:ln w="15875">
                <a:noFill/>
              </a:ln>
              <a:effectLst/>
            </c:spPr>
          </c:dPt>
          <c:val>
            <c:numRef>
              <c:f>'120425-2'!$G$56:$H$56</c:f>
              <c:numCache>
                <c:formatCode>General</c:formatCode>
                <c:ptCount val="2"/>
                <c:pt idx="0">
                  <c:v>1</c:v>
                </c:pt>
                <c:pt idx="1">
                  <c:v>4.6031919424675473E-2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4"/>
        <c:overlap val="-27"/>
        <c:axId val="-1374372928"/>
        <c:axId val="-1374373472"/>
      </c:barChart>
      <c:catAx>
        <c:axId val="-13743729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1374373472"/>
        <c:crosses val="autoZero"/>
        <c:auto val="1"/>
        <c:lblAlgn val="ctr"/>
        <c:lblOffset val="100"/>
        <c:noMultiLvlLbl val="0"/>
      </c:catAx>
      <c:valAx>
        <c:axId val="-1374373472"/>
        <c:scaling>
          <c:orientation val="minMax"/>
          <c:max val="1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587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1374372928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tx1"/>
            </a:solidFill>
            <a:ln w="15875">
              <a:solidFill>
                <a:schemeClr val="tx1"/>
              </a:solidFill>
            </a:ln>
            <a:effectLst/>
          </c:spPr>
          <c:invertIfNegative val="0"/>
          <c:errBars>
            <c:errBarType val="plus"/>
            <c:errValType val="cust"/>
            <c:noEndCap val="0"/>
            <c:plus>
              <c:numRef>
                <c:f>Sheet1!$V$13:$W$13</c:f>
                <c:numCache>
                  <c:formatCode>General</c:formatCode>
                  <c:ptCount val="2"/>
                  <c:pt idx="0">
                    <c:v>0</c:v>
                  </c:pt>
                  <c:pt idx="1">
                    <c:v>4.2424273412810442E-3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15875" cap="flat" cmpd="sng" algn="ctr">
                <a:solidFill>
                  <a:schemeClr val="tx1"/>
                </a:solidFill>
                <a:round/>
              </a:ln>
              <a:effectLst/>
            </c:spPr>
          </c:errBars>
          <c:val>
            <c:numRef>
              <c:f>Sheet1!$V$12:$W$12</c:f>
              <c:numCache>
                <c:formatCode>General</c:formatCode>
                <c:ptCount val="2"/>
                <c:pt idx="0">
                  <c:v>0</c:v>
                </c:pt>
                <c:pt idx="1">
                  <c:v>1.4338933830636464E-2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4"/>
        <c:overlap val="-27"/>
        <c:axId val="-1374376192"/>
        <c:axId val="-1374375648"/>
      </c:barChart>
      <c:catAx>
        <c:axId val="-13743761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1374375648"/>
        <c:crosses val="autoZero"/>
        <c:auto val="1"/>
        <c:lblAlgn val="ctr"/>
        <c:lblOffset val="100"/>
        <c:noMultiLvlLbl val="0"/>
      </c:catAx>
      <c:valAx>
        <c:axId val="-137437564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587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1374376192"/>
        <c:crosses val="autoZero"/>
        <c:crossBetween val="between"/>
        <c:majorUnit val="5.000000000000001E-3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 w="15875"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 w="15875">
                <a:solidFill>
                  <a:schemeClr val="tx1"/>
                </a:solidFill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tx1"/>
              </a:solidFill>
              <a:ln w="15875">
                <a:solidFill>
                  <a:schemeClr val="tx1"/>
                </a:solidFill>
              </a:ln>
              <a:effectLst/>
            </c:spPr>
          </c:dPt>
          <c:errBars>
            <c:errBarType val="plus"/>
            <c:errValType val="cust"/>
            <c:noEndCap val="0"/>
            <c:plus>
              <c:numRef>
                <c:f>Sheet1!$S$13:$T$13</c:f>
                <c:numCache>
                  <c:formatCode>General</c:formatCode>
                  <c:ptCount val="2"/>
                  <c:pt idx="0">
                    <c:v>6.5564974315339267E-6</c:v>
                  </c:pt>
                  <c:pt idx="1">
                    <c:v>6.2364728831723502E-3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15875" cap="flat" cmpd="sng" algn="ctr">
                <a:solidFill>
                  <a:schemeClr val="tx1"/>
                </a:solidFill>
                <a:round/>
              </a:ln>
              <a:effectLst/>
            </c:spPr>
          </c:errBars>
          <c:val>
            <c:numRef>
              <c:f>Sheet1!$S$12:$T$12</c:f>
              <c:numCache>
                <c:formatCode>General</c:formatCode>
                <c:ptCount val="2"/>
                <c:pt idx="0">
                  <c:v>8.7935025684660728E-6</c:v>
                </c:pt>
                <c:pt idx="1">
                  <c:v>6.3673046046733633E-3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4"/>
        <c:overlap val="-27"/>
        <c:axId val="-1374372384"/>
        <c:axId val="-1374371840"/>
      </c:barChart>
      <c:catAx>
        <c:axId val="-13743723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1374371840"/>
        <c:crosses val="autoZero"/>
        <c:auto val="1"/>
        <c:lblAlgn val="ctr"/>
        <c:lblOffset val="100"/>
        <c:noMultiLvlLbl val="0"/>
      </c:catAx>
      <c:valAx>
        <c:axId val="-1374371840"/>
        <c:scaling>
          <c:orientation val="minMax"/>
          <c:max val="1.5000000000000003E-2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587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1374372384"/>
        <c:crosses val="autoZero"/>
        <c:crossBetween val="between"/>
        <c:majorUnit val="5.000000000000001E-3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 w="15875"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 w="15875">
                <a:solidFill>
                  <a:schemeClr val="tx1"/>
                </a:solidFill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tx1"/>
              </a:solidFill>
              <a:ln w="15875">
                <a:solidFill>
                  <a:schemeClr val="tx1"/>
                </a:solidFill>
              </a:ln>
              <a:effectLst/>
            </c:spPr>
          </c:dPt>
          <c:errBars>
            <c:errBarType val="plus"/>
            <c:errValType val="cust"/>
            <c:noEndCap val="0"/>
            <c:plus>
              <c:numRef>
                <c:f>'120425-2'!$N$63:$O$63</c:f>
                <c:numCache>
                  <c:formatCode>General</c:formatCode>
                  <c:ptCount val="2"/>
                  <c:pt idx="0">
                    <c:v>3.051592711933386E-3</c:v>
                  </c:pt>
                  <c:pt idx="1">
                    <c:v>8.5691598412756913E-3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15875" cap="flat" cmpd="sng" algn="ctr">
                <a:solidFill>
                  <a:schemeClr val="tx1"/>
                </a:solidFill>
                <a:round/>
              </a:ln>
              <a:effectLst/>
            </c:spPr>
          </c:errBars>
          <c:val>
            <c:numRef>
              <c:f>'120425-2'!$N$62:$O$62</c:f>
              <c:numCache>
                <c:formatCode>General</c:formatCode>
                <c:ptCount val="2"/>
                <c:pt idx="0">
                  <c:v>1.5920202356739212E-2</c:v>
                </c:pt>
                <c:pt idx="1">
                  <c:v>5.1401016464927264E-2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4"/>
        <c:overlap val="-27"/>
        <c:axId val="-1374374560"/>
        <c:axId val="-1463185952"/>
      </c:barChart>
      <c:catAx>
        <c:axId val="-13743745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1463185952"/>
        <c:crosses val="autoZero"/>
        <c:auto val="1"/>
        <c:lblAlgn val="ctr"/>
        <c:lblOffset val="100"/>
        <c:noMultiLvlLbl val="0"/>
      </c:catAx>
      <c:valAx>
        <c:axId val="-1463185952"/>
        <c:scaling>
          <c:orientation val="minMax"/>
          <c:max val="0.1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587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1374374560"/>
        <c:crosses val="autoZero"/>
        <c:crossBetween val="between"/>
        <c:majorUnit val="5.000000000000001E-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 w="15875"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 w="15875">
                <a:solidFill>
                  <a:schemeClr val="tx1"/>
                </a:solidFill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tx1"/>
              </a:solidFill>
              <a:ln w="15875">
                <a:solidFill>
                  <a:schemeClr val="tx1"/>
                </a:solidFill>
              </a:ln>
              <a:effectLst/>
            </c:spPr>
          </c:dPt>
          <c:errBars>
            <c:errBarType val="plus"/>
            <c:errValType val="cust"/>
            <c:noEndCap val="0"/>
            <c:plus>
              <c:numRef>
                <c:f>②最終!$M$88:$N$88</c:f>
                <c:numCache>
                  <c:formatCode>General</c:formatCode>
                  <c:ptCount val="2"/>
                  <c:pt idx="0">
                    <c:v>4.2049354290126515E-4</c:v>
                  </c:pt>
                  <c:pt idx="1">
                    <c:v>7.0241007332504647E-5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15875" cap="flat" cmpd="sng" algn="ctr">
                <a:solidFill>
                  <a:schemeClr val="tx1"/>
                </a:solidFill>
                <a:round/>
              </a:ln>
              <a:effectLst/>
            </c:spPr>
          </c:errBars>
          <c:val>
            <c:numRef>
              <c:f>②最終!$M$87:$N$87</c:f>
              <c:numCache>
                <c:formatCode>General</c:formatCode>
                <c:ptCount val="2"/>
                <c:pt idx="0">
                  <c:v>1.0342696046795037E-3</c:v>
                </c:pt>
                <c:pt idx="1">
                  <c:v>4.3757439449264296E-4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4"/>
        <c:overlap val="-27"/>
        <c:axId val="-1463187584"/>
        <c:axId val="-1463186496"/>
      </c:barChart>
      <c:catAx>
        <c:axId val="-14631875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1463186496"/>
        <c:crosses val="autoZero"/>
        <c:auto val="1"/>
        <c:lblAlgn val="ctr"/>
        <c:lblOffset val="100"/>
        <c:noMultiLvlLbl val="0"/>
      </c:catAx>
      <c:valAx>
        <c:axId val="-146318649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587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1463187584"/>
        <c:crosses val="autoZero"/>
        <c:crossBetween val="between"/>
        <c:majorUnit val="5.0000000000000012E-4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bg1"/>
            </a:solidFill>
            <a:ln w="15875"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 w="15875"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bg1"/>
              </a:solidFill>
              <a:ln w="15875">
                <a:noFill/>
              </a:ln>
              <a:effectLst/>
            </c:spPr>
          </c:dPt>
          <c:val>
            <c:numRef>
              <c:f>'120425-2'!$G$56:$H$56</c:f>
              <c:numCache>
                <c:formatCode>General</c:formatCode>
                <c:ptCount val="2"/>
                <c:pt idx="0">
                  <c:v>1</c:v>
                </c:pt>
                <c:pt idx="1">
                  <c:v>4.6031919424675473E-2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4"/>
        <c:overlap val="-27"/>
        <c:axId val="-1463185408"/>
        <c:axId val="-1463184320"/>
      </c:barChart>
      <c:catAx>
        <c:axId val="-14631854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1463184320"/>
        <c:crosses val="autoZero"/>
        <c:auto val="1"/>
        <c:lblAlgn val="ctr"/>
        <c:lblOffset val="100"/>
        <c:noMultiLvlLbl val="0"/>
      </c:catAx>
      <c:valAx>
        <c:axId val="-1463184320"/>
        <c:scaling>
          <c:orientation val="minMax"/>
          <c:max val="1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587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1463185408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06E9E-FA28-4F0D-91B6-84C81D63BD00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48A72-561C-4261-A8D2-56565CB4C8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2994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06E9E-FA28-4F0D-91B6-84C81D63BD00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48A72-561C-4261-A8D2-56565CB4C8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3850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06E9E-FA28-4F0D-91B6-84C81D63BD00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48A72-561C-4261-A8D2-56565CB4C8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0017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06E9E-FA28-4F0D-91B6-84C81D63BD00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48A72-561C-4261-A8D2-56565CB4C8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5726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06E9E-FA28-4F0D-91B6-84C81D63BD00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48A72-561C-4261-A8D2-56565CB4C8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5931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06E9E-FA28-4F0D-91B6-84C81D63BD00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48A72-561C-4261-A8D2-56565CB4C8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8639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06E9E-FA28-4F0D-91B6-84C81D63BD00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48A72-561C-4261-A8D2-56565CB4C8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5120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06E9E-FA28-4F0D-91B6-84C81D63BD00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48A72-561C-4261-A8D2-56565CB4C8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6934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06E9E-FA28-4F0D-91B6-84C81D63BD00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48A72-561C-4261-A8D2-56565CB4C8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6321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06E9E-FA28-4F0D-91B6-84C81D63BD00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48A72-561C-4261-A8D2-56565CB4C8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8548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06E9E-FA28-4F0D-91B6-84C81D63BD00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48A72-561C-4261-A8D2-56565CB4C8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8619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B06E9E-FA28-4F0D-91B6-84C81D63BD00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548A72-561C-4261-A8D2-56565CB4C8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8275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7.xml"/><Relationship Id="rId3" Type="http://schemas.openxmlformats.org/officeDocument/2006/relationships/chart" Target="../charts/chart2.xml"/><Relationship Id="rId7" Type="http://schemas.openxmlformats.org/officeDocument/2006/relationships/chart" Target="../charts/chart6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5.xml"/><Relationship Id="rId11" Type="http://schemas.openxmlformats.org/officeDocument/2006/relationships/chart" Target="../charts/chart10.xml"/><Relationship Id="rId5" Type="http://schemas.openxmlformats.org/officeDocument/2006/relationships/chart" Target="../charts/chart4.xml"/><Relationship Id="rId10" Type="http://schemas.openxmlformats.org/officeDocument/2006/relationships/chart" Target="../charts/chart9.xml"/><Relationship Id="rId4" Type="http://schemas.openxmlformats.org/officeDocument/2006/relationships/chart" Target="../charts/chart3.xml"/><Relationship Id="rId9" Type="http://schemas.openxmlformats.org/officeDocument/2006/relationships/chart" Target="../charts/char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" name="グラフ 44"/>
          <p:cNvGraphicFramePr>
            <a:graphicFrameLocks/>
          </p:cNvGraphicFramePr>
          <p:nvPr>
            <p:extLst/>
          </p:nvPr>
        </p:nvGraphicFramePr>
        <p:xfrm>
          <a:off x="1931662" y="802499"/>
          <a:ext cx="1623463" cy="17011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0" name="テキスト ボックス 19"/>
          <p:cNvSpPr txBox="1"/>
          <p:nvPr/>
        </p:nvSpPr>
        <p:spPr>
          <a:xfrm>
            <a:off x="2834191" y="124616"/>
            <a:ext cx="13297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u="sng" dirty="0" smtClean="0"/>
              <a:t>M1</a:t>
            </a:r>
            <a:r>
              <a:rPr kumimoji="1" lang="ja-JP" altLang="en-US" b="1" u="sng" dirty="0" smtClean="0"/>
              <a:t> </a:t>
            </a:r>
            <a:r>
              <a:rPr kumimoji="1" lang="en-US" altLang="ja-JP" b="1" u="sng" dirty="0" smtClean="0"/>
              <a:t>markers</a:t>
            </a:r>
            <a:endParaRPr kumimoji="1" lang="ja-JP" altLang="en-US" b="1" u="sng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2834190" y="4691529"/>
            <a:ext cx="13297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u="sng" dirty="0" smtClean="0"/>
              <a:t>M2</a:t>
            </a:r>
            <a:r>
              <a:rPr kumimoji="1" lang="ja-JP" altLang="en-US" b="1" u="sng" dirty="0" smtClean="0"/>
              <a:t> </a:t>
            </a:r>
            <a:r>
              <a:rPr kumimoji="1" lang="en-US" altLang="ja-JP" b="1" u="sng" dirty="0" smtClean="0"/>
              <a:t>markers</a:t>
            </a:r>
            <a:endParaRPr kumimoji="1" lang="ja-JP" altLang="en-US" b="1" u="sng" dirty="0"/>
          </a:p>
        </p:txBody>
      </p:sp>
      <p:graphicFrame>
        <p:nvGraphicFramePr>
          <p:cNvPr id="22" name="グラフ 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2015835"/>
              </p:ext>
            </p:extLst>
          </p:nvPr>
        </p:nvGraphicFramePr>
        <p:xfrm>
          <a:off x="1657142" y="2626518"/>
          <a:ext cx="1511158" cy="18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3" name="グラフ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98183279"/>
              </p:ext>
            </p:extLst>
          </p:nvPr>
        </p:nvGraphicFramePr>
        <p:xfrm>
          <a:off x="3052320" y="2626518"/>
          <a:ext cx="1511158" cy="18005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4" name="グラフ 2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2592903"/>
              </p:ext>
            </p:extLst>
          </p:nvPr>
        </p:nvGraphicFramePr>
        <p:xfrm>
          <a:off x="4447498" y="2626518"/>
          <a:ext cx="1511158" cy="18005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5" name="テキスト ボックス 24"/>
          <p:cNvSpPr txBox="1"/>
          <p:nvPr/>
        </p:nvSpPr>
        <p:spPr>
          <a:xfrm>
            <a:off x="2329228" y="3728046"/>
            <a:ext cx="4219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err="1" smtClean="0"/>
              <a:t>n.d.</a:t>
            </a:r>
            <a:endParaRPr kumimoji="1" lang="ja-JP" altLang="en-US" sz="1200" dirty="0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3731467" y="3728046"/>
            <a:ext cx="4219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err="1" smtClean="0"/>
              <a:t>n.d.</a:t>
            </a:r>
            <a:endParaRPr kumimoji="1" lang="ja-JP" altLang="en-US" sz="1200" dirty="0"/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5111642" y="3728046"/>
            <a:ext cx="4219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err="1" smtClean="0"/>
              <a:t>n.d.</a:t>
            </a:r>
            <a:endParaRPr kumimoji="1" lang="ja-JP" altLang="en-US" sz="1200" dirty="0"/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2294185" y="2369723"/>
            <a:ext cx="489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i="1" dirty="0" smtClean="0"/>
              <a:t>Il-6</a:t>
            </a: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3640538" y="2368789"/>
            <a:ext cx="728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i="1" dirty="0" smtClean="0"/>
              <a:t>Il-12b</a:t>
            </a:r>
            <a:endParaRPr kumimoji="1" lang="en-US" altLang="ja-JP" b="1" i="1" dirty="0" smtClean="0"/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5014966" y="2367007"/>
            <a:ext cx="65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i="1" dirty="0" err="1" smtClean="0"/>
              <a:t>iNOS</a:t>
            </a:r>
            <a:endParaRPr kumimoji="1" lang="en-US" altLang="ja-JP" b="1" i="1" dirty="0" smtClean="0"/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4100006" y="422273"/>
            <a:ext cx="6110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i="1" dirty="0" smtClean="0"/>
              <a:t>Il-1b</a:t>
            </a:r>
          </a:p>
        </p:txBody>
      </p:sp>
      <p:cxnSp>
        <p:nvCxnSpPr>
          <p:cNvPr id="32" name="直線コネクタ 31"/>
          <p:cNvCxnSpPr/>
          <p:nvPr/>
        </p:nvCxnSpPr>
        <p:spPr>
          <a:xfrm>
            <a:off x="2605089" y="1123495"/>
            <a:ext cx="53378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テキスト ボックス 32"/>
          <p:cNvSpPr txBox="1"/>
          <p:nvPr/>
        </p:nvSpPr>
        <p:spPr>
          <a:xfrm>
            <a:off x="2704524" y="774358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 smtClean="0"/>
              <a:t>★</a:t>
            </a:r>
            <a:endParaRPr kumimoji="1" lang="ja-JP" altLang="en-US" sz="1400" dirty="0"/>
          </a:p>
        </p:txBody>
      </p:sp>
      <p:graphicFrame>
        <p:nvGraphicFramePr>
          <p:cNvPr id="34" name="グラフ 3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7618336"/>
              </p:ext>
            </p:extLst>
          </p:nvPr>
        </p:nvGraphicFramePr>
        <p:xfrm>
          <a:off x="2049164" y="7499181"/>
          <a:ext cx="1511158" cy="18005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5" name="テキスト ボックス 34"/>
          <p:cNvSpPr txBox="1"/>
          <p:nvPr/>
        </p:nvSpPr>
        <p:spPr>
          <a:xfrm>
            <a:off x="2713308" y="8568753"/>
            <a:ext cx="4219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err="1" smtClean="0"/>
              <a:t>n.d.</a:t>
            </a:r>
            <a:endParaRPr kumimoji="1" lang="ja-JP" altLang="en-US" sz="1200" dirty="0"/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2616632" y="7207714"/>
            <a:ext cx="606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i="1" dirty="0" smtClean="0"/>
              <a:t>Il-10</a:t>
            </a:r>
            <a:endParaRPr kumimoji="1" lang="en-US" altLang="ja-JP" b="1" i="1" dirty="0" smtClean="0"/>
          </a:p>
        </p:txBody>
      </p:sp>
      <p:graphicFrame>
        <p:nvGraphicFramePr>
          <p:cNvPr id="37" name="グラフ 36"/>
          <p:cNvGraphicFramePr>
            <a:graphicFrameLocks/>
          </p:cNvGraphicFramePr>
          <p:nvPr>
            <p:extLst/>
          </p:nvPr>
        </p:nvGraphicFramePr>
        <p:xfrm>
          <a:off x="2943148" y="5455005"/>
          <a:ext cx="1623910" cy="17958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8" name="テキスト ボックス 37"/>
          <p:cNvSpPr txBox="1"/>
          <p:nvPr/>
        </p:nvSpPr>
        <p:spPr>
          <a:xfrm>
            <a:off x="3479523" y="5164654"/>
            <a:ext cx="801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i="1" dirty="0" smtClean="0"/>
              <a:t>CD163</a:t>
            </a:r>
          </a:p>
        </p:txBody>
      </p:sp>
      <p:cxnSp>
        <p:nvCxnSpPr>
          <p:cNvPr id="39" name="直線コネクタ 38"/>
          <p:cNvCxnSpPr/>
          <p:nvPr/>
        </p:nvCxnSpPr>
        <p:spPr>
          <a:xfrm>
            <a:off x="3611493" y="5637779"/>
            <a:ext cx="53378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テキスト ボックス 39"/>
          <p:cNvSpPr txBox="1"/>
          <p:nvPr/>
        </p:nvSpPr>
        <p:spPr>
          <a:xfrm>
            <a:off x="3711685" y="5401500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 smtClean="0"/>
              <a:t>★</a:t>
            </a:r>
            <a:endParaRPr kumimoji="1" lang="ja-JP" altLang="en-US" sz="1200" dirty="0"/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3447372" y="6663076"/>
            <a:ext cx="4219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err="1" smtClean="0"/>
              <a:t>n.d.</a:t>
            </a:r>
            <a:endParaRPr kumimoji="1" lang="ja-JP" altLang="en-US" sz="1200" dirty="0"/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4973893" y="5169708"/>
            <a:ext cx="644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i="1" dirty="0" smtClean="0"/>
              <a:t>Arg1</a:t>
            </a:r>
          </a:p>
        </p:txBody>
      </p:sp>
      <p:graphicFrame>
        <p:nvGraphicFramePr>
          <p:cNvPr id="43" name="グラフ 4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8880575"/>
              </p:ext>
            </p:extLst>
          </p:nvPr>
        </p:nvGraphicFramePr>
        <p:xfrm>
          <a:off x="4368582" y="5460059"/>
          <a:ext cx="1623909" cy="17934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55" name="グラフ 54"/>
          <p:cNvGraphicFramePr>
            <a:graphicFrameLocks/>
          </p:cNvGraphicFramePr>
          <p:nvPr>
            <p:extLst/>
          </p:nvPr>
        </p:nvGraphicFramePr>
        <p:xfrm>
          <a:off x="1612226" y="5460059"/>
          <a:ext cx="1560445" cy="17919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65" name="テキスト ボックス 64"/>
          <p:cNvSpPr txBox="1"/>
          <p:nvPr/>
        </p:nvSpPr>
        <p:spPr>
          <a:xfrm rot="16200000">
            <a:off x="876222" y="1130247"/>
            <a:ext cx="178760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400" dirty="0" smtClean="0"/>
              <a:t>mRNA</a:t>
            </a:r>
            <a:r>
              <a:rPr lang="ja-JP" altLang="en-US" sz="1400" dirty="0" smtClean="0"/>
              <a:t> </a:t>
            </a:r>
            <a:r>
              <a:rPr lang="en-US" altLang="ja-JP" sz="1400" dirty="0" smtClean="0"/>
              <a:t>levels of</a:t>
            </a:r>
          </a:p>
          <a:p>
            <a:pPr algn="ctr"/>
            <a:r>
              <a:rPr lang="en-US" altLang="ja-JP" sz="1400" dirty="0"/>
              <a:t>LMD-sorted glial scars</a:t>
            </a:r>
          </a:p>
          <a:p>
            <a:pPr algn="ctr"/>
            <a:r>
              <a:rPr kumimoji="1" lang="en-US" altLang="ja-JP" sz="1400" dirty="0" smtClean="0"/>
              <a:t>(</a:t>
            </a:r>
            <a:r>
              <a:rPr lang="en-US" altLang="ja-JP" sz="1400" dirty="0" err="1" smtClean="0"/>
              <a:t>Arbitary</a:t>
            </a:r>
            <a:r>
              <a:rPr lang="ja-JP" altLang="en-US" sz="1400" dirty="0"/>
              <a:t> </a:t>
            </a:r>
            <a:r>
              <a:rPr lang="en-US" altLang="ja-JP" sz="1400" dirty="0" smtClean="0"/>
              <a:t>Unit</a:t>
            </a:r>
            <a:r>
              <a:rPr kumimoji="1" lang="en-US" altLang="ja-JP" sz="1400" dirty="0" smtClean="0"/>
              <a:t>)</a:t>
            </a:r>
            <a:endParaRPr kumimoji="1" lang="ja-JP" altLang="en-US" sz="1400" dirty="0"/>
          </a:p>
        </p:txBody>
      </p:sp>
      <p:sp>
        <p:nvSpPr>
          <p:cNvPr id="66" name="テキスト ボックス 65"/>
          <p:cNvSpPr txBox="1"/>
          <p:nvPr/>
        </p:nvSpPr>
        <p:spPr>
          <a:xfrm rot="16200000">
            <a:off x="444931" y="5873790"/>
            <a:ext cx="178760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400" dirty="0" smtClean="0"/>
              <a:t>mRNA</a:t>
            </a:r>
            <a:r>
              <a:rPr lang="ja-JP" altLang="en-US" sz="1400" dirty="0" smtClean="0"/>
              <a:t> </a:t>
            </a:r>
            <a:r>
              <a:rPr lang="en-US" altLang="ja-JP" sz="1400" dirty="0" smtClean="0"/>
              <a:t>levels of</a:t>
            </a:r>
          </a:p>
          <a:p>
            <a:pPr algn="ctr"/>
            <a:r>
              <a:rPr lang="en-US" altLang="ja-JP" sz="1400" dirty="0"/>
              <a:t>LMD-sorted glial scars</a:t>
            </a:r>
          </a:p>
          <a:p>
            <a:pPr algn="ctr"/>
            <a:r>
              <a:rPr kumimoji="1" lang="en-US" altLang="ja-JP" sz="1400" dirty="0" smtClean="0"/>
              <a:t>(</a:t>
            </a:r>
            <a:r>
              <a:rPr kumimoji="1" lang="en-US" altLang="ja-JP" sz="1400" dirty="0" err="1" smtClean="0"/>
              <a:t>Arbitary</a:t>
            </a:r>
            <a:r>
              <a:rPr kumimoji="1" lang="ja-JP" altLang="en-US" sz="1400" dirty="0" smtClean="0"/>
              <a:t> </a:t>
            </a:r>
            <a:r>
              <a:rPr kumimoji="1" lang="en-US" altLang="ja-JP" sz="1400" dirty="0" smtClean="0"/>
              <a:t>Unit)</a:t>
            </a:r>
            <a:endParaRPr kumimoji="1" lang="ja-JP" altLang="en-US" sz="1400" dirty="0"/>
          </a:p>
        </p:txBody>
      </p:sp>
      <p:cxnSp>
        <p:nvCxnSpPr>
          <p:cNvPr id="67" name="直線コネクタ 66"/>
          <p:cNvCxnSpPr/>
          <p:nvPr/>
        </p:nvCxnSpPr>
        <p:spPr>
          <a:xfrm>
            <a:off x="2268885" y="5864898"/>
            <a:ext cx="53378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テキスト ボックス 67"/>
          <p:cNvSpPr txBox="1"/>
          <p:nvPr/>
        </p:nvSpPr>
        <p:spPr>
          <a:xfrm>
            <a:off x="2369077" y="5628619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 smtClean="0"/>
              <a:t>★</a:t>
            </a:r>
            <a:endParaRPr kumimoji="1" lang="ja-JP" altLang="en-US" sz="1200" dirty="0"/>
          </a:p>
        </p:txBody>
      </p:sp>
      <p:sp>
        <p:nvSpPr>
          <p:cNvPr id="69" name="テキスト ボックス 68"/>
          <p:cNvSpPr txBox="1"/>
          <p:nvPr/>
        </p:nvSpPr>
        <p:spPr>
          <a:xfrm>
            <a:off x="1814108" y="5169708"/>
            <a:ext cx="1479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i="1" dirty="0" smtClean="0"/>
              <a:t>Msr1(CD204)</a:t>
            </a:r>
          </a:p>
        </p:txBody>
      </p:sp>
      <p:sp>
        <p:nvSpPr>
          <p:cNvPr id="72" name="テキスト ボックス 71"/>
          <p:cNvSpPr txBox="1"/>
          <p:nvPr/>
        </p:nvSpPr>
        <p:spPr>
          <a:xfrm>
            <a:off x="-162" y="-2539"/>
            <a:ext cx="1155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/>
              <a:t>Figure</a:t>
            </a:r>
            <a:r>
              <a:rPr kumimoji="1" lang="ja-JP" altLang="en-US" b="1" dirty="0" smtClean="0"/>
              <a:t> </a:t>
            </a:r>
            <a:r>
              <a:rPr kumimoji="1" lang="en-US" altLang="ja-JP" b="1" dirty="0" smtClean="0"/>
              <a:t>S3.</a:t>
            </a:r>
            <a:endParaRPr kumimoji="1" lang="ja-JP" altLang="en-US" b="1" dirty="0"/>
          </a:p>
        </p:txBody>
      </p:sp>
      <p:graphicFrame>
        <p:nvGraphicFramePr>
          <p:cNvPr id="73" name="グラフ 72"/>
          <p:cNvGraphicFramePr>
            <a:graphicFrameLocks/>
          </p:cNvGraphicFramePr>
          <p:nvPr>
            <p:extLst/>
          </p:nvPr>
        </p:nvGraphicFramePr>
        <p:xfrm>
          <a:off x="3444378" y="691073"/>
          <a:ext cx="1695192" cy="17455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76" name="テキスト ボックス 75"/>
          <p:cNvSpPr txBox="1"/>
          <p:nvPr/>
        </p:nvSpPr>
        <p:spPr>
          <a:xfrm>
            <a:off x="2541017" y="423331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i="1" dirty="0" smtClean="0"/>
              <a:t>TNFα</a:t>
            </a:r>
          </a:p>
        </p:txBody>
      </p:sp>
      <p:sp>
        <p:nvSpPr>
          <p:cNvPr id="77" name="正方形/長方形 76"/>
          <p:cNvSpPr/>
          <p:nvPr/>
        </p:nvSpPr>
        <p:spPr>
          <a:xfrm>
            <a:off x="2495590" y="2223144"/>
            <a:ext cx="779587" cy="1503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8" name="テキスト ボックス 77"/>
          <p:cNvSpPr txBox="1"/>
          <p:nvPr/>
        </p:nvSpPr>
        <p:spPr>
          <a:xfrm>
            <a:off x="2300402" y="2166820"/>
            <a:ext cx="645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Control</a:t>
            </a:r>
            <a:endParaRPr kumimoji="1" lang="ja-JP" altLang="en-US" sz="1200" dirty="0"/>
          </a:p>
        </p:txBody>
      </p:sp>
      <p:sp>
        <p:nvSpPr>
          <p:cNvPr id="79" name="テキスト ボックス 78"/>
          <p:cNvSpPr txBox="1"/>
          <p:nvPr/>
        </p:nvSpPr>
        <p:spPr>
          <a:xfrm>
            <a:off x="2916730" y="2169730"/>
            <a:ext cx="5148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β1Ab</a:t>
            </a:r>
            <a:endParaRPr kumimoji="1" lang="ja-JP" altLang="en-US" sz="1200" dirty="0"/>
          </a:p>
        </p:txBody>
      </p:sp>
      <p:sp>
        <p:nvSpPr>
          <p:cNvPr id="80" name="正方形/長方形 79"/>
          <p:cNvSpPr/>
          <p:nvPr/>
        </p:nvSpPr>
        <p:spPr>
          <a:xfrm>
            <a:off x="4080906" y="2223202"/>
            <a:ext cx="779587" cy="1503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1" name="テキスト ボックス 80"/>
          <p:cNvSpPr txBox="1"/>
          <p:nvPr/>
        </p:nvSpPr>
        <p:spPr>
          <a:xfrm>
            <a:off x="3885718" y="2166878"/>
            <a:ext cx="645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Control</a:t>
            </a:r>
            <a:endParaRPr kumimoji="1" lang="ja-JP" altLang="en-US" sz="1200" dirty="0"/>
          </a:p>
        </p:txBody>
      </p:sp>
      <p:sp>
        <p:nvSpPr>
          <p:cNvPr id="82" name="テキスト ボックス 81"/>
          <p:cNvSpPr txBox="1"/>
          <p:nvPr/>
        </p:nvSpPr>
        <p:spPr>
          <a:xfrm>
            <a:off x="4502046" y="2169788"/>
            <a:ext cx="5148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β1Ab</a:t>
            </a:r>
            <a:endParaRPr kumimoji="1" lang="ja-JP" altLang="en-US" sz="1200" dirty="0"/>
          </a:p>
        </p:txBody>
      </p:sp>
      <p:sp>
        <p:nvSpPr>
          <p:cNvPr id="83" name="正方形/長方形 82"/>
          <p:cNvSpPr/>
          <p:nvPr/>
        </p:nvSpPr>
        <p:spPr>
          <a:xfrm>
            <a:off x="2102105" y="4204304"/>
            <a:ext cx="779587" cy="1503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4" name="テキスト ボックス 83"/>
          <p:cNvSpPr txBox="1"/>
          <p:nvPr/>
        </p:nvSpPr>
        <p:spPr>
          <a:xfrm>
            <a:off x="1906917" y="4147980"/>
            <a:ext cx="645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Control</a:t>
            </a:r>
            <a:endParaRPr kumimoji="1" lang="ja-JP" altLang="en-US" sz="1200" dirty="0"/>
          </a:p>
        </p:txBody>
      </p:sp>
      <p:sp>
        <p:nvSpPr>
          <p:cNvPr id="85" name="テキスト ボックス 84"/>
          <p:cNvSpPr txBox="1"/>
          <p:nvPr/>
        </p:nvSpPr>
        <p:spPr>
          <a:xfrm>
            <a:off x="2523245" y="4150890"/>
            <a:ext cx="5148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β1Ab</a:t>
            </a:r>
            <a:endParaRPr kumimoji="1" lang="ja-JP" altLang="en-US" sz="1200" dirty="0"/>
          </a:p>
        </p:txBody>
      </p:sp>
      <p:sp>
        <p:nvSpPr>
          <p:cNvPr id="86" name="正方形/長方形 85"/>
          <p:cNvSpPr/>
          <p:nvPr/>
        </p:nvSpPr>
        <p:spPr>
          <a:xfrm>
            <a:off x="3511646" y="4203304"/>
            <a:ext cx="779587" cy="1503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7" name="テキスト ボックス 86"/>
          <p:cNvSpPr txBox="1"/>
          <p:nvPr/>
        </p:nvSpPr>
        <p:spPr>
          <a:xfrm>
            <a:off x="3316458" y="4146980"/>
            <a:ext cx="645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Control</a:t>
            </a:r>
            <a:endParaRPr kumimoji="1" lang="ja-JP" altLang="en-US" sz="1200" dirty="0"/>
          </a:p>
        </p:txBody>
      </p:sp>
      <p:sp>
        <p:nvSpPr>
          <p:cNvPr id="88" name="テキスト ボックス 87"/>
          <p:cNvSpPr txBox="1"/>
          <p:nvPr/>
        </p:nvSpPr>
        <p:spPr>
          <a:xfrm>
            <a:off x="3932786" y="4149890"/>
            <a:ext cx="5148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β1Ab</a:t>
            </a:r>
            <a:endParaRPr kumimoji="1" lang="ja-JP" altLang="en-US" sz="1200" dirty="0"/>
          </a:p>
        </p:txBody>
      </p:sp>
      <p:sp>
        <p:nvSpPr>
          <p:cNvPr id="89" name="正方形/長方形 88"/>
          <p:cNvSpPr/>
          <p:nvPr/>
        </p:nvSpPr>
        <p:spPr>
          <a:xfrm>
            <a:off x="4891848" y="4204437"/>
            <a:ext cx="779587" cy="1503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0" name="テキスト ボックス 89"/>
          <p:cNvSpPr txBox="1"/>
          <p:nvPr/>
        </p:nvSpPr>
        <p:spPr>
          <a:xfrm>
            <a:off x="4696660" y="4148113"/>
            <a:ext cx="645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Control</a:t>
            </a:r>
            <a:endParaRPr kumimoji="1" lang="ja-JP" altLang="en-US" sz="1200" dirty="0"/>
          </a:p>
        </p:txBody>
      </p:sp>
      <p:sp>
        <p:nvSpPr>
          <p:cNvPr id="91" name="テキスト ボックス 90"/>
          <p:cNvSpPr txBox="1"/>
          <p:nvPr/>
        </p:nvSpPr>
        <p:spPr>
          <a:xfrm>
            <a:off x="5312988" y="4151023"/>
            <a:ext cx="5148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β1Ab</a:t>
            </a:r>
            <a:endParaRPr kumimoji="1" lang="ja-JP" altLang="en-US" sz="1200" dirty="0"/>
          </a:p>
        </p:txBody>
      </p:sp>
      <p:sp>
        <p:nvSpPr>
          <p:cNvPr id="92" name="テキスト ボックス 91"/>
          <p:cNvSpPr txBox="1"/>
          <p:nvPr/>
        </p:nvSpPr>
        <p:spPr>
          <a:xfrm>
            <a:off x="4085111" y="7200217"/>
            <a:ext cx="801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i="1" dirty="0" smtClean="0"/>
              <a:t>CD206</a:t>
            </a:r>
          </a:p>
        </p:txBody>
      </p:sp>
      <p:graphicFrame>
        <p:nvGraphicFramePr>
          <p:cNvPr id="93" name="グラフ 9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34979709"/>
              </p:ext>
            </p:extLst>
          </p:nvPr>
        </p:nvGraphicFramePr>
        <p:xfrm>
          <a:off x="3618065" y="7506853"/>
          <a:ext cx="1511158" cy="18005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94" name="テキスト ボックス 93"/>
          <p:cNvSpPr txBox="1"/>
          <p:nvPr/>
        </p:nvSpPr>
        <p:spPr>
          <a:xfrm>
            <a:off x="4282209" y="8576425"/>
            <a:ext cx="4219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err="1" smtClean="0"/>
              <a:t>n.d.</a:t>
            </a:r>
            <a:endParaRPr kumimoji="1" lang="ja-JP" altLang="en-US" sz="1200" dirty="0"/>
          </a:p>
        </p:txBody>
      </p:sp>
      <p:sp>
        <p:nvSpPr>
          <p:cNvPr id="95" name="正方形/長方形 94"/>
          <p:cNvSpPr/>
          <p:nvPr/>
        </p:nvSpPr>
        <p:spPr>
          <a:xfrm>
            <a:off x="2116787" y="7024670"/>
            <a:ext cx="779587" cy="1503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6" name="テキスト ボックス 95"/>
          <p:cNvSpPr txBox="1"/>
          <p:nvPr/>
        </p:nvSpPr>
        <p:spPr>
          <a:xfrm>
            <a:off x="1921599" y="6968346"/>
            <a:ext cx="645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Control</a:t>
            </a:r>
            <a:endParaRPr kumimoji="1" lang="ja-JP" altLang="en-US" sz="1200" dirty="0"/>
          </a:p>
        </p:txBody>
      </p:sp>
      <p:sp>
        <p:nvSpPr>
          <p:cNvPr id="97" name="テキスト ボックス 96"/>
          <p:cNvSpPr txBox="1"/>
          <p:nvPr/>
        </p:nvSpPr>
        <p:spPr>
          <a:xfrm>
            <a:off x="2537927" y="6971256"/>
            <a:ext cx="5148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β1Ab</a:t>
            </a:r>
            <a:endParaRPr kumimoji="1" lang="ja-JP" altLang="en-US" sz="1200" dirty="0"/>
          </a:p>
        </p:txBody>
      </p:sp>
      <p:sp>
        <p:nvSpPr>
          <p:cNvPr id="98" name="正方形/長方形 97"/>
          <p:cNvSpPr/>
          <p:nvPr/>
        </p:nvSpPr>
        <p:spPr>
          <a:xfrm>
            <a:off x="4915633" y="7024670"/>
            <a:ext cx="779587" cy="1503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9" name="テキスト ボックス 98"/>
          <p:cNvSpPr txBox="1"/>
          <p:nvPr/>
        </p:nvSpPr>
        <p:spPr>
          <a:xfrm>
            <a:off x="4720445" y="6968346"/>
            <a:ext cx="645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Control</a:t>
            </a:r>
            <a:endParaRPr kumimoji="1" lang="ja-JP" altLang="en-US" sz="1200" dirty="0"/>
          </a:p>
        </p:txBody>
      </p:sp>
      <p:sp>
        <p:nvSpPr>
          <p:cNvPr id="100" name="テキスト ボックス 99"/>
          <p:cNvSpPr txBox="1"/>
          <p:nvPr/>
        </p:nvSpPr>
        <p:spPr>
          <a:xfrm>
            <a:off x="5336773" y="6971256"/>
            <a:ext cx="5148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β1Ab</a:t>
            </a:r>
            <a:endParaRPr kumimoji="1" lang="ja-JP" altLang="en-US" sz="1200" dirty="0"/>
          </a:p>
        </p:txBody>
      </p:sp>
      <p:sp>
        <p:nvSpPr>
          <p:cNvPr id="101" name="正方形/長方形 100"/>
          <p:cNvSpPr/>
          <p:nvPr/>
        </p:nvSpPr>
        <p:spPr>
          <a:xfrm>
            <a:off x="3514498" y="7027648"/>
            <a:ext cx="779587" cy="1503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2" name="テキスト ボックス 101"/>
          <p:cNvSpPr txBox="1"/>
          <p:nvPr/>
        </p:nvSpPr>
        <p:spPr>
          <a:xfrm>
            <a:off x="3319310" y="6971324"/>
            <a:ext cx="645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Control</a:t>
            </a:r>
            <a:endParaRPr kumimoji="1" lang="ja-JP" altLang="en-US" sz="1200" dirty="0"/>
          </a:p>
        </p:txBody>
      </p:sp>
      <p:sp>
        <p:nvSpPr>
          <p:cNvPr id="103" name="テキスト ボックス 102"/>
          <p:cNvSpPr txBox="1"/>
          <p:nvPr/>
        </p:nvSpPr>
        <p:spPr>
          <a:xfrm>
            <a:off x="3935638" y="6974234"/>
            <a:ext cx="5148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β1Ab</a:t>
            </a:r>
            <a:endParaRPr kumimoji="1" lang="ja-JP" altLang="en-US" sz="1200" dirty="0"/>
          </a:p>
        </p:txBody>
      </p:sp>
      <p:sp>
        <p:nvSpPr>
          <p:cNvPr id="104" name="正方形/長方形 103"/>
          <p:cNvSpPr/>
          <p:nvPr/>
        </p:nvSpPr>
        <p:spPr>
          <a:xfrm>
            <a:off x="2490636" y="9054355"/>
            <a:ext cx="779587" cy="1503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5" name="テキスト ボックス 104"/>
          <p:cNvSpPr txBox="1"/>
          <p:nvPr/>
        </p:nvSpPr>
        <p:spPr>
          <a:xfrm>
            <a:off x="2295448" y="8998031"/>
            <a:ext cx="645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Control</a:t>
            </a:r>
            <a:endParaRPr kumimoji="1" lang="ja-JP" altLang="en-US" sz="1200" dirty="0"/>
          </a:p>
        </p:txBody>
      </p:sp>
      <p:sp>
        <p:nvSpPr>
          <p:cNvPr id="106" name="テキスト ボックス 105"/>
          <p:cNvSpPr txBox="1"/>
          <p:nvPr/>
        </p:nvSpPr>
        <p:spPr>
          <a:xfrm>
            <a:off x="2911776" y="9000941"/>
            <a:ext cx="5148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β1Ab</a:t>
            </a:r>
            <a:endParaRPr kumimoji="1" lang="ja-JP" altLang="en-US" sz="1200" dirty="0"/>
          </a:p>
        </p:txBody>
      </p:sp>
      <p:sp>
        <p:nvSpPr>
          <p:cNvPr id="107" name="正方形/長方形 106"/>
          <p:cNvSpPr/>
          <p:nvPr/>
        </p:nvSpPr>
        <p:spPr>
          <a:xfrm>
            <a:off x="4069692" y="9054355"/>
            <a:ext cx="779587" cy="1503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8" name="テキスト ボックス 107"/>
          <p:cNvSpPr txBox="1"/>
          <p:nvPr/>
        </p:nvSpPr>
        <p:spPr>
          <a:xfrm>
            <a:off x="3874504" y="8998031"/>
            <a:ext cx="645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Control</a:t>
            </a:r>
            <a:endParaRPr kumimoji="1" lang="ja-JP" altLang="en-US" sz="1200" dirty="0"/>
          </a:p>
        </p:txBody>
      </p:sp>
      <p:sp>
        <p:nvSpPr>
          <p:cNvPr id="109" name="テキスト ボックス 108"/>
          <p:cNvSpPr txBox="1"/>
          <p:nvPr/>
        </p:nvSpPr>
        <p:spPr>
          <a:xfrm>
            <a:off x="4490832" y="9000941"/>
            <a:ext cx="5148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β1Ab</a:t>
            </a:r>
            <a:endParaRPr kumimoji="1" lang="ja-JP" altLang="en-US" sz="1200" dirty="0"/>
          </a:p>
        </p:txBody>
      </p:sp>
      <p:sp>
        <p:nvSpPr>
          <p:cNvPr id="115" name="テキスト ボックス 114"/>
          <p:cNvSpPr txBox="1"/>
          <p:nvPr/>
        </p:nvSpPr>
        <p:spPr>
          <a:xfrm>
            <a:off x="4321160" y="804017"/>
            <a:ext cx="4026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err="1" smtClean="0"/>
              <a:t>n.s</a:t>
            </a:r>
            <a:r>
              <a:rPr kumimoji="1" lang="en-US" altLang="ja-JP" sz="1200" dirty="0" smtClean="0"/>
              <a:t>.</a:t>
            </a:r>
            <a:endParaRPr kumimoji="1" lang="ja-JP" altLang="en-US" sz="1200" dirty="0"/>
          </a:p>
        </p:txBody>
      </p:sp>
      <p:cxnSp>
        <p:nvCxnSpPr>
          <p:cNvPr id="117" name="直線コネクタ 116"/>
          <p:cNvCxnSpPr/>
          <p:nvPr/>
        </p:nvCxnSpPr>
        <p:spPr>
          <a:xfrm>
            <a:off x="5096602" y="5685770"/>
            <a:ext cx="53378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テキスト ボックス 117"/>
          <p:cNvSpPr txBox="1"/>
          <p:nvPr/>
        </p:nvSpPr>
        <p:spPr>
          <a:xfrm>
            <a:off x="5196794" y="5449491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 smtClean="0"/>
              <a:t>★</a:t>
            </a:r>
            <a:endParaRPr kumimoji="1" lang="ja-JP" altLang="en-US" sz="1200" dirty="0"/>
          </a:p>
        </p:txBody>
      </p:sp>
      <p:sp>
        <p:nvSpPr>
          <p:cNvPr id="110" name="テキスト ボックス 109"/>
          <p:cNvSpPr txBox="1"/>
          <p:nvPr/>
        </p:nvSpPr>
        <p:spPr>
          <a:xfrm rot="16200000">
            <a:off x="446874" y="3015354"/>
            <a:ext cx="178760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400" dirty="0" smtClean="0"/>
              <a:t>mRNA</a:t>
            </a:r>
            <a:r>
              <a:rPr lang="ja-JP" altLang="en-US" sz="1400" dirty="0" smtClean="0"/>
              <a:t> </a:t>
            </a:r>
            <a:r>
              <a:rPr lang="en-US" altLang="ja-JP" sz="1400" dirty="0" smtClean="0"/>
              <a:t>levels of</a:t>
            </a:r>
          </a:p>
          <a:p>
            <a:pPr algn="ctr"/>
            <a:r>
              <a:rPr lang="en-US" altLang="ja-JP" sz="1400" dirty="0"/>
              <a:t>LMD-sorted glial scars</a:t>
            </a:r>
          </a:p>
          <a:p>
            <a:pPr algn="ctr"/>
            <a:r>
              <a:rPr kumimoji="1" lang="en-US" altLang="ja-JP" sz="1400" dirty="0" smtClean="0"/>
              <a:t>(</a:t>
            </a:r>
            <a:r>
              <a:rPr lang="en-US" altLang="ja-JP" sz="1400" dirty="0" err="1" smtClean="0"/>
              <a:t>Arbitary</a:t>
            </a:r>
            <a:r>
              <a:rPr lang="ja-JP" altLang="en-US" sz="1400" dirty="0"/>
              <a:t> </a:t>
            </a:r>
            <a:r>
              <a:rPr lang="en-US" altLang="ja-JP" sz="1400" dirty="0" smtClean="0"/>
              <a:t>Unit</a:t>
            </a:r>
            <a:r>
              <a:rPr kumimoji="1" lang="en-US" altLang="ja-JP" sz="1400" dirty="0" smtClean="0"/>
              <a:t>)</a:t>
            </a:r>
            <a:endParaRPr kumimoji="1" lang="ja-JP" altLang="en-US" sz="1400" dirty="0"/>
          </a:p>
        </p:txBody>
      </p:sp>
      <p:sp>
        <p:nvSpPr>
          <p:cNvPr id="111" name="テキスト ボックス 110"/>
          <p:cNvSpPr txBox="1"/>
          <p:nvPr/>
        </p:nvSpPr>
        <p:spPr>
          <a:xfrm rot="16200000">
            <a:off x="875876" y="8010640"/>
            <a:ext cx="178760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400" dirty="0" smtClean="0"/>
              <a:t>mRNA</a:t>
            </a:r>
            <a:r>
              <a:rPr lang="ja-JP" altLang="en-US" sz="1400" dirty="0" smtClean="0"/>
              <a:t> </a:t>
            </a:r>
            <a:r>
              <a:rPr lang="en-US" altLang="ja-JP" sz="1400" dirty="0" smtClean="0"/>
              <a:t>levels of</a:t>
            </a:r>
          </a:p>
          <a:p>
            <a:pPr algn="ctr"/>
            <a:r>
              <a:rPr lang="en-US" altLang="ja-JP" sz="1400" dirty="0"/>
              <a:t>LMD-sorted glial scars</a:t>
            </a:r>
          </a:p>
          <a:p>
            <a:pPr algn="ctr"/>
            <a:r>
              <a:rPr kumimoji="1" lang="en-US" altLang="ja-JP" sz="1400" dirty="0" smtClean="0"/>
              <a:t>(</a:t>
            </a:r>
            <a:r>
              <a:rPr lang="en-US" altLang="ja-JP" sz="1400" dirty="0" err="1" smtClean="0"/>
              <a:t>Arbitary</a:t>
            </a:r>
            <a:r>
              <a:rPr lang="ja-JP" altLang="en-US" sz="1400" dirty="0"/>
              <a:t> </a:t>
            </a:r>
            <a:r>
              <a:rPr lang="en-US" altLang="ja-JP" sz="1400" dirty="0" smtClean="0"/>
              <a:t>Unit</a:t>
            </a:r>
            <a:r>
              <a:rPr kumimoji="1" lang="en-US" altLang="ja-JP" sz="1400" dirty="0" smtClean="0"/>
              <a:t>)</a:t>
            </a:r>
            <a:endParaRPr kumimoji="1" lang="ja-JP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600941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96</Words>
  <Application>Microsoft Office PowerPoint</Application>
  <PresentationFormat>A4 210 x 297 mm</PresentationFormat>
  <Paragraphs>56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ＭＳ Ｐゴシック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Company>Kyushu univ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吉崎 真吾</dc:creator>
  <cp:lastModifiedBy>吉崎 真吾</cp:lastModifiedBy>
  <cp:revision>2</cp:revision>
  <dcterms:created xsi:type="dcterms:W3CDTF">2020-11-06T12:09:52Z</dcterms:created>
  <dcterms:modified xsi:type="dcterms:W3CDTF">2020-11-06T12:13:07Z</dcterms:modified>
</cp:coreProperties>
</file>