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0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Sheet1!$H$34:$I$34</c:f>
                <c:numCache>
                  <c:formatCode>General</c:formatCode>
                  <c:ptCount val="2"/>
                  <c:pt idx="0">
                    <c:v>0.1637190105658925</c:v>
                  </c:pt>
                  <c:pt idx="1">
                    <c:v>0.10840825428059796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Sheet1!$H$33:$I$33</c:f>
              <c:numCache>
                <c:formatCode>General</c:formatCode>
                <c:ptCount val="2"/>
                <c:pt idx="0">
                  <c:v>1</c:v>
                </c:pt>
                <c:pt idx="1">
                  <c:v>0.97318208469698431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19871040"/>
        <c:axId val="-1319876480"/>
      </c:barChart>
      <c:catAx>
        <c:axId val="-131987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6480"/>
        <c:crosses val="autoZero"/>
        <c:auto val="1"/>
        <c:lblAlgn val="ctr"/>
        <c:lblOffset val="100"/>
        <c:noMultiLvlLbl val="0"/>
      </c:catAx>
      <c:valAx>
        <c:axId val="-1319876480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104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Sheet1!$M$35:$N$35</c:f>
                <c:numCache>
                  <c:formatCode>General</c:formatCode>
                  <c:ptCount val="2"/>
                  <c:pt idx="0">
                    <c:v>0.23061370817942287</c:v>
                  </c:pt>
                  <c:pt idx="1">
                    <c:v>8.5886190100840823E-2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Sheet1!$M$34:$N$34</c:f>
              <c:numCache>
                <c:formatCode>General</c:formatCode>
                <c:ptCount val="2"/>
                <c:pt idx="0">
                  <c:v>1</c:v>
                </c:pt>
                <c:pt idx="1">
                  <c:v>1.0268446570612002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19874848"/>
        <c:axId val="-1319875936"/>
      </c:barChart>
      <c:catAx>
        <c:axId val="-1319874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5936"/>
        <c:crosses val="autoZero"/>
        <c:auto val="1"/>
        <c:lblAlgn val="ctr"/>
        <c:lblOffset val="100"/>
        <c:noMultiLvlLbl val="0"/>
      </c:catAx>
      <c:valAx>
        <c:axId val="-1319875936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484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Sheet1!$S$34:$T$34</c:f>
                <c:numCache>
                  <c:formatCode>General</c:formatCode>
                  <c:ptCount val="2"/>
                  <c:pt idx="0">
                    <c:v>5.2462569235868527E-2</c:v>
                  </c:pt>
                  <c:pt idx="1">
                    <c:v>0.14879541908803268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Sheet1!$S$33:$T$33</c:f>
              <c:numCache>
                <c:formatCode>General</c:formatCode>
                <c:ptCount val="2"/>
                <c:pt idx="0">
                  <c:v>1</c:v>
                </c:pt>
                <c:pt idx="1">
                  <c:v>0.90137012005782069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19872672"/>
        <c:axId val="-1319875392"/>
      </c:barChart>
      <c:catAx>
        <c:axId val="-131987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5392"/>
        <c:crosses val="autoZero"/>
        <c:auto val="1"/>
        <c:lblAlgn val="ctr"/>
        <c:lblOffset val="100"/>
        <c:noMultiLvlLbl val="0"/>
      </c:catAx>
      <c:valAx>
        <c:axId val="-1319875392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267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Sheet1!$H$42:$I$42</c:f>
                <c:numCache>
                  <c:formatCode>General</c:formatCode>
                  <c:ptCount val="2"/>
                  <c:pt idx="0">
                    <c:v>0.55242724073600635</c:v>
                  </c:pt>
                  <c:pt idx="1">
                    <c:v>5.7583511591639061E-2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Sheet1!$H$41:$I$41</c:f>
              <c:numCache>
                <c:formatCode>General</c:formatCode>
                <c:ptCount val="2"/>
                <c:pt idx="0">
                  <c:v>1</c:v>
                </c:pt>
                <c:pt idx="1">
                  <c:v>0.23473697114285197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19874304"/>
        <c:axId val="-1319873216"/>
      </c:barChart>
      <c:catAx>
        <c:axId val="-1319874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3216"/>
        <c:crosses val="autoZero"/>
        <c:auto val="1"/>
        <c:lblAlgn val="ctr"/>
        <c:lblOffset val="100"/>
        <c:noMultiLvlLbl val="0"/>
      </c:catAx>
      <c:valAx>
        <c:axId val="-1319873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430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Sheet1!$M$43:$N$43</c:f>
                <c:numCache>
                  <c:formatCode>General</c:formatCode>
                  <c:ptCount val="2"/>
                  <c:pt idx="0">
                    <c:v>0.32631873392296296</c:v>
                  </c:pt>
                  <c:pt idx="1">
                    <c:v>0.16987874091365285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Sheet1!$M$42:$N$42</c:f>
              <c:numCache>
                <c:formatCode>General</c:formatCode>
                <c:ptCount val="2"/>
                <c:pt idx="0">
                  <c:v>1</c:v>
                </c:pt>
                <c:pt idx="1">
                  <c:v>0.96210568235524641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19873760"/>
        <c:axId val="-1319871584"/>
      </c:barChart>
      <c:catAx>
        <c:axId val="-131987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1584"/>
        <c:crosses val="autoZero"/>
        <c:auto val="1"/>
        <c:lblAlgn val="ctr"/>
        <c:lblOffset val="100"/>
        <c:noMultiLvlLbl val="0"/>
      </c:catAx>
      <c:valAx>
        <c:axId val="-1319871584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37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29833333333333"/>
          <c:y val="7.0555555555555552E-2"/>
          <c:w val="0.73725722222222223"/>
          <c:h val="0.758712222222222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Sheet1!$S$42:$T$42</c:f>
                <c:numCache>
                  <c:formatCode>General</c:formatCode>
                  <c:ptCount val="2"/>
                  <c:pt idx="0">
                    <c:v>0.19968309567912504</c:v>
                  </c:pt>
                  <c:pt idx="1">
                    <c:v>0.38644894512839606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Sheet1!$S$41:$T$41</c:f>
              <c:numCache>
                <c:formatCode>General</c:formatCode>
                <c:ptCount val="2"/>
                <c:pt idx="0">
                  <c:v>1</c:v>
                </c:pt>
                <c:pt idx="1">
                  <c:v>1.8895591391063054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19872128"/>
        <c:axId val="-1373591168"/>
      </c:barChart>
      <c:catAx>
        <c:axId val="-1319872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3591168"/>
        <c:crosses val="autoZero"/>
        <c:auto val="1"/>
        <c:lblAlgn val="ctr"/>
        <c:lblOffset val="100"/>
        <c:noMultiLvlLbl val="0"/>
      </c:catAx>
      <c:valAx>
        <c:axId val="-13735911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1987212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Sheet1!$H$54:$I$54</c:f>
                <c:numCache>
                  <c:formatCode>General</c:formatCode>
                  <c:ptCount val="2"/>
                  <c:pt idx="0">
                    <c:v>0.16421130786719013</c:v>
                  </c:pt>
                  <c:pt idx="1">
                    <c:v>6.5487941594239082E-2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Sheet1!$H$53:$I$53</c:f>
              <c:numCache>
                <c:formatCode>General</c:formatCode>
                <c:ptCount val="2"/>
                <c:pt idx="0">
                  <c:v>1</c:v>
                </c:pt>
                <c:pt idx="1">
                  <c:v>0.85668379102177838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3590080"/>
        <c:axId val="-1373592800"/>
      </c:barChart>
      <c:catAx>
        <c:axId val="-137359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3592800"/>
        <c:crosses val="autoZero"/>
        <c:auto val="1"/>
        <c:lblAlgn val="ctr"/>
        <c:lblOffset val="100"/>
        <c:noMultiLvlLbl val="0"/>
      </c:catAx>
      <c:valAx>
        <c:axId val="-1373592800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359008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Sheet1!$M$55:$N$55</c:f>
                <c:numCache>
                  <c:formatCode>General</c:formatCode>
                  <c:ptCount val="2"/>
                  <c:pt idx="0">
                    <c:v>0.18398657802705204</c:v>
                  </c:pt>
                  <c:pt idx="1">
                    <c:v>0.26510582229195367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Sheet1!$M$54:$N$54</c:f>
              <c:numCache>
                <c:formatCode>General</c:formatCode>
                <c:ptCount val="2"/>
                <c:pt idx="0">
                  <c:v>1</c:v>
                </c:pt>
                <c:pt idx="1">
                  <c:v>1.423258572618908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3590624"/>
        <c:axId val="-1373592256"/>
      </c:barChart>
      <c:catAx>
        <c:axId val="-137359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3592256"/>
        <c:crosses val="autoZero"/>
        <c:auto val="1"/>
        <c:lblAlgn val="ctr"/>
        <c:lblOffset val="100"/>
        <c:noMultiLvlLbl val="0"/>
      </c:catAx>
      <c:valAx>
        <c:axId val="-1373592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359062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Sheet1!$S$54:$T$54</c:f>
                <c:numCache>
                  <c:formatCode>General</c:formatCode>
                  <c:ptCount val="2"/>
                  <c:pt idx="0">
                    <c:v>0.54380809064775837</c:v>
                  </c:pt>
                  <c:pt idx="1">
                    <c:v>0.14984992928482102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Sheet1!$S$53:$T$53</c:f>
              <c:numCache>
                <c:formatCode>General</c:formatCode>
                <c:ptCount val="2"/>
                <c:pt idx="0">
                  <c:v>1</c:v>
                </c:pt>
                <c:pt idx="1">
                  <c:v>0.4639014313609382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3591712"/>
        <c:axId val="-1267930848"/>
      </c:barChart>
      <c:catAx>
        <c:axId val="-1373591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30848"/>
        <c:crosses val="autoZero"/>
        <c:auto val="1"/>
        <c:lblAlgn val="ctr"/>
        <c:lblOffset val="100"/>
        <c:noMultiLvlLbl val="0"/>
      </c:catAx>
      <c:valAx>
        <c:axId val="-1267930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359171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39748677248676"/>
          <c:y val="9.7013888888888886E-2"/>
          <c:w val="0.68721097883597881"/>
          <c:h val="0.6983902777777777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Sheet1!$H$65:$I$65</c:f>
                <c:numCache>
                  <c:formatCode>General</c:formatCode>
                  <c:ptCount val="2"/>
                  <c:pt idx="0">
                    <c:v>0.27743284214441688</c:v>
                  </c:pt>
                  <c:pt idx="1">
                    <c:v>0.27562850165991792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Sheet1!$H$64:$I$64</c:f>
              <c:numCache>
                <c:formatCode>General</c:formatCode>
                <c:ptCount val="2"/>
                <c:pt idx="0">
                  <c:v>1</c:v>
                </c:pt>
                <c:pt idx="1">
                  <c:v>1.1271505902965011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30304"/>
        <c:axId val="-1267929216"/>
      </c:barChart>
      <c:catAx>
        <c:axId val="-1267930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9216"/>
        <c:crosses val="autoZero"/>
        <c:auto val="1"/>
        <c:lblAlgn val="ctr"/>
        <c:lblOffset val="100"/>
        <c:noMultiLvlLbl val="0"/>
      </c:catAx>
      <c:valAx>
        <c:axId val="-1267929216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3030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Sheet1!$M$66:$N$66</c:f>
                <c:numCache>
                  <c:formatCode>General</c:formatCode>
                  <c:ptCount val="2"/>
                  <c:pt idx="0">
                    <c:v>0.3895588930722601</c:v>
                  </c:pt>
                  <c:pt idx="1">
                    <c:v>0.11802365742433886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Sheet1!$M$65:$N$65</c:f>
              <c:numCache>
                <c:formatCode>General</c:formatCode>
                <c:ptCount val="2"/>
                <c:pt idx="0">
                  <c:v>1</c:v>
                </c:pt>
                <c:pt idx="1">
                  <c:v>0.71496763475505409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29760"/>
        <c:axId val="-1267928672"/>
      </c:barChart>
      <c:catAx>
        <c:axId val="-126792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8672"/>
        <c:crosses val="autoZero"/>
        <c:auto val="1"/>
        <c:lblAlgn val="ctr"/>
        <c:lblOffset val="100"/>
        <c:noMultiLvlLbl val="0"/>
      </c:catAx>
      <c:valAx>
        <c:axId val="-1267928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97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19642857142858"/>
          <c:y val="6.173611111111111E-2"/>
          <c:w val="0.68721097883597881"/>
          <c:h val="0.6983902777777777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Sheet1!$S$65:$T$65</c:f>
                <c:numCache>
                  <c:formatCode>General</c:formatCode>
                  <c:ptCount val="2"/>
                  <c:pt idx="0">
                    <c:v>0.53163980373689379</c:v>
                  </c:pt>
                  <c:pt idx="1">
                    <c:v>0.21216093960426274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Sheet1!$S$64:$T$64</c:f>
              <c:numCache>
                <c:formatCode>General</c:formatCode>
                <c:ptCount val="2"/>
                <c:pt idx="0">
                  <c:v>1</c:v>
                </c:pt>
                <c:pt idx="1">
                  <c:v>0.5966368168315983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25952"/>
        <c:axId val="-1267928128"/>
      </c:barChart>
      <c:catAx>
        <c:axId val="-1267925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8128"/>
        <c:crosses val="autoZero"/>
        <c:auto val="1"/>
        <c:lblAlgn val="ctr"/>
        <c:lblOffset val="100"/>
        <c:noMultiLvlLbl val="0"/>
      </c:catAx>
      <c:valAx>
        <c:axId val="-1267928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595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Sheet1!$H$78:$I$78</c:f>
                <c:numCache>
                  <c:formatCode>General</c:formatCode>
                  <c:ptCount val="2"/>
                  <c:pt idx="0">
                    <c:v>0.45293439807860014</c:v>
                  </c:pt>
                  <c:pt idx="1">
                    <c:v>0.10981071783416189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Sheet1!$H$77:$I$77</c:f>
              <c:numCache>
                <c:formatCode>General</c:formatCode>
                <c:ptCount val="2"/>
                <c:pt idx="0">
                  <c:v>1</c:v>
                </c:pt>
                <c:pt idx="1">
                  <c:v>0.93703455193782503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27584"/>
        <c:axId val="-1267927040"/>
      </c:barChart>
      <c:catAx>
        <c:axId val="-126792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7040"/>
        <c:crosses val="autoZero"/>
        <c:auto val="1"/>
        <c:lblAlgn val="ctr"/>
        <c:lblOffset val="100"/>
        <c:noMultiLvlLbl val="0"/>
      </c:catAx>
      <c:valAx>
        <c:axId val="-1267927040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758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Sheet1!$M$79:$N$79</c:f>
                <c:numCache>
                  <c:formatCode>General</c:formatCode>
                  <c:ptCount val="2"/>
                  <c:pt idx="0">
                    <c:v>0.48500773744738712</c:v>
                  </c:pt>
                  <c:pt idx="1">
                    <c:v>0.11840648979393659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Sheet1!$M$78:$N$78</c:f>
              <c:numCache>
                <c:formatCode>General</c:formatCode>
                <c:ptCount val="2"/>
                <c:pt idx="0">
                  <c:v>1</c:v>
                </c:pt>
                <c:pt idx="1">
                  <c:v>0.56793037048318051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26496"/>
        <c:axId val="-1267931392"/>
      </c:barChart>
      <c:catAx>
        <c:axId val="-126792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31392"/>
        <c:crosses val="autoZero"/>
        <c:auto val="1"/>
        <c:lblAlgn val="ctr"/>
        <c:lblOffset val="100"/>
        <c:noMultiLvlLbl val="0"/>
      </c:catAx>
      <c:valAx>
        <c:axId val="-12679313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2649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Sheet1!$S$78:$T$78</c:f>
                <c:numCache>
                  <c:formatCode>General</c:formatCode>
                  <c:ptCount val="2"/>
                  <c:pt idx="0">
                    <c:v>0.51904247698595163</c:v>
                  </c:pt>
                  <c:pt idx="1">
                    <c:v>0.11890594810104363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Sheet1!$S$77:$T$77</c:f>
              <c:numCache>
                <c:formatCode>General</c:formatCode>
                <c:ptCount val="2"/>
                <c:pt idx="0">
                  <c:v>1</c:v>
                </c:pt>
                <c:pt idx="1">
                  <c:v>0.44696058161559932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33024"/>
        <c:axId val="-1267932480"/>
      </c:barChart>
      <c:catAx>
        <c:axId val="-1267933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32480"/>
        <c:crosses val="autoZero"/>
        <c:auto val="1"/>
        <c:lblAlgn val="ctr"/>
        <c:lblOffset val="100"/>
        <c:noMultiLvlLbl val="0"/>
      </c:catAx>
      <c:valAx>
        <c:axId val="-12679324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3302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Sheet1!$H$89:$I$89</c:f>
                <c:numCache>
                  <c:formatCode>General</c:formatCode>
                  <c:ptCount val="2"/>
                  <c:pt idx="0">
                    <c:v>0.29111690334108459</c:v>
                  </c:pt>
                  <c:pt idx="1">
                    <c:v>0.32297652286754674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Sheet1!$H$88:$I$88</c:f>
              <c:numCache>
                <c:formatCode>General</c:formatCode>
                <c:ptCount val="2"/>
                <c:pt idx="0">
                  <c:v>1</c:v>
                </c:pt>
                <c:pt idx="1">
                  <c:v>0.84294870123670329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67931936"/>
        <c:axId val="-1452579248"/>
      </c:barChart>
      <c:catAx>
        <c:axId val="-126793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9248"/>
        <c:crosses val="autoZero"/>
        <c:auto val="1"/>
        <c:lblAlgn val="ctr"/>
        <c:lblOffset val="100"/>
        <c:noMultiLvlLbl val="0"/>
      </c:catAx>
      <c:valAx>
        <c:axId val="-1452579248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6793193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Sheet1!$S$89:$T$89</c:f>
                <c:numCache>
                  <c:formatCode>General</c:formatCode>
                  <c:ptCount val="2"/>
                  <c:pt idx="0">
                    <c:v>0.28079965118621281</c:v>
                  </c:pt>
                  <c:pt idx="1">
                    <c:v>0.1977815126384522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Sheet1!$S$88:$T$88</c:f>
              <c:numCache>
                <c:formatCode>General</c:formatCode>
                <c:ptCount val="2"/>
                <c:pt idx="0">
                  <c:v>1</c:v>
                </c:pt>
                <c:pt idx="1">
                  <c:v>0.88146582998800316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575984"/>
        <c:axId val="-1452577072"/>
      </c:barChart>
      <c:catAx>
        <c:axId val="-145257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7072"/>
        <c:crosses val="autoZero"/>
        <c:auto val="1"/>
        <c:lblAlgn val="ctr"/>
        <c:lblOffset val="100"/>
        <c:noMultiLvlLbl val="0"/>
      </c:catAx>
      <c:valAx>
        <c:axId val="-1452577072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598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Sheet1!$Z$34:$AA$34</c:f>
                <c:numCache>
                  <c:formatCode>General</c:formatCode>
                  <c:ptCount val="2"/>
                  <c:pt idx="0">
                    <c:v>0.45056179689387971</c:v>
                  </c:pt>
                  <c:pt idx="1">
                    <c:v>0.12192207181305584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Sheet1!$Z$33:$AA$33</c:f>
              <c:numCache>
                <c:formatCode>General</c:formatCode>
                <c:ptCount val="2"/>
                <c:pt idx="0">
                  <c:v>1</c:v>
                </c:pt>
                <c:pt idx="1">
                  <c:v>0.48595941930910813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578704"/>
        <c:axId val="-1452580336"/>
      </c:barChart>
      <c:catAx>
        <c:axId val="-1452578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80336"/>
        <c:crosses val="autoZero"/>
        <c:auto val="1"/>
        <c:lblAlgn val="ctr"/>
        <c:lblOffset val="100"/>
        <c:noMultiLvlLbl val="0"/>
      </c:catAx>
      <c:valAx>
        <c:axId val="-1452580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870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02645502645502"/>
          <c:y val="9.7013888888888886E-2"/>
          <c:w val="0.74457936507936506"/>
          <c:h val="0.6983902777777777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Sheet1!$Z$43:$AA$43</c:f>
                <c:numCache>
                  <c:formatCode>General</c:formatCode>
                  <c:ptCount val="2"/>
                  <c:pt idx="0">
                    <c:v>0.4525695088648331</c:v>
                  </c:pt>
                  <c:pt idx="1">
                    <c:v>0.85532251736375076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Sheet1!$Z$42:$AA$42</c:f>
              <c:numCache>
                <c:formatCode>General</c:formatCode>
                <c:ptCount val="2"/>
                <c:pt idx="0">
                  <c:v>1</c:v>
                </c:pt>
                <c:pt idx="1">
                  <c:v>2.6945362070416277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575440"/>
        <c:axId val="-1452578160"/>
      </c:barChart>
      <c:catAx>
        <c:axId val="-145257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8160"/>
        <c:crosses val="autoZero"/>
        <c:auto val="1"/>
        <c:lblAlgn val="ctr"/>
        <c:lblOffset val="100"/>
        <c:noMultiLvlLbl val="0"/>
      </c:catAx>
      <c:valAx>
        <c:axId val="-1452578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54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Sheet1!$Z$64:$AA$64</c:f>
                <c:numCache>
                  <c:formatCode>General</c:formatCode>
                  <c:ptCount val="2"/>
                  <c:pt idx="0">
                    <c:v>0.27887047896608852</c:v>
                  </c:pt>
                  <c:pt idx="1">
                    <c:v>0.18471909952070292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Sheet1!$Z$63:$AA$63</c:f>
              <c:numCache>
                <c:formatCode>General</c:formatCode>
                <c:ptCount val="2"/>
                <c:pt idx="0">
                  <c:v>1</c:v>
                </c:pt>
                <c:pt idx="1">
                  <c:v>0.84492574401532317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580880"/>
        <c:axId val="-1452574352"/>
      </c:barChart>
      <c:catAx>
        <c:axId val="-145258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4352"/>
        <c:crosses val="autoZero"/>
        <c:auto val="1"/>
        <c:lblAlgn val="ctr"/>
        <c:lblOffset val="100"/>
        <c:noMultiLvlLbl val="0"/>
      </c:catAx>
      <c:valAx>
        <c:axId val="-1452574352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8088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Sheet1!$Z$77:$AA$77</c:f>
                <c:numCache>
                  <c:formatCode>General</c:formatCode>
                  <c:ptCount val="2"/>
                  <c:pt idx="0">
                    <c:v>0.34142364832146105</c:v>
                  </c:pt>
                  <c:pt idx="1">
                    <c:v>0.15997870949685528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Sheet1!$Z$76:$AA$76</c:f>
              <c:numCache>
                <c:formatCode>General</c:formatCode>
                <c:ptCount val="2"/>
                <c:pt idx="0">
                  <c:v>1</c:v>
                </c:pt>
                <c:pt idx="1">
                  <c:v>0.85956110365481264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576528"/>
        <c:axId val="-1452573808"/>
      </c:barChart>
      <c:catAx>
        <c:axId val="-145257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3808"/>
        <c:crosses val="autoZero"/>
        <c:auto val="1"/>
        <c:lblAlgn val="ctr"/>
        <c:lblOffset val="100"/>
        <c:noMultiLvlLbl val="0"/>
      </c:catAx>
      <c:valAx>
        <c:axId val="-1452573808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652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Sheet1!$Z$86:$AA$86</c:f>
                <c:numCache>
                  <c:formatCode>General</c:formatCode>
                  <c:ptCount val="2"/>
                  <c:pt idx="0">
                    <c:v>0.41349747671020709</c:v>
                  </c:pt>
                  <c:pt idx="1">
                    <c:v>0.45376061600056528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Sheet1!$Z$85:$AA$85</c:f>
              <c:numCache>
                <c:formatCode>General</c:formatCode>
                <c:ptCount val="2"/>
                <c:pt idx="0">
                  <c:v>1</c:v>
                </c:pt>
                <c:pt idx="1">
                  <c:v>2.6980723027076747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574896"/>
        <c:axId val="-1452579792"/>
      </c:barChart>
      <c:catAx>
        <c:axId val="-145257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9792"/>
        <c:crosses val="autoZero"/>
        <c:auto val="1"/>
        <c:lblAlgn val="ctr"/>
        <c:lblOffset val="100"/>
        <c:noMultiLvlLbl val="0"/>
      </c:catAx>
      <c:valAx>
        <c:axId val="-1452579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5748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533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3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70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32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0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76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97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92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33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955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49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6A37F-230D-41E4-B0F4-A92716D55D6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DBC5-0931-4626-88B5-2406584A62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21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chart" Target="../charts/chart12.xml"/><Relationship Id="rId18" Type="http://schemas.openxmlformats.org/officeDocument/2006/relationships/chart" Target="../charts/chart17.xml"/><Relationship Id="rId3" Type="http://schemas.openxmlformats.org/officeDocument/2006/relationships/chart" Target="../charts/chart2.xml"/><Relationship Id="rId21" Type="http://schemas.openxmlformats.org/officeDocument/2006/relationships/chart" Target="../charts/chart20.xml"/><Relationship Id="rId7" Type="http://schemas.openxmlformats.org/officeDocument/2006/relationships/chart" Target="../charts/chart6.xml"/><Relationship Id="rId12" Type="http://schemas.openxmlformats.org/officeDocument/2006/relationships/chart" Target="../charts/chart11.xml"/><Relationship Id="rId17" Type="http://schemas.openxmlformats.org/officeDocument/2006/relationships/chart" Target="../charts/chart16.xml"/><Relationship Id="rId2" Type="http://schemas.openxmlformats.org/officeDocument/2006/relationships/chart" Target="../charts/chart1.xml"/><Relationship Id="rId16" Type="http://schemas.openxmlformats.org/officeDocument/2006/relationships/chart" Target="../charts/chart15.xml"/><Relationship Id="rId20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5" Type="http://schemas.openxmlformats.org/officeDocument/2006/relationships/chart" Target="../charts/chart14.xml"/><Relationship Id="rId23" Type="http://schemas.openxmlformats.org/officeDocument/2006/relationships/chart" Target="../charts/chart22.xml"/><Relationship Id="rId10" Type="http://schemas.openxmlformats.org/officeDocument/2006/relationships/chart" Target="../charts/chart9.xml"/><Relationship Id="rId19" Type="http://schemas.openxmlformats.org/officeDocument/2006/relationships/chart" Target="../charts/chart18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Relationship Id="rId14" Type="http://schemas.openxmlformats.org/officeDocument/2006/relationships/chart" Target="../charts/chart13.xml"/><Relationship Id="rId22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/>
          </p:nvPr>
        </p:nvGraphicFramePr>
        <p:xfrm>
          <a:off x="754052" y="733703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956372" y="549532"/>
            <a:ext cx="134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Fcgr3(CD16)</a:t>
            </a:r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/>
          </p:nvPr>
        </p:nvGraphicFramePr>
        <p:xfrm>
          <a:off x="2185018" y="733703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2399213" y="549532"/>
            <a:ext cx="134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Fcgr2(CD32)</a:t>
            </a:r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/>
          </p:nvPr>
        </p:nvGraphicFramePr>
        <p:xfrm>
          <a:off x="3637409" y="729975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4126002" y="54953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CD86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144966" y="313267"/>
            <a:ext cx="5004443" cy="18626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70682" y="230913"/>
            <a:ext cx="137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/>
              <a:t>M1 markers</a:t>
            </a:r>
            <a:endParaRPr kumimoji="1" lang="ja-JP" altLang="en-US" b="1" u="sng" dirty="0"/>
          </a:p>
        </p:txBody>
      </p:sp>
      <p:sp>
        <p:nvSpPr>
          <p:cNvPr id="10" name="正方形/長方形 9"/>
          <p:cNvSpPr/>
          <p:nvPr/>
        </p:nvSpPr>
        <p:spPr>
          <a:xfrm>
            <a:off x="1064709" y="1948626"/>
            <a:ext cx="3859481" cy="148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88307" y="1891664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585731" y="1891664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477368" y="1891664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046562" y="1891664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01503" y="1891664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479943" y="1891664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7" name="角丸四角形 16"/>
          <p:cNvSpPr/>
          <p:nvPr/>
        </p:nvSpPr>
        <p:spPr>
          <a:xfrm>
            <a:off x="5215067" y="313267"/>
            <a:ext cx="1356857" cy="18626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228006" y="243298"/>
            <a:ext cx="13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/>
              <a:t>M2 markers</a:t>
            </a:r>
            <a:endParaRPr kumimoji="1" lang="ja-JP" altLang="en-US" b="1" u="sng" dirty="0"/>
          </a:p>
        </p:txBody>
      </p:sp>
      <p:graphicFrame>
        <p:nvGraphicFramePr>
          <p:cNvPr id="19" name="グラフ 18"/>
          <p:cNvGraphicFramePr>
            <a:graphicFrameLocks/>
          </p:cNvGraphicFramePr>
          <p:nvPr>
            <p:extLst/>
          </p:nvPr>
        </p:nvGraphicFramePr>
        <p:xfrm>
          <a:off x="5189270" y="721157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テキスト ボックス 19"/>
          <p:cNvSpPr txBox="1"/>
          <p:nvPr/>
        </p:nvSpPr>
        <p:spPr>
          <a:xfrm>
            <a:off x="5369865" y="549532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Chil3(YM1)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 rot="16200000">
            <a:off x="-369705" y="851894"/>
            <a:ext cx="1787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Relative</a:t>
            </a:r>
            <a:r>
              <a:rPr kumimoji="1" lang="ja-JP" altLang="en-US" sz="1400" dirty="0" smtClean="0"/>
              <a:t> </a:t>
            </a:r>
            <a:r>
              <a:rPr kumimoji="1" lang="en-US" altLang="ja-JP" sz="1400" dirty="0" smtClean="0"/>
              <a:t>levels of</a:t>
            </a:r>
          </a:p>
          <a:p>
            <a:pPr algn="ctr"/>
            <a:r>
              <a:rPr lang="en-US" altLang="ja-JP" sz="1400" dirty="0"/>
              <a:t>LMD-sorted glial scars</a:t>
            </a:r>
          </a:p>
          <a:p>
            <a:pPr algn="ctr"/>
            <a:r>
              <a:rPr lang="en-US" altLang="ja-JP" sz="1400" dirty="0" smtClean="0"/>
              <a:t>(</a:t>
            </a:r>
            <a:r>
              <a:rPr lang="en-US" altLang="ja-JP" sz="1400" dirty="0"/>
              <a:t>fold)</a:t>
            </a:r>
            <a:endParaRPr kumimoji="1" lang="ja-JP" altLang="en-US" sz="1400" dirty="0"/>
          </a:p>
        </p:txBody>
      </p:sp>
      <p:sp>
        <p:nvSpPr>
          <p:cNvPr id="47" name="正方形/長方形 46"/>
          <p:cNvSpPr/>
          <p:nvPr/>
        </p:nvSpPr>
        <p:spPr>
          <a:xfrm>
            <a:off x="5607954" y="1947988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412766" y="1891664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6029094" y="1894574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graphicFrame>
        <p:nvGraphicFramePr>
          <p:cNvPr id="50" name="グラフ 49"/>
          <p:cNvGraphicFramePr>
            <a:graphicFrameLocks/>
          </p:cNvGraphicFramePr>
          <p:nvPr>
            <p:extLst/>
          </p:nvPr>
        </p:nvGraphicFramePr>
        <p:xfrm>
          <a:off x="724158" y="2653700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" name="テキスト ボックス 50"/>
          <p:cNvSpPr txBox="1"/>
          <p:nvPr/>
        </p:nvSpPr>
        <p:spPr>
          <a:xfrm>
            <a:off x="1302713" y="2501042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Ccl1</a:t>
            </a:r>
            <a:endParaRPr kumimoji="1" lang="en-US" altLang="ja-JP" b="1" i="1" dirty="0" smtClean="0"/>
          </a:p>
        </p:txBody>
      </p:sp>
      <p:graphicFrame>
        <p:nvGraphicFramePr>
          <p:cNvPr id="52" name="グラフ 51"/>
          <p:cNvGraphicFramePr>
            <a:graphicFrameLocks/>
          </p:cNvGraphicFramePr>
          <p:nvPr>
            <p:extLst/>
          </p:nvPr>
        </p:nvGraphicFramePr>
        <p:xfrm>
          <a:off x="2213133" y="2590865"/>
          <a:ext cx="145577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3" name="テキスト ボックス 52"/>
          <p:cNvSpPr txBox="1"/>
          <p:nvPr/>
        </p:nvSpPr>
        <p:spPr>
          <a:xfrm>
            <a:off x="2729352" y="2495195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Ccl8</a:t>
            </a:r>
            <a:endParaRPr kumimoji="1" lang="en-US" altLang="ja-JP" b="1" i="1" dirty="0" smtClean="0"/>
          </a:p>
        </p:txBody>
      </p:sp>
      <p:graphicFrame>
        <p:nvGraphicFramePr>
          <p:cNvPr id="54" name="グラフ 53"/>
          <p:cNvGraphicFramePr>
            <a:graphicFrameLocks/>
          </p:cNvGraphicFramePr>
          <p:nvPr>
            <p:extLst/>
          </p:nvPr>
        </p:nvGraphicFramePr>
        <p:xfrm>
          <a:off x="3630218" y="2642450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5" name="テキスト ボックス 54"/>
          <p:cNvSpPr txBox="1"/>
          <p:nvPr/>
        </p:nvSpPr>
        <p:spPr>
          <a:xfrm>
            <a:off x="4124239" y="2495195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Ccl17</a:t>
            </a:r>
            <a:endParaRPr kumimoji="1" lang="en-US" altLang="ja-JP" b="1" i="1" dirty="0" smtClean="0"/>
          </a:p>
        </p:txBody>
      </p:sp>
      <p:graphicFrame>
        <p:nvGraphicFramePr>
          <p:cNvPr id="56" name="グラフ 55"/>
          <p:cNvGraphicFramePr>
            <a:graphicFrameLocks/>
          </p:cNvGraphicFramePr>
          <p:nvPr>
            <p:extLst/>
          </p:nvPr>
        </p:nvGraphicFramePr>
        <p:xfrm>
          <a:off x="4985458" y="2642450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57" name="テキスト ボックス 56"/>
          <p:cNvSpPr txBox="1"/>
          <p:nvPr/>
        </p:nvSpPr>
        <p:spPr>
          <a:xfrm>
            <a:off x="5391745" y="2495195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Ccl22</a:t>
            </a:r>
            <a:endParaRPr kumimoji="1" lang="en-US" altLang="ja-JP" b="1" i="1" dirty="0" smtClean="0"/>
          </a:p>
        </p:txBody>
      </p:sp>
      <p:graphicFrame>
        <p:nvGraphicFramePr>
          <p:cNvPr id="58" name="グラフ 57"/>
          <p:cNvGraphicFramePr>
            <a:graphicFrameLocks/>
          </p:cNvGraphicFramePr>
          <p:nvPr>
            <p:extLst/>
          </p:nvPr>
        </p:nvGraphicFramePr>
        <p:xfrm>
          <a:off x="752207" y="4093925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9" name="テキスト ボックス 58"/>
          <p:cNvSpPr txBox="1"/>
          <p:nvPr/>
        </p:nvSpPr>
        <p:spPr>
          <a:xfrm>
            <a:off x="1275428" y="3986390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Ccl24</a:t>
            </a:r>
            <a:endParaRPr kumimoji="1" lang="en-US" altLang="ja-JP" b="1" i="1" dirty="0" smtClean="0"/>
          </a:p>
        </p:txBody>
      </p:sp>
      <p:graphicFrame>
        <p:nvGraphicFramePr>
          <p:cNvPr id="60" name="グラフ 59"/>
          <p:cNvGraphicFramePr>
            <a:graphicFrameLocks/>
          </p:cNvGraphicFramePr>
          <p:nvPr>
            <p:extLst/>
          </p:nvPr>
        </p:nvGraphicFramePr>
        <p:xfrm>
          <a:off x="2264207" y="4093925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1" name="テキスト ボックス 60"/>
          <p:cNvSpPr txBox="1"/>
          <p:nvPr/>
        </p:nvSpPr>
        <p:spPr>
          <a:xfrm>
            <a:off x="2807213" y="3967403"/>
            <a:ext cx="673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Cxcl1</a:t>
            </a:r>
            <a:endParaRPr kumimoji="1" lang="en-US" altLang="ja-JP" b="1" i="1" dirty="0" smtClean="0"/>
          </a:p>
        </p:txBody>
      </p:sp>
      <p:graphicFrame>
        <p:nvGraphicFramePr>
          <p:cNvPr id="62" name="グラフ 61"/>
          <p:cNvGraphicFramePr>
            <a:graphicFrameLocks/>
          </p:cNvGraphicFramePr>
          <p:nvPr>
            <p:extLst/>
          </p:nvPr>
        </p:nvGraphicFramePr>
        <p:xfrm>
          <a:off x="3637636" y="4093925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3" name="テキスト ボックス 62"/>
          <p:cNvSpPr txBox="1"/>
          <p:nvPr/>
        </p:nvSpPr>
        <p:spPr>
          <a:xfrm>
            <a:off x="4199071" y="3967403"/>
            <a:ext cx="673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Cxcl2</a:t>
            </a:r>
            <a:endParaRPr kumimoji="1" lang="en-US" altLang="ja-JP" b="1" i="1" dirty="0" smtClean="0"/>
          </a:p>
        </p:txBody>
      </p:sp>
      <p:graphicFrame>
        <p:nvGraphicFramePr>
          <p:cNvPr id="64" name="グラフ 63"/>
          <p:cNvGraphicFramePr>
            <a:graphicFrameLocks/>
          </p:cNvGraphicFramePr>
          <p:nvPr>
            <p:extLst/>
          </p:nvPr>
        </p:nvGraphicFramePr>
        <p:xfrm>
          <a:off x="5034574" y="4145362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5" name="テキスト ボックス 64"/>
          <p:cNvSpPr txBox="1"/>
          <p:nvPr/>
        </p:nvSpPr>
        <p:spPr>
          <a:xfrm>
            <a:off x="5490205" y="3983466"/>
            <a:ext cx="673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Cxcl3</a:t>
            </a:r>
            <a:endParaRPr kumimoji="1" lang="en-US" altLang="ja-JP" b="1" i="1" dirty="0" smtClean="0"/>
          </a:p>
        </p:txBody>
      </p:sp>
      <p:graphicFrame>
        <p:nvGraphicFramePr>
          <p:cNvPr id="66" name="グラフ 65"/>
          <p:cNvGraphicFramePr>
            <a:graphicFrameLocks/>
          </p:cNvGraphicFramePr>
          <p:nvPr>
            <p:extLst/>
          </p:nvPr>
        </p:nvGraphicFramePr>
        <p:xfrm>
          <a:off x="752727" y="5494508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67" name="テキスト ボックス 66"/>
          <p:cNvSpPr txBox="1"/>
          <p:nvPr/>
        </p:nvSpPr>
        <p:spPr>
          <a:xfrm>
            <a:off x="1315234" y="5370571"/>
            <a:ext cx="673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Cxcl9</a:t>
            </a:r>
            <a:endParaRPr kumimoji="1" lang="en-US" altLang="ja-JP" b="1" i="1" dirty="0" smtClean="0"/>
          </a:p>
        </p:txBody>
      </p:sp>
      <p:graphicFrame>
        <p:nvGraphicFramePr>
          <p:cNvPr id="68" name="グラフ 67"/>
          <p:cNvGraphicFramePr>
            <a:graphicFrameLocks/>
          </p:cNvGraphicFramePr>
          <p:nvPr>
            <p:extLst/>
          </p:nvPr>
        </p:nvGraphicFramePr>
        <p:xfrm>
          <a:off x="2177625" y="5505646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69" name="テキスト ボックス 68"/>
          <p:cNvSpPr txBox="1"/>
          <p:nvPr/>
        </p:nvSpPr>
        <p:spPr>
          <a:xfrm>
            <a:off x="2703068" y="5370571"/>
            <a:ext cx="79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Cxcl10</a:t>
            </a:r>
            <a:endParaRPr kumimoji="1" lang="en-US" altLang="ja-JP" b="1" i="1" dirty="0" smtClean="0"/>
          </a:p>
        </p:txBody>
      </p:sp>
      <p:graphicFrame>
        <p:nvGraphicFramePr>
          <p:cNvPr id="70" name="グラフ 69"/>
          <p:cNvGraphicFramePr>
            <a:graphicFrameLocks/>
          </p:cNvGraphicFramePr>
          <p:nvPr>
            <p:extLst/>
          </p:nvPr>
        </p:nvGraphicFramePr>
        <p:xfrm>
          <a:off x="3630218" y="5506777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71" name="テキスト ボックス 70"/>
          <p:cNvSpPr txBox="1"/>
          <p:nvPr/>
        </p:nvSpPr>
        <p:spPr>
          <a:xfrm>
            <a:off x="4119647" y="5370571"/>
            <a:ext cx="79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Cxcl11</a:t>
            </a:r>
            <a:endParaRPr kumimoji="1" lang="en-US" altLang="ja-JP" b="1" i="1" dirty="0" smtClean="0"/>
          </a:p>
        </p:txBody>
      </p:sp>
      <p:graphicFrame>
        <p:nvGraphicFramePr>
          <p:cNvPr id="72" name="グラフ 71"/>
          <p:cNvGraphicFramePr>
            <a:graphicFrameLocks/>
          </p:cNvGraphicFramePr>
          <p:nvPr>
            <p:extLst/>
          </p:nvPr>
        </p:nvGraphicFramePr>
        <p:xfrm>
          <a:off x="4974990" y="5500210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73" name="テキスト ボックス 72"/>
          <p:cNvSpPr txBox="1"/>
          <p:nvPr/>
        </p:nvSpPr>
        <p:spPr>
          <a:xfrm>
            <a:off x="5422402" y="5370571"/>
            <a:ext cx="79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Cxcl13</a:t>
            </a:r>
            <a:endParaRPr kumimoji="1" lang="en-US" altLang="ja-JP" b="1" i="1" dirty="0" smtClean="0"/>
          </a:p>
        </p:txBody>
      </p:sp>
      <p:graphicFrame>
        <p:nvGraphicFramePr>
          <p:cNvPr id="77" name="グラフ 76"/>
          <p:cNvGraphicFramePr>
            <a:graphicFrameLocks/>
          </p:cNvGraphicFramePr>
          <p:nvPr>
            <p:extLst/>
          </p:nvPr>
        </p:nvGraphicFramePr>
        <p:xfrm>
          <a:off x="751202" y="6932405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79" name="テキスト ボックス 78"/>
          <p:cNvSpPr txBox="1"/>
          <p:nvPr/>
        </p:nvSpPr>
        <p:spPr>
          <a:xfrm>
            <a:off x="1364079" y="682545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Il15</a:t>
            </a:r>
          </a:p>
        </p:txBody>
      </p:sp>
      <p:graphicFrame>
        <p:nvGraphicFramePr>
          <p:cNvPr id="80" name="グラフ 79"/>
          <p:cNvGraphicFramePr>
            <a:graphicFrameLocks/>
          </p:cNvGraphicFramePr>
          <p:nvPr>
            <p:extLst/>
          </p:nvPr>
        </p:nvGraphicFramePr>
        <p:xfrm>
          <a:off x="2185018" y="6934309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81" name="テキスト ボックス 80"/>
          <p:cNvSpPr txBox="1"/>
          <p:nvPr/>
        </p:nvSpPr>
        <p:spPr>
          <a:xfrm>
            <a:off x="2826125" y="6815549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Il23a</a:t>
            </a:r>
          </a:p>
        </p:txBody>
      </p:sp>
      <p:graphicFrame>
        <p:nvGraphicFramePr>
          <p:cNvPr id="82" name="グラフ 81"/>
          <p:cNvGraphicFramePr>
            <a:graphicFrameLocks/>
          </p:cNvGraphicFramePr>
          <p:nvPr>
            <p:extLst/>
          </p:nvPr>
        </p:nvGraphicFramePr>
        <p:xfrm>
          <a:off x="3729088" y="6920246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83" name="テキスト ボックス 82"/>
          <p:cNvSpPr txBox="1"/>
          <p:nvPr/>
        </p:nvSpPr>
        <p:spPr>
          <a:xfrm>
            <a:off x="4107534" y="6815549"/>
            <a:ext cx="715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Tgfb1</a:t>
            </a:r>
            <a:endParaRPr kumimoji="1" lang="en-US" altLang="ja-JP" b="1" i="1" dirty="0" smtClean="0"/>
          </a:p>
        </p:txBody>
      </p:sp>
      <p:graphicFrame>
        <p:nvGraphicFramePr>
          <p:cNvPr id="86" name="グラフ 85"/>
          <p:cNvGraphicFramePr>
            <a:graphicFrameLocks/>
          </p:cNvGraphicFramePr>
          <p:nvPr>
            <p:extLst/>
          </p:nvPr>
        </p:nvGraphicFramePr>
        <p:xfrm>
          <a:off x="724158" y="8364879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87" name="テキスト ボックス 86"/>
          <p:cNvSpPr txBox="1"/>
          <p:nvPr/>
        </p:nvSpPr>
        <p:spPr>
          <a:xfrm>
            <a:off x="1346706" y="8235868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Igf1</a:t>
            </a:r>
            <a:endParaRPr kumimoji="1" lang="en-US" altLang="ja-JP" b="1" i="1" dirty="0" smtClean="0"/>
          </a:p>
        </p:txBody>
      </p:sp>
      <p:graphicFrame>
        <p:nvGraphicFramePr>
          <p:cNvPr id="88" name="グラフ 87"/>
          <p:cNvGraphicFramePr>
            <a:graphicFrameLocks/>
          </p:cNvGraphicFramePr>
          <p:nvPr>
            <p:extLst/>
          </p:nvPr>
        </p:nvGraphicFramePr>
        <p:xfrm>
          <a:off x="2203578" y="8388821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sp>
        <p:nvSpPr>
          <p:cNvPr id="89" name="テキスト ボックス 88"/>
          <p:cNvSpPr txBox="1"/>
          <p:nvPr/>
        </p:nvSpPr>
        <p:spPr>
          <a:xfrm>
            <a:off x="2745603" y="8255522"/>
            <a:ext cx="742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err="1" smtClean="0"/>
              <a:t>Pdgfa</a:t>
            </a:r>
            <a:endParaRPr kumimoji="1" lang="en-US" altLang="ja-JP" b="1" i="1" dirty="0" smtClean="0"/>
          </a:p>
        </p:txBody>
      </p:sp>
      <p:graphicFrame>
        <p:nvGraphicFramePr>
          <p:cNvPr id="90" name="グラフ 89"/>
          <p:cNvGraphicFramePr>
            <a:graphicFrameLocks/>
          </p:cNvGraphicFramePr>
          <p:nvPr>
            <p:extLst/>
          </p:nvPr>
        </p:nvGraphicFramePr>
        <p:xfrm>
          <a:off x="3709356" y="8364879"/>
          <a:ext cx="1512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91" name="テキスト ボックス 90"/>
          <p:cNvSpPr txBox="1"/>
          <p:nvPr/>
        </p:nvSpPr>
        <p:spPr>
          <a:xfrm>
            <a:off x="4139765" y="8250527"/>
            <a:ext cx="744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err="1" smtClean="0"/>
              <a:t>Pdgfb</a:t>
            </a:r>
            <a:endParaRPr kumimoji="1" lang="en-US" altLang="ja-JP" b="1" i="1" dirty="0" smtClean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2022087" y="2245378"/>
            <a:ext cx="3030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/>
              <a:t>Cytokines related to microglia</a:t>
            </a:r>
            <a:endParaRPr kumimoji="1" lang="ja-JP" altLang="en-US" b="1" u="sng" dirty="0"/>
          </a:p>
        </p:txBody>
      </p:sp>
      <p:sp>
        <p:nvSpPr>
          <p:cNvPr id="103" name="正方形/長方形 102"/>
          <p:cNvSpPr/>
          <p:nvPr/>
        </p:nvSpPr>
        <p:spPr>
          <a:xfrm>
            <a:off x="1064709" y="3857853"/>
            <a:ext cx="3859481" cy="148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988307" y="380089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1585731" y="380089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2477368" y="380089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3046562" y="380089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3901503" y="380089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4479943" y="380089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10" name="正方形/長方形 109"/>
          <p:cNvSpPr/>
          <p:nvPr/>
        </p:nvSpPr>
        <p:spPr>
          <a:xfrm>
            <a:off x="5514694" y="3857215"/>
            <a:ext cx="872848" cy="14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5251521" y="3811244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5826415" y="380089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13" name="正方形/長方形 112"/>
          <p:cNvSpPr/>
          <p:nvPr/>
        </p:nvSpPr>
        <p:spPr>
          <a:xfrm>
            <a:off x="1064709" y="5297072"/>
            <a:ext cx="3859481" cy="148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988307" y="524011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1585731" y="524011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2477368" y="524011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3046562" y="524011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18" name="テキスト ボックス 117"/>
          <p:cNvSpPr txBox="1"/>
          <p:nvPr/>
        </p:nvSpPr>
        <p:spPr>
          <a:xfrm>
            <a:off x="3901503" y="524011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4479943" y="524011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20" name="正方形/長方形 119"/>
          <p:cNvSpPr/>
          <p:nvPr/>
        </p:nvSpPr>
        <p:spPr>
          <a:xfrm>
            <a:off x="5514694" y="5296434"/>
            <a:ext cx="872848" cy="14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5251521" y="5250463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5826415" y="524011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23" name="正方形/長方形 122"/>
          <p:cNvSpPr/>
          <p:nvPr/>
        </p:nvSpPr>
        <p:spPr>
          <a:xfrm>
            <a:off x="1064709" y="6705659"/>
            <a:ext cx="3859481" cy="148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988307" y="6648697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1585731" y="6648697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26" name="テキスト ボックス 125"/>
          <p:cNvSpPr txBox="1"/>
          <p:nvPr/>
        </p:nvSpPr>
        <p:spPr>
          <a:xfrm>
            <a:off x="2477368" y="6648697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27" name="テキスト ボックス 126"/>
          <p:cNvSpPr txBox="1"/>
          <p:nvPr/>
        </p:nvSpPr>
        <p:spPr>
          <a:xfrm>
            <a:off x="3046562" y="6648697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3901503" y="6648697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29" name="テキスト ボックス 128"/>
          <p:cNvSpPr txBox="1"/>
          <p:nvPr/>
        </p:nvSpPr>
        <p:spPr>
          <a:xfrm>
            <a:off x="4479943" y="6648697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30" name="正方形/長方形 129"/>
          <p:cNvSpPr/>
          <p:nvPr/>
        </p:nvSpPr>
        <p:spPr>
          <a:xfrm>
            <a:off x="5514694" y="6705021"/>
            <a:ext cx="872848" cy="14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テキスト ボックス 130"/>
          <p:cNvSpPr txBox="1"/>
          <p:nvPr/>
        </p:nvSpPr>
        <p:spPr>
          <a:xfrm>
            <a:off x="5251521" y="665905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5826415" y="6648697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33" name="正方形/長方形 132"/>
          <p:cNvSpPr/>
          <p:nvPr/>
        </p:nvSpPr>
        <p:spPr>
          <a:xfrm>
            <a:off x="1140972" y="8123393"/>
            <a:ext cx="3859481" cy="148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1026470" y="808548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1623894" y="808548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2477431" y="808548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3046625" y="808548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38" name="テキスト ボックス 137"/>
          <p:cNvSpPr txBox="1"/>
          <p:nvPr/>
        </p:nvSpPr>
        <p:spPr>
          <a:xfrm>
            <a:off x="3958716" y="808548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4556206" y="808548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43" name="正方形/長方形 142"/>
          <p:cNvSpPr/>
          <p:nvPr/>
        </p:nvSpPr>
        <p:spPr>
          <a:xfrm>
            <a:off x="1079559" y="9599463"/>
            <a:ext cx="3859481" cy="148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テキスト ボックス 143"/>
          <p:cNvSpPr txBox="1"/>
          <p:nvPr/>
        </p:nvSpPr>
        <p:spPr>
          <a:xfrm>
            <a:off x="1003157" y="954250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1600581" y="954250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2492218" y="954250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3061412" y="954250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3916353" y="954250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4494793" y="954250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50" name="角丸四角形 149"/>
          <p:cNvSpPr/>
          <p:nvPr/>
        </p:nvSpPr>
        <p:spPr>
          <a:xfrm>
            <a:off x="144966" y="2217482"/>
            <a:ext cx="6464341" cy="758739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2" name="直線コネクタ 151"/>
          <p:cNvCxnSpPr/>
          <p:nvPr/>
        </p:nvCxnSpPr>
        <p:spPr>
          <a:xfrm>
            <a:off x="5778660" y="1008286"/>
            <a:ext cx="50787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テキスト ボックス 153"/>
          <p:cNvSpPr txBox="1"/>
          <p:nvPr/>
        </p:nvSpPr>
        <p:spPr>
          <a:xfrm>
            <a:off x="5838578" y="74951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/>
              <a:t>★</a:t>
            </a:r>
            <a:endParaRPr kumimoji="1" lang="ja-JP" altLang="en-US" sz="1400" dirty="0"/>
          </a:p>
        </p:txBody>
      </p:sp>
      <p:sp>
        <p:nvSpPr>
          <p:cNvPr id="159" name="テキスト ボックス 158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S4.</a:t>
            </a:r>
            <a:endParaRPr kumimoji="1" lang="ja-JP" altLang="en-US" b="1" dirty="0"/>
          </a:p>
        </p:txBody>
      </p:sp>
      <p:sp>
        <p:nvSpPr>
          <p:cNvPr id="160" name="テキスト ボックス 159"/>
          <p:cNvSpPr txBox="1"/>
          <p:nvPr/>
        </p:nvSpPr>
        <p:spPr>
          <a:xfrm>
            <a:off x="4447256" y="951787"/>
            <a:ext cx="6126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 smtClean="0"/>
              <a:t>F=0.2211</a:t>
            </a:r>
            <a:endParaRPr kumimoji="1" lang="ja-JP" altLang="en-US" sz="900" dirty="0"/>
          </a:p>
        </p:txBody>
      </p:sp>
      <p:sp>
        <p:nvSpPr>
          <p:cNvPr id="166" name="テキスト ボックス 165"/>
          <p:cNvSpPr txBox="1"/>
          <p:nvPr/>
        </p:nvSpPr>
        <p:spPr>
          <a:xfrm>
            <a:off x="1633933" y="4723267"/>
            <a:ext cx="5549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 smtClean="0"/>
              <a:t>F=0.</a:t>
            </a:r>
            <a:r>
              <a:rPr lang="en-US" altLang="ja-JP" sz="900" dirty="0"/>
              <a:t>141</a:t>
            </a:r>
            <a:endParaRPr kumimoji="1" lang="ja-JP" altLang="en-US" sz="900" dirty="0"/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1457614" y="770545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2937430" y="777551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3" name="テキスト ボックス 182"/>
          <p:cNvSpPr txBox="1"/>
          <p:nvPr/>
        </p:nvSpPr>
        <p:spPr>
          <a:xfrm>
            <a:off x="4324860" y="727576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1430053" y="2689486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5" name="テキスト ボックス 184"/>
          <p:cNvSpPr txBox="1"/>
          <p:nvPr/>
        </p:nvSpPr>
        <p:spPr>
          <a:xfrm>
            <a:off x="2869375" y="2665534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6" name="テキスト ボックス 185"/>
          <p:cNvSpPr txBox="1"/>
          <p:nvPr/>
        </p:nvSpPr>
        <p:spPr>
          <a:xfrm>
            <a:off x="4304066" y="2661599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7" name="テキスト ボックス 186"/>
          <p:cNvSpPr txBox="1"/>
          <p:nvPr/>
        </p:nvSpPr>
        <p:spPr>
          <a:xfrm>
            <a:off x="5670736" y="2665151"/>
            <a:ext cx="379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8" name="テキスト ボックス 187"/>
          <p:cNvSpPr txBox="1"/>
          <p:nvPr/>
        </p:nvSpPr>
        <p:spPr>
          <a:xfrm>
            <a:off x="5625837" y="4169101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89" name="テキスト ボックス 188"/>
          <p:cNvSpPr txBox="1"/>
          <p:nvPr/>
        </p:nvSpPr>
        <p:spPr>
          <a:xfrm>
            <a:off x="4347734" y="4176770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0" name="テキスト ボックス 189"/>
          <p:cNvSpPr txBox="1"/>
          <p:nvPr/>
        </p:nvSpPr>
        <p:spPr>
          <a:xfrm>
            <a:off x="2915585" y="4140608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1416957" y="4217223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2" name="テキスト ボックス 191"/>
          <p:cNvSpPr txBox="1"/>
          <p:nvPr/>
        </p:nvSpPr>
        <p:spPr>
          <a:xfrm>
            <a:off x="1447281" y="5586662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3" name="テキスト ボックス 192"/>
          <p:cNvSpPr txBox="1"/>
          <p:nvPr/>
        </p:nvSpPr>
        <p:spPr>
          <a:xfrm>
            <a:off x="2893514" y="5615915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4296065" y="5634129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5629924" y="5563126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4281529" y="7051816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8" name="テキスト ボックス 197"/>
          <p:cNvSpPr txBox="1"/>
          <p:nvPr/>
        </p:nvSpPr>
        <p:spPr>
          <a:xfrm>
            <a:off x="2915585" y="7048349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99" name="テキスト ボックス 198"/>
          <p:cNvSpPr txBox="1"/>
          <p:nvPr/>
        </p:nvSpPr>
        <p:spPr>
          <a:xfrm>
            <a:off x="1462859" y="7023757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200" name="テキスト ボックス 199"/>
          <p:cNvSpPr txBox="1"/>
          <p:nvPr/>
        </p:nvSpPr>
        <p:spPr>
          <a:xfrm>
            <a:off x="1447949" y="8501635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201" name="テキスト ボックス 200"/>
          <p:cNvSpPr txBox="1"/>
          <p:nvPr/>
        </p:nvSpPr>
        <p:spPr>
          <a:xfrm>
            <a:off x="2930141" y="8468021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202" name="テキスト ボックス 201"/>
          <p:cNvSpPr txBox="1"/>
          <p:nvPr/>
        </p:nvSpPr>
        <p:spPr>
          <a:xfrm>
            <a:off x="4354119" y="8486135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203" name="テキスト ボックス 202"/>
          <p:cNvSpPr txBox="1"/>
          <p:nvPr/>
        </p:nvSpPr>
        <p:spPr>
          <a:xfrm rot="16200000">
            <a:off x="-385265" y="5708688"/>
            <a:ext cx="1787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Relative</a:t>
            </a:r>
            <a:r>
              <a:rPr kumimoji="1" lang="ja-JP" altLang="en-US" sz="1400" dirty="0" smtClean="0"/>
              <a:t> </a:t>
            </a:r>
            <a:r>
              <a:rPr kumimoji="1" lang="en-US" altLang="ja-JP" sz="1400" dirty="0" smtClean="0"/>
              <a:t>levels of</a:t>
            </a:r>
          </a:p>
          <a:p>
            <a:pPr algn="ctr"/>
            <a:r>
              <a:rPr lang="en-US" altLang="ja-JP" sz="1400" dirty="0"/>
              <a:t>LMD-sorted glial scars</a:t>
            </a:r>
          </a:p>
          <a:p>
            <a:pPr algn="ctr"/>
            <a:r>
              <a:rPr lang="en-US" altLang="ja-JP" sz="1400" dirty="0" smtClean="0"/>
              <a:t>(</a:t>
            </a:r>
            <a:r>
              <a:rPr lang="en-US" altLang="ja-JP" sz="1400" dirty="0"/>
              <a:t>fold)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5751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143</Words>
  <Application>Microsoft Office PowerPoint</Application>
  <PresentationFormat>A4 210 x 297 mm</PresentationFormat>
  <Paragraphs>100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2020-11-06T12:13:33Z</dcterms:created>
  <dcterms:modified xsi:type="dcterms:W3CDTF">2020-11-06T12:14:19Z</dcterms:modified>
</cp:coreProperties>
</file>