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Sheet1!$R$20:$U$20</c:f>
                <c:numCache>
                  <c:formatCode>General</c:formatCode>
                  <c:ptCount val="4"/>
                  <c:pt idx="0">
                    <c:v>7.1060362750491657E-2</c:v>
                  </c:pt>
                  <c:pt idx="1">
                    <c:v>6.5583244155860282E-2</c:v>
                  </c:pt>
                  <c:pt idx="2">
                    <c:v>0.12182400685492394</c:v>
                  </c:pt>
                  <c:pt idx="3">
                    <c:v>0.10673052662551449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Sheet1!$R$18:$U$18</c:f>
              <c:strCache>
                <c:ptCount val="4"/>
                <c:pt idx="0">
                  <c:v>Control</c:v>
                </c:pt>
                <c:pt idx="1">
                  <c:v>Control+Ab</c:v>
                </c:pt>
                <c:pt idx="2">
                  <c:v>Fn1x100</c:v>
                </c:pt>
                <c:pt idx="3">
                  <c:v>Fn1x100+Ab</c:v>
                </c:pt>
              </c:strCache>
            </c:strRef>
          </c:cat>
          <c:val>
            <c:numRef>
              <c:f>Sheet1!$R$19:$U$19</c:f>
              <c:numCache>
                <c:formatCode>General</c:formatCode>
                <c:ptCount val="4"/>
                <c:pt idx="0">
                  <c:v>1</c:v>
                </c:pt>
                <c:pt idx="1">
                  <c:v>1.0599908294054865</c:v>
                </c:pt>
                <c:pt idx="2">
                  <c:v>1.8317770272575986</c:v>
                </c:pt>
                <c:pt idx="3">
                  <c:v>1.2998187714958092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243664016"/>
        <c:axId val="-1243666192"/>
      </c:barChart>
      <c:catAx>
        <c:axId val="-124366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43666192"/>
        <c:crosses val="autoZero"/>
        <c:auto val="1"/>
        <c:lblAlgn val="ctr"/>
        <c:lblOffset val="100"/>
        <c:noMultiLvlLbl val="0"/>
      </c:catAx>
      <c:valAx>
        <c:axId val="-12436661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2436640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2308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23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964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838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66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6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431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41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9050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0334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563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CFE82-E317-4299-93EB-E5AC16E60366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4FFAD-21E9-4313-920E-37CA44AE891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614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S7.</a:t>
            </a:r>
            <a:endParaRPr kumimoji="1" lang="ja-JP" altLang="en-US" b="1" dirty="0"/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1452264" y="1756758"/>
            <a:ext cx="4156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400" b="1" i="1" u="sng" dirty="0" smtClean="0"/>
              <a:t>In vitro </a:t>
            </a:r>
            <a:r>
              <a:rPr kumimoji="1" lang="en-US" altLang="ja-JP" sz="1400" b="1" u="sng" dirty="0" smtClean="0"/>
              <a:t>stimulation of</a:t>
            </a:r>
            <a:r>
              <a:rPr kumimoji="1" lang="ja-JP" altLang="en-US" sz="1400" b="1" u="sng" dirty="0" smtClean="0"/>
              <a:t> </a:t>
            </a:r>
            <a:r>
              <a:rPr kumimoji="1" lang="en-US" altLang="ja-JP" sz="1400" b="1" u="sng" dirty="0" smtClean="0"/>
              <a:t>BV-2 </a:t>
            </a:r>
            <a:r>
              <a:rPr lang="en-US" altLang="ja-JP" sz="1400" b="1" u="sng" dirty="0" smtClean="0"/>
              <a:t>microglia</a:t>
            </a:r>
            <a:r>
              <a:rPr kumimoji="1" lang="en-US" altLang="ja-JP" sz="1400" b="1" u="sng" dirty="0" smtClean="0"/>
              <a:t> with fibronectin</a:t>
            </a:r>
            <a:endParaRPr kumimoji="1" lang="ja-JP" altLang="en-US" sz="1400" b="1" u="sng" dirty="0"/>
          </a:p>
        </p:txBody>
      </p:sp>
      <p:graphicFrame>
        <p:nvGraphicFramePr>
          <p:cNvPr id="53" name="グラフ 52"/>
          <p:cNvGraphicFramePr>
            <a:graphicFrameLocks/>
          </p:cNvGraphicFramePr>
          <p:nvPr>
            <p:extLst/>
          </p:nvPr>
        </p:nvGraphicFramePr>
        <p:xfrm>
          <a:off x="2264163" y="2091411"/>
          <a:ext cx="2634409" cy="2591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4" name="テキスト ボックス 53"/>
          <p:cNvSpPr txBox="1"/>
          <p:nvPr/>
        </p:nvSpPr>
        <p:spPr>
          <a:xfrm>
            <a:off x="1526823" y="4030554"/>
            <a:ext cx="1030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Fibronectin</a:t>
            </a:r>
            <a:endParaRPr kumimoji="1" lang="ja-JP" altLang="en-US" sz="1400" b="1" dirty="0"/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1763479" y="4275803"/>
            <a:ext cx="5790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β1Ab</a:t>
            </a:r>
            <a:endParaRPr kumimoji="1" lang="ja-JP" altLang="en-US" sz="1400" b="1" dirty="0"/>
          </a:p>
        </p:txBody>
      </p:sp>
      <p:cxnSp>
        <p:nvCxnSpPr>
          <p:cNvPr id="56" name="直線コネクタ 55"/>
          <p:cNvCxnSpPr/>
          <p:nvPr/>
        </p:nvCxnSpPr>
        <p:spPr>
          <a:xfrm>
            <a:off x="2508123" y="4036743"/>
            <a:ext cx="0" cy="7484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/>
          <p:cNvCxnSpPr/>
          <p:nvPr/>
        </p:nvCxnSpPr>
        <p:spPr>
          <a:xfrm>
            <a:off x="4759058" y="4039033"/>
            <a:ext cx="0" cy="74618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正方形/長方形 57"/>
          <p:cNvSpPr/>
          <p:nvPr/>
        </p:nvSpPr>
        <p:spPr>
          <a:xfrm>
            <a:off x="2537566" y="4104237"/>
            <a:ext cx="2184400" cy="6587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9" name="直線コネクタ 58"/>
          <p:cNvCxnSpPr/>
          <p:nvPr/>
        </p:nvCxnSpPr>
        <p:spPr>
          <a:xfrm>
            <a:off x="2503401" y="4542143"/>
            <a:ext cx="225089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/>
          <p:cNvCxnSpPr/>
          <p:nvPr/>
        </p:nvCxnSpPr>
        <p:spPr>
          <a:xfrm>
            <a:off x="2510545" y="4286711"/>
            <a:ext cx="225089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/>
          <p:cNvCxnSpPr/>
          <p:nvPr/>
        </p:nvCxnSpPr>
        <p:spPr>
          <a:xfrm>
            <a:off x="3071986" y="4040620"/>
            <a:ext cx="0" cy="744593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/>
          <p:cNvCxnSpPr/>
          <p:nvPr/>
        </p:nvCxnSpPr>
        <p:spPr>
          <a:xfrm>
            <a:off x="3633043" y="4032683"/>
            <a:ext cx="0" cy="75253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4194861" y="4036743"/>
            <a:ext cx="0" cy="7484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/>
          <p:cNvSpPr txBox="1"/>
          <p:nvPr/>
        </p:nvSpPr>
        <p:spPr>
          <a:xfrm>
            <a:off x="2624458" y="4249106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2624458" y="3996396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3182321" y="3999106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67" name="テキスト ボックス 66"/>
          <p:cNvSpPr txBox="1"/>
          <p:nvPr/>
        </p:nvSpPr>
        <p:spPr>
          <a:xfrm>
            <a:off x="3749871" y="4249105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3166586" y="4253927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3731966" y="400116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4289829" y="400728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4294591" y="4250505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1557765" y="4525495"/>
            <a:ext cx="9807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smtClean="0"/>
              <a:t>Control Ab</a:t>
            </a:r>
            <a:endParaRPr kumimoji="1" lang="ja-JP" altLang="en-US" sz="1400" b="1" dirty="0"/>
          </a:p>
        </p:txBody>
      </p:sp>
      <p:cxnSp>
        <p:nvCxnSpPr>
          <p:cNvPr id="73" name="直線コネクタ 72"/>
          <p:cNvCxnSpPr/>
          <p:nvPr/>
        </p:nvCxnSpPr>
        <p:spPr>
          <a:xfrm>
            <a:off x="2501021" y="4785213"/>
            <a:ext cx="225089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テキスト ボックス 73"/>
          <p:cNvSpPr txBox="1"/>
          <p:nvPr/>
        </p:nvSpPr>
        <p:spPr>
          <a:xfrm>
            <a:off x="2609579" y="449853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3184493" y="4493437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4312224" y="4499549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3732606" y="449628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78" name="テキスト ボックス 77"/>
          <p:cNvSpPr txBox="1"/>
          <p:nvPr/>
        </p:nvSpPr>
        <p:spPr>
          <a:xfrm rot="16200000">
            <a:off x="1189120" y="2935207"/>
            <a:ext cx="1769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 smtClean="0"/>
              <a:t>mRNA</a:t>
            </a:r>
            <a:r>
              <a:rPr lang="ja-JP" altLang="en-US" sz="1200" dirty="0" smtClean="0"/>
              <a:t> </a:t>
            </a:r>
            <a:r>
              <a:rPr lang="en-US" altLang="ja-JP" sz="1200" dirty="0" smtClean="0"/>
              <a:t>levels of BV-2 cells</a:t>
            </a:r>
          </a:p>
          <a:p>
            <a:pPr algn="ctr"/>
            <a:r>
              <a:rPr kumimoji="1" lang="en-US" altLang="ja-JP" sz="1200" dirty="0" smtClean="0"/>
              <a:t>(fold)</a:t>
            </a:r>
            <a:endParaRPr kumimoji="1" lang="ja-JP" altLang="en-US" sz="1200" dirty="0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837313" y="2938548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n.s.</a:t>
            </a:r>
            <a:endParaRPr kumimoji="1" lang="ja-JP" altLang="en-US" sz="1400" dirty="0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3978684" y="252448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/>
              <a:t>★</a:t>
            </a:r>
            <a:endParaRPr kumimoji="1" lang="ja-JP" altLang="en-US" sz="1200" dirty="0"/>
          </a:p>
        </p:txBody>
      </p:sp>
      <p:cxnSp>
        <p:nvCxnSpPr>
          <p:cNvPr id="82" name="直線コネクタ 81"/>
          <p:cNvCxnSpPr/>
          <p:nvPr/>
        </p:nvCxnSpPr>
        <p:spPr>
          <a:xfrm>
            <a:off x="3865491" y="2770051"/>
            <a:ext cx="5742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/>
          <p:cNvSpPr txBox="1"/>
          <p:nvPr/>
        </p:nvSpPr>
        <p:spPr>
          <a:xfrm>
            <a:off x="3372307" y="2146034"/>
            <a:ext cx="6206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 smtClean="0"/>
              <a:t>Msr1</a:t>
            </a:r>
            <a:endParaRPr kumimoji="1" lang="ja-JP" altLang="en-US" sz="1600" b="1" i="1" dirty="0"/>
          </a:p>
        </p:txBody>
      </p:sp>
      <p:cxnSp>
        <p:nvCxnSpPr>
          <p:cNvPr id="35" name="直線コネクタ 34"/>
          <p:cNvCxnSpPr/>
          <p:nvPr/>
        </p:nvCxnSpPr>
        <p:spPr>
          <a:xfrm flipH="1" flipV="1">
            <a:off x="3614384" y="2517372"/>
            <a:ext cx="20015" cy="156919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8240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2020-11-06T12:16:40Z</dcterms:created>
  <dcterms:modified xsi:type="dcterms:W3CDTF">2020-11-06T12:17:30Z</dcterms:modified>
</cp:coreProperties>
</file>