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</p:sldIdLst>
  <p:sldSz cx="6858000" cy="9906000" type="A4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52" d="100"/>
          <a:sy n="52" d="100"/>
        </p:scale>
        <p:origin x="131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___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 w="15875">
              <a:solidFill>
                <a:schemeClr val="tx1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bg1"/>
              </a:solidFill>
              <a:ln w="15875">
                <a:solidFill>
                  <a:schemeClr val="tx1"/>
                </a:solidFill>
              </a:ln>
              <a:effectLst/>
            </c:spPr>
          </c:dPt>
          <c:dPt>
            <c:idx val="1"/>
            <c:invertIfNegative val="0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15875">
                <a:solidFill>
                  <a:schemeClr val="tx1"/>
                </a:solidFill>
              </a:ln>
              <a:effectLst/>
            </c:spPr>
          </c:dPt>
          <c:dPt>
            <c:idx val="2"/>
            <c:invertIfNegative val="0"/>
            <c:bubble3D val="0"/>
            <c:spPr>
              <a:solidFill>
                <a:schemeClr val="tx1"/>
              </a:solidFill>
              <a:ln w="15875">
                <a:solidFill>
                  <a:schemeClr val="tx1"/>
                </a:solidFill>
              </a:ln>
              <a:effectLst/>
            </c:spPr>
          </c:dPt>
          <c:errBars>
            <c:errBarType val="plus"/>
            <c:errValType val="cust"/>
            <c:noEndCap val="0"/>
            <c:plus>
              <c:numRef>
                <c:f>Sheet1!$E$10:$G$10</c:f>
                <c:numCache>
                  <c:formatCode>General</c:formatCode>
                  <c:ptCount val="3"/>
                  <c:pt idx="0">
                    <c:v>0.26584000000000002</c:v>
                  </c:pt>
                  <c:pt idx="1">
                    <c:v>4.6820000000000001E-2</c:v>
                  </c:pt>
                  <c:pt idx="2">
                    <c:v>7.5634999999999994E-2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  <c:spPr>
              <a:noFill/>
              <a:ln w="15875" cap="flat" cmpd="sng" algn="ctr">
                <a:solidFill>
                  <a:schemeClr val="tx1"/>
                </a:solidFill>
                <a:round/>
              </a:ln>
              <a:effectLst/>
            </c:spPr>
          </c:errBars>
          <c:cat>
            <c:strRef>
              <c:f>Sheet1!$E$8:$G$8</c:f>
              <c:strCache>
                <c:ptCount val="3"/>
                <c:pt idx="0">
                  <c:v>RACMx1</c:v>
                </c:pt>
                <c:pt idx="1">
                  <c:v>B1Abx1</c:v>
                </c:pt>
                <c:pt idx="2">
                  <c:v>B1Abx10</c:v>
                </c:pt>
              </c:strCache>
            </c:strRef>
          </c:cat>
          <c:val>
            <c:numRef>
              <c:f>Sheet1!$E$9:$G$9</c:f>
              <c:numCache>
                <c:formatCode>General</c:formatCode>
                <c:ptCount val="3"/>
                <c:pt idx="0">
                  <c:v>1</c:v>
                </c:pt>
                <c:pt idx="1">
                  <c:v>0.19324</c:v>
                </c:pt>
                <c:pt idx="2">
                  <c:v>0.13235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44"/>
        <c:overlap val="-27"/>
        <c:axId val="-1452627152"/>
        <c:axId val="-1452617904"/>
      </c:barChart>
      <c:catAx>
        <c:axId val="-145262715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1587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-1452617904"/>
        <c:crosses val="autoZero"/>
        <c:auto val="1"/>
        <c:lblAlgn val="ctr"/>
        <c:lblOffset val="100"/>
        <c:noMultiLvlLbl val="0"/>
      </c:catAx>
      <c:valAx>
        <c:axId val="-145261790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15875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-1452627152"/>
        <c:crosses val="autoZero"/>
        <c:crossBetween val="between"/>
        <c:majorUnit val="0.5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 smtClean="0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8C4D65-FA98-4A8B-A84D-4187F1021A0C}" type="datetimeFigureOut">
              <a:rPr kumimoji="1" lang="ja-JP" altLang="en-US" smtClean="0"/>
              <a:t>2020/11/6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ADB11-072B-4474-8644-C0FFB17B376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598134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8C4D65-FA98-4A8B-A84D-4187F1021A0C}" type="datetimeFigureOut">
              <a:rPr kumimoji="1" lang="ja-JP" altLang="en-US" smtClean="0"/>
              <a:t>2020/11/6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ADB11-072B-4474-8644-C0FFB17B376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144544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8C4D65-FA98-4A8B-A84D-4187F1021A0C}" type="datetimeFigureOut">
              <a:rPr kumimoji="1" lang="ja-JP" altLang="en-US" smtClean="0"/>
              <a:t>2020/11/6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ADB11-072B-4474-8644-C0FFB17B376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055986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8C4D65-FA98-4A8B-A84D-4187F1021A0C}" type="datetimeFigureOut">
              <a:rPr kumimoji="1" lang="ja-JP" altLang="en-US" smtClean="0"/>
              <a:t>2020/11/6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ADB11-072B-4474-8644-C0FFB17B376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813518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8C4D65-FA98-4A8B-A84D-4187F1021A0C}" type="datetimeFigureOut">
              <a:rPr kumimoji="1" lang="ja-JP" altLang="en-US" smtClean="0"/>
              <a:t>2020/11/6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ADB11-072B-4474-8644-C0FFB17B376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778291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8C4D65-FA98-4A8B-A84D-4187F1021A0C}" type="datetimeFigureOut">
              <a:rPr kumimoji="1" lang="ja-JP" altLang="en-US" smtClean="0"/>
              <a:t>2020/11/6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ADB11-072B-4474-8644-C0FFB17B376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199317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8C4D65-FA98-4A8B-A84D-4187F1021A0C}" type="datetimeFigureOut">
              <a:rPr kumimoji="1" lang="ja-JP" altLang="en-US" smtClean="0"/>
              <a:t>2020/11/6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ADB11-072B-4474-8644-C0FFB17B376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177077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8C4D65-FA98-4A8B-A84D-4187F1021A0C}" type="datetimeFigureOut">
              <a:rPr kumimoji="1" lang="ja-JP" altLang="en-US" smtClean="0"/>
              <a:t>2020/11/6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ADB11-072B-4474-8644-C0FFB17B376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827987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 smtClean="0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8C4D65-FA98-4A8B-A84D-4187F1021A0C}" type="datetimeFigureOut">
              <a:rPr kumimoji="1" lang="ja-JP" altLang="en-US" smtClean="0"/>
              <a:t>2020/11/6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ADB11-072B-4474-8644-C0FFB17B376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481273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8C4D65-FA98-4A8B-A84D-4187F1021A0C}" type="datetimeFigureOut">
              <a:rPr kumimoji="1" lang="ja-JP" altLang="en-US" smtClean="0"/>
              <a:t>2020/11/6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ADB11-072B-4474-8644-C0FFB17B376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292514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8C4D65-FA98-4A8B-A84D-4187F1021A0C}" type="datetimeFigureOut">
              <a:rPr kumimoji="1" lang="ja-JP" altLang="en-US" smtClean="0"/>
              <a:t>2020/11/6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ADB11-072B-4474-8644-C0FFB17B376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364897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8C4D65-FA98-4A8B-A84D-4187F1021A0C}" type="datetimeFigureOut">
              <a:rPr kumimoji="1" lang="ja-JP" altLang="en-US" smtClean="0"/>
              <a:t>2020/11/6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FADB11-072B-4474-8644-C0FFB17B376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426786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グラフ 4"/>
          <p:cNvGraphicFramePr>
            <a:graphicFrameLocks/>
          </p:cNvGraphicFramePr>
          <p:nvPr>
            <p:extLst/>
          </p:nvPr>
        </p:nvGraphicFramePr>
        <p:xfrm>
          <a:off x="2257418" y="1124779"/>
          <a:ext cx="2135688" cy="21951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テキスト ボックス 6"/>
          <p:cNvSpPr txBox="1"/>
          <p:nvPr/>
        </p:nvSpPr>
        <p:spPr>
          <a:xfrm>
            <a:off x="3461283" y="2305521"/>
            <a:ext cx="43954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dirty="0" err="1" smtClean="0"/>
              <a:t>n.s</a:t>
            </a:r>
            <a:r>
              <a:rPr kumimoji="1" lang="en-US" altLang="ja-JP" sz="1400" dirty="0" smtClean="0"/>
              <a:t>.</a:t>
            </a:r>
            <a:endParaRPr kumimoji="1" lang="ja-JP" altLang="en-US" sz="1400" dirty="0"/>
          </a:p>
        </p:txBody>
      </p:sp>
      <p:sp>
        <p:nvSpPr>
          <p:cNvPr id="8" name="テキスト ボックス 7"/>
          <p:cNvSpPr txBox="1"/>
          <p:nvPr/>
        </p:nvSpPr>
        <p:spPr>
          <a:xfrm>
            <a:off x="3155381" y="862394"/>
            <a:ext cx="81758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600" b="1" i="1" dirty="0" smtClean="0"/>
              <a:t>TNFα</a:t>
            </a:r>
            <a:endParaRPr kumimoji="1" lang="ja-JP" altLang="en-US" sz="1600" b="1" i="1" dirty="0"/>
          </a:p>
        </p:txBody>
      </p:sp>
      <p:sp>
        <p:nvSpPr>
          <p:cNvPr id="9" name="テキスト ボックス 8"/>
          <p:cNvSpPr txBox="1"/>
          <p:nvPr/>
        </p:nvSpPr>
        <p:spPr>
          <a:xfrm rot="16200000">
            <a:off x="1269835" y="1965438"/>
            <a:ext cx="17691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1200" dirty="0" smtClean="0"/>
              <a:t>mRNA</a:t>
            </a:r>
            <a:r>
              <a:rPr lang="ja-JP" altLang="en-US" sz="1200" dirty="0" smtClean="0"/>
              <a:t> </a:t>
            </a:r>
            <a:r>
              <a:rPr lang="en-US" altLang="ja-JP" sz="1200" dirty="0" smtClean="0"/>
              <a:t>levels of BV-2 cells</a:t>
            </a:r>
          </a:p>
          <a:p>
            <a:pPr algn="ctr"/>
            <a:r>
              <a:rPr kumimoji="1" lang="en-US" altLang="ja-JP" sz="1200" dirty="0" smtClean="0"/>
              <a:t>(fold/GAPDH)</a:t>
            </a:r>
            <a:endParaRPr kumimoji="1" lang="ja-JP" altLang="en-US" sz="1200" dirty="0"/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1862808" y="3251658"/>
            <a:ext cx="57099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dirty="0" smtClean="0"/>
              <a:t>β1Ab</a:t>
            </a:r>
            <a:endParaRPr kumimoji="1" lang="ja-JP" altLang="en-US" sz="1400" dirty="0"/>
          </a:p>
        </p:txBody>
      </p:sp>
      <p:sp>
        <p:nvSpPr>
          <p:cNvPr id="11" name="正方形/長方形 10"/>
          <p:cNvSpPr/>
          <p:nvPr/>
        </p:nvSpPr>
        <p:spPr>
          <a:xfrm>
            <a:off x="2544052" y="3103896"/>
            <a:ext cx="1801269" cy="1143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2698251" y="3238095"/>
            <a:ext cx="34817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400" dirty="0"/>
              <a:t>(-)</a:t>
            </a:r>
            <a:endParaRPr kumimoji="1" lang="ja-JP" altLang="en-US" sz="1400" dirty="0"/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3735617" y="3241456"/>
            <a:ext cx="44595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dirty="0" smtClean="0"/>
              <a:t>x10</a:t>
            </a:r>
            <a:endParaRPr kumimoji="1" lang="ja-JP" altLang="en-US" sz="1400" dirty="0"/>
          </a:p>
        </p:txBody>
      </p:sp>
      <p:sp>
        <p:nvSpPr>
          <p:cNvPr id="18" name="テキスト ボックス 17"/>
          <p:cNvSpPr txBox="1"/>
          <p:nvPr/>
        </p:nvSpPr>
        <p:spPr>
          <a:xfrm>
            <a:off x="1816657" y="2988239"/>
            <a:ext cx="63536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dirty="0" smtClean="0"/>
              <a:t>RACM</a:t>
            </a:r>
            <a:endParaRPr kumimoji="1" lang="ja-JP" altLang="en-US" sz="1400" dirty="0"/>
          </a:p>
        </p:txBody>
      </p:sp>
      <p:cxnSp>
        <p:nvCxnSpPr>
          <p:cNvPr id="19" name="直線コネクタ 18"/>
          <p:cNvCxnSpPr/>
          <p:nvPr/>
        </p:nvCxnSpPr>
        <p:spPr>
          <a:xfrm>
            <a:off x="2588963" y="3260868"/>
            <a:ext cx="1660224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線コネクタ 19"/>
          <p:cNvCxnSpPr/>
          <p:nvPr/>
        </p:nvCxnSpPr>
        <p:spPr>
          <a:xfrm>
            <a:off x="2596106" y="3522806"/>
            <a:ext cx="1660224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線コネクタ 20"/>
          <p:cNvCxnSpPr/>
          <p:nvPr/>
        </p:nvCxnSpPr>
        <p:spPr>
          <a:xfrm>
            <a:off x="3143474" y="3020489"/>
            <a:ext cx="0" cy="759491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線コネクタ 21"/>
          <p:cNvCxnSpPr/>
          <p:nvPr/>
        </p:nvCxnSpPr>
        <p:spPr>
          <a:xfrm>
            <a:off x="3697265" y="3020521"/>
            <a:ext cx="0" cy="759459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線コネクタ 22"/>
          <p:cNvCxnSpPr/>
          <p:nvPr/>
        </p:nvCxnSpPr>
        <p:spPr>
          <a:xfrm>
            <a:off x="4252045" y="3018108"/>
            <a:ext cx="0" cy="769822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線コネクタ 23"/>
          <p:cNvCxnSpPr/>
          <p:nvPr/>
        </p:nvCxnSpPr>
        <p:spPr>
          <a:xfrm>
            <a:off x="2589440" y="3020489"/>
            <a:ext cx="0" cy="767441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テキスト ボックス 24"/>
          <p:cNvSpPr txBox="1"/>
          <p:nvPr/>
        </p:nvSpPr>
        <p:spPr>
          <a:xfrm>
            <a:off x="-162" y="-2539"/>
            <a:ext cx="11551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 smtClean="0"/>
              <a:t>Figure</a:t>
            </a:r>
            <a:r>
              <a:rPr kumimoji="1" lang="ja-JP" altLang="en-US" b="1" dirty="0" smtClean="0"/>
              <a:t> </a:t>
            </a:r>
            <a:r>
              <a:rPr kumimoji="1" lang="en-US" altLang="ja-JP" b="1" dirty="0" smtClean="0"/>
              <a:t>S8.</a:t>
            </a:r>
            <a:endParaRPr kumimoji="1" lang="ja-JP" altLang="en-US" b="1" dirty="0"/>
          </a:p>
        </p:txBody>
      </p:sp>
      <p:sp>
        <p:nvSpPr>
          <p:cNvPr id="26" name="テキスト ボックス 25"/>
          <p:cNvSpPr txBox="1"/>
          <p:nvPr/>
        </p:nvSpPr>
        <p:spPr>
          <a:xfrm>
            <a:off x="1704649" y="3543771"/>
            <a:ext cx="96398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dirty="0" smtClean="0"/>
              <a:t>Control Ab</a:t>
            </a:r>
            <a:endParaRPr kumimoji="1" lang="ja-JP" altLang="en-US" sz="1400" dirty="0"/>
          </a:p>
        </p:txBody>
      </p:sp>
      <p:cxnSp>
        <p:nvCxnSpPr>
          <p:cNvPr id="27" name="直線コネクタ 26"/>
          <p:cNvCxnSpPr/>
          <p:nvPr/>
        </p:nvCxnSpPr>
        <p:spPr>
          <a:xfrm>
            <a:off x="2588963" y="3779980"/>
            <a:ext cx="1660224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テキスト ボックス 29"/>
          <p:cNvSpPr txBox="1"/>
          <p:nvPr/>
        </p:nvSpPr>
        <p:spPr>
          <a:xfrm>
            <a:off x="3255463" y="3487224"/>
            <a:ext cx="34817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400" dirty="0"/>
              <a:t>(-)</a:t>
            </a:r>
            <a:endParaRPr kumimoji="1" lang="ja-JP" altLang="en-US" sz="1400" dirty="0"/>
          </a:p>
        </p:txBody>
      </p:sp>
      <p:sp>
        <p:nvSpPr>
          <p:cNvPr id="31" name="テキスト ボックス 30"/>
          <p:cNvSpPr txBox="1"/>
          <p:nvPr/>
        </p:nvSpPr>
        <p:spPr>
          <a:xfrm>
            <a:off x="3811081" y="3495442"/>
            <a:ext cx="34817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400" dirty="0"/>
              <a:t>(-)</a:t>
            </a:r>
            <a:endParaRPr kumimoji="1" lang="ja-JP" altLang="en-US" sz="1400" dirty="0"/>
          </a:p>
        </p:txBody>
      </p:sp>
      <p:sp>
        <p:nvSpPr>
          <p:cNvPr id="32" name="テキスト ボックス 31"/>
          <p:cNvSpPr txBox="1"/>
          <p:nvPr/>
        </p:nvSpPr>
        <p:spPr>
          <a:xfrm>
            <a:off x="2681773" y="3487224"/>
            <a:ext cx="3834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400" dirty="0" smtClean="0"/>
              <a:t>(+)</a:t>
            </a:r>
            <a:endParaRPr kumimoji="1" lang="ja-JP" altLang="en-US" sz="1400" dirty="0"/>
          </a:p>
        </p:txBody>
      </p:sp>
      <p:sp>
        <p:nvSpPr>
          <p:cNvPr id="28" name="テキスト ボックス 27"/>
          <p:cNvSpPr txBox="1"/>
          <p:nvPr/>
        </p:nvSpPr>
        <p:spPr>
          <a:xfrm>
            <a:off x="2675739" y="2968550"/>
            <a:ext cx="3834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400" dirty="0" smtClean="0"/>
              <a:t>(+)</a:t>
            </a:r>
            <a:endParaRPr kumimoji="1" lang="ja-JP" altLang="en-US" sz="1400" dirty="0"/>
          </a:p>
        </p:txBody>
      </p:sp>
      <p:sp>
        <p:nvSpPr>
          <p:cNvPr id="29" name="テキスト ボックス 28"/>
          <p:cNvSpPr txBox="1"/>
          <p:nvPr/>
        </p:nvSpPr>
        <p:spPr>
          <a:xfrm>
            <a:off x="3235503" y="2968550"/>
            <a:ext cx="3834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400" dirty="0" smtClean="0"/>
              <a:t>(+)</a:t>
            </a:r>
            <a:endParaRPr kumimoji="1" lang="ja-JP" altLang="en-US" sz="1400" dirty="0"/>
          </a:p>
        </p:txBody>
      </p:sp>
      <p:sp>
        <p:nvSpPr>
          <p:cNvPr id="33" name="テキスト ボックス 32"/>
          <p:cNvSpPr txBox="1"/>
          <p:nvPr/>
        </p:nvSpPr>
        <p:spPr>
          <a:xfrm>
            <a:off x="3792171" y="2968550"/>
            <a:ext cx="3834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400" dirty="0" smtClean="0"/>
              <a:t>(+)</a:t>
            </a:r>
            <a:endParaRPr kumimoji="1" lang="ja-JP" altLang="en-US" sz="1400" dirty="0"/>
          </a:p>
        </p:txBody>
      </p:sp>
      <p:sp>
        <p:nvSpPr>
          <p:cNvPr id="34" name="テキスト ボックス 33"/>
          <p:cNvSpPr txBox="1"/>
          <p:nvPr/>
        </p:nvSpPr>
        <p:spPr>
          <a:xfrm>
            <a:off x="3237391" y="3225723"/>
            <a:ext cx="3834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400" dirty="0" smtClean="0"/>
              <a:t>(+)</a:t>
            </a:r>
            <a:endParaRPr kumimoji="1" lang="ja-JP" altLang="en-US" sz="1400" dirty="0"/>
          </a:p>
        </p:txBody>
      </p:sp>
    </p:spTree>
    <p:extLst>
      <p:ext uri="{BB962C8B-B14F-4D97-AF65-F5344CB8AC3E}">
        <p14:creationId xmlns:p14="http://schemas.microsoft.com/office/powerpoint/2010/main" val="371478101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27</Words>
  <Application>Microsoft Office PowerPoint</Application>
  <PresentationFormat>A4 210 x 297 mm</PresentationFormat>
  <Paragraphs>17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ＭＳ Ｐゴシック</vt:lpstr>
      <vt:lpstr>Arial</vt:lpstr>
      <vt:lpstr>Calibri</vt:lpstr>
      <vt:lpstr>Calibri Light</vt:lpstr>
      <vt:lpstr>Office テーマ</vt:lpstr>
      <vt:lpstr>PowerPoint プレゼンテーション</vt:lpstr>
    </vt:vector>
  </TitlesOfParts>
  <Company>Kyushu univ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吉崎 真吾</dc:creator>
  <cp:lastModifiedBy>吉崎 真吾</cp:lastModifiedBy>
  <cp:revision>1</cp:revision>
  <dcterms:created xsi:type="dcterms:W3CDTF">2020-11-06T12:17:49Z</dcterms:created>
  <dcterms:modified xsi:type="dcterms:W3CDTF">2020-11-06T12:18:14Z</dcterms:modified>
</cp:coreProperties>
</file>