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11_B8C40A5C.xml" ContentType="application/vnd.ms-powerpoint.comments+xml"/>
  <Override PartName="/ppt/comments/modernComment_10C_BA75E53B.xml" ContentType="application/vnd.ms-powerpoint.comments+xml"/>
  <Override PartName="/ppt/comments/modernComment_118_B2EE7882.xml" ContentType="application/vnd.ms-powerpoint.comments+xml"/>
  <Override PartName="/ppt/comments/modernComment_11A_ECDB330B.xml" ContentType="application/vnd.ms-powerpoint.comments+xml"/>
  <Override PartName="/ppt/comments/modernComment_11C_EDF741D3.xml" ContentType="application/vnd.ms-powerpoint.comments+xml"/>
  <Override PartName="/ppt/comments/modernComment_11E_92821A44.xml" ContentType="application/vnd.ms-powerpoint.comments+xml"/>
  <Override PartName="/ppt/comments/modernComment_11F_E2053EF2.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4"/>
  </p:notesMasterIdLst>
  <p:sldIdLst>
    <p:sldId id="273" r:id="rId2"/>
    <p:sldId id="268" r:id="rId3"/>
    <p:sldId id="280" r:id="rId4"/>
    <p:sldId id="283" r:id="rId5"/>
    <p:sldId id="274" r:id="rId6"/>
    <p:sldId id="282" r:id="rId7"/>
    <p:sldId id="284" r:id="rId8"/>
    <p:sldId id="277" r:id="rId9"/>
    <p:sldId id="290" r:id="rId10"/>
    <p:sldId id="286" r:id="rId11"/>
    <p:sldId id="265" r:id="rId12"/>
    <p:sldId id="287" r:id="rId13"/>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684FEF-A8E1-79AD-5C2E-C49F77E7047B}" name="Menees, Kelly B." initials="KM" userId="S::kellymenees@ufl.edu::26852015-7ea5-4d3a-98c4-d5d47710bec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D094"/>
    <a:srgbClr val="7592E4"/>
    <a:srgbClr val="E454CB"/>
    <a:srgbClr val="FF8F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60" autoAdjust="0"/>
    <p:restoredTop sz="95768"/>
  </p:normalViewPr>
  <p:slideViewPr>
    <p:cSldViewPr snapToGrid="0" snapToObjects="1">
      <p:cViewPr>
        <p:scale>
          <a:sx n="137" d="100"/>
          <a:sy n="137" d="100"/>
        </p:scale>
        <p:origin x="1280" y="-308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modernComment_10C_BA75E53B.xml><?xml version="1.0" encoding="utf-8"?>
<p188:cmLst xmlns:a="http://schemas.openxmlformats.org/drawingml/2006/main" xmlns:r="http://schemas.openxmlformats.org/officeDocument/2006/relationships" xmlns:p188="http://schemas.microsoft.com/office/powerpoint/2018/8/main">
  <p188:cm id="{7302C933-84AA-48F8-9EA5-10D95773DB09}" authorId="{76684FEF-A8E1-79AD-5C2E-C49F77E7047B}" status="resolved" created="2024-09-25T15:14:17.309" complete="100000">
    <pc:sldMkLst xmlns:pc="http://schemas.microsoft.com/office/powerpoint/2013/main/command">
      <pc:docMk/>
      <pc:sldMk cId="3128288571" sldId="268"/>
    </pc:sldMkLst>
    <p188:txBody>
      <a:bodyPr/>
      <a:lstStyle/>
      <a:p>
        <a:r>
          <a:rPr lang="en-US"/>
          <a:t>In B, I would change the x-axis to say "injections" </a:t>
        </a:r>
      </a:p>
    </p188:txBody>
  </p188:cm>
  <p188:cm id="{0B4F58DD-46D0-405C-A25B-58DF2E8CBDD4}" authorId="{76684FEF-A8E1-79AD-5C2E-C49F77E7047B}" status="resolved" created="2024-09-25T15:14:56.014" complete="100000">
    <pc:sldMkLst xmlns:pc="http://schemas.microsoft.com/office/powerpoint/2013/main/command">
      <pc:docMk/>
      <pc:sldMk cId="3128288571" sldId="268"/>
    </pc:sldMkLst>
    <p188:txBody>
      <a:bodyPr/>
      <a:lstStyle/>
      <a:p>
        <a:r>
          <a:rPr lang="en-US"/>
          <a:t>In C, change the lettering scheme to match all of your other figures (lower case, starting with a in first column)</a:t>
        </a:r>
      </a:p>
    </p188:txBody>
  </p188:cm>
</p188:cmLst>
</file>

<file path=ppt/comments/modernComment_111_B8C40A5C.xml><?xml version="1.0" encoding="utf-8"?>
<p188:cmLst xmlns:a="http://schemas.openxmlformats.org/drawingml/2006/main" xmlns:r="http://schemas.openxmlformats.org/officeDocument/2006/relationships" xmlns:p188="http://schemas.microsoft.com/office/powerpoint/2018/8/main">
  <p188:cm id="{C221D281-1B72-4398-AB2C-50AA759165D2}" authorId="{76684FEF-A8E1-79AD-5C2E-C49F77E7047B}" status="resolved" created="2024-09-25T15:10:54.908" complete="100000">
    <pc:sldMkLst xmlns:pc="http://schemas.microsoft.com/office/powerpoint/2013/main/command">
      <pc:docMk/>
      <pc:sldMk cId="3099855452" sldId="273"/>
    </pc:sldMkLst>
    <p188:txBody>
      <a:bodyPr/>
      <a:lstStyle/>
      <a:p>
        <a:r>
          <a:rPr lang="en-US"/>
          <a:t>The resolution for D is pretty poor, I would consider re-making the table</a:t>
        </a:r>
      </a:p>
    </p188:txBody>
  </p188:cm>
  <p188:cm id="{BDF1157B-FFA2-449D-A898-AABFA9CCE377}" authorId="{76684FEF-A8E1-79AD-5C2E-C49F77E7047B}" status="resolved" created="2024-09-25T15:12:06.962" complete="100000">
    <pc:sldMkLst xmlns:pc="http://schemas.microsoft.com/office/powerpoint/2013/main/command">
      <pc:docMk/>
      <pc:sldMk cId="3099855452" sldId="273"/>
    </pc:sldMkLst>
    <p188:txBody>
      <a:bodyPr/>
      <a:lstStyle/>
      <a:p>
        <a:r>
          <a:rPr lang="en-US"/>
          <a:t>What is the difference between E and Fig. 1 E? Both legends say "correlation of RGS10 levels across total UPDRS scores with medication" but have different lines/Rsquared values</a:t>
        </a:r>
      </a:p>
    </p188:txBody>
  </p188:cm>
</p188:cmLst>
</file>

<file path=ppt/comments/modernComment_118_B2EE7882.xml><?xml version="1.0" encoding="utf-8"?>
<p188:cmLst xmlns:a="http://schemas.openxmlformats.org/drawingml/2006/main" xmlns:r="http://schemas.openxmlformats.org/officeDocument/2006/relationships" xmlns:p188="http://schemas.microsoft.com/office/powerpoint/2018/8/main">
  <p188:cm id="{1057E33C-12C4-4ACA-A84B-E57E9F8618DB}" authorId="{76684FEF-A8E1-79AD-5C2E-C49F77E7047B}" status="resolved" created="2024-09-25T15:22:20.711" complete="100000">
    <ac:deMkLst xmlns:ac="http://schemas.microsoft.com/office/drawing/2013/main/command">
      <pc:docMk xmlns:pc="http://schemas.microsoft.com/office/powerpoint/2013/main/command"/>
      <pc:sldMk xmlns:pc="http://schemas.microsoft.com/office/powerpoint/2013/main/command" cId="3001972866" sldId="280"/>
      <ac:spMk id="2" creationId="{00000000-0000-0000-0000-000000000000}"/>
    </ac:deMkLst>
    <p188:replyLst>
      <p188:reply id="{011AEB60-F514-4189-8FB8-567A60A0D32B}" authorId="{76684FEF-A8E1-79AD-5C2E-C49F77E7047B}" created="2024-09-25T15:33:05.941">
        <p188:txBody>
          <a:bodyPr/>
          <a:lstStyle/>
          <a:p>
            <a:r>
              <a:rPr lang="en-US"/>
              <a:t>Just kidding I see that is in figure 10. I would consider putting the PBMC and brain gating strategies in one figure since they are in the main text and keeping the lymph node separately. I would also consider removing the lymph node data from supplement for now and keep it in your back pocket in case a reviewer asks for something related</a:t>
            </a:r>
          </a:p>
        </p188:txBody>
      </p188:reply>
    </p188:replyLst>
    <p188:txBody>
      <a:bodyPr/>
      <a:lstStyle/>
      <a:p>
        <a:r>
          <a:rPr lang="en-US"/>
          <a:t>Is one of these supposed to be the gating strategy for brain?</a:t>
        </a:r>
      </a:p>
    </p188:txBody>
  </p188:cm>
</p188:cmLst>
</file>

<file path=ppt/comments/modernComment_11A_ECDB330B.xml><?xml version="1.0" encoding="utf-8"?>
<p188:cmLst xmlns:a="http://schemas.openxmlformats.org/drawingml/2006/main" xmlns:r="http://schemas.openxmlformats.org/officeDocument/2006/relationships" xmlns:p188="http://schemas.microsoft.com/office/powerpoint/2018/8/main">
  <p188:cm id="{DF8502CD-F374-4774-AA5B-41A1213EB23B}" authorId="{76684FEF-A8E1-79AD-5C2E-C49F77E7047B}" status="resolved" created="2024-09-25T15:29:43.815" complete="100000">
    <ac:txMkLst xmlns:ac="http://schemas.microsoft.com/office/drawing/2013/main/command">
      <pc:docMk xmlns:pc="http://schemas.microsoft.com/office/powerpoint/2013/main/command"/>
      <pc:sldMk xmlns:pc="http://schemas.microsoft.com/office/powerpoint/2013/main/command" cId="3973788427" sldId="282"/>
      <ac:spMk id="8" creationId="{189F6176-69B0-A74C-AB8D-7584BAAD2311}"/>
      <ac:txMk cp="0" len="22">
        <ac:context len="569" hash="3675896128"/>
      </ac:txMk>
    </ac:txMkLst>
    <p188:pos x="1449191" y="215395"/>
    <p188:txBody>
      <a:bodyPr/>
      <a:lstStyle/>
      <a:p>
        <a:r>
          <a:rPr lang="en-US"/>
          <a:t>See Supp fig 6 legend edits and edit this one similarly</a:t>
        </a:r>
      </a:p>
    </p188:txBody>
  </p188:cm>
</p188:cmLst>
</file>

<file path=ppt/comments/modernComment_11C_EDF741D3.xml><?xml version="1.0" encoding="utf-8"?>
<p188:cmLst xmlns:a="http://schemas.openxmlformats.org/drawingml/2006/main" xmlns:r="http://schemas.openxmlformats.org/officeDocument/2006/relationships" xmlns:p188="http://schemas.microsoft.com/office/powerpoint/2018/8/main">
  <p188:cm id="{E389C902-6FE6-4E97-9BB3-4CDA2C23F571}" authorId="{76684FEF-A8E1-79AD-5C2E-C49F77E7047B}" status="resolved" created="2024-09-25T15:30:51.227" complete="100000">
    <ac:txMkLst xmlns:ac="http://schemas.microsoft.com/office/drawing/2013/main/command">
      <pc:docMk xmlns:pc="http://schemas.microsoft.com/office/powerpoint/2013/main/command"/>
      <pc:sldMk xmlns:pc="http://schemas.microsoft.com/office/powerpoint/2013/main/command" cId="3992404435" sldId="284"/>
      <ac:spMk id="8" creationId="{189F6176-69B0-A74C-AB8D-7584BAAD2311}"/>
      <ac:txMk cp="0" len="22">
        <ac:context len="568" hash="4048146258"/>
      </ac:txMk>
    </ac:txMkLst>
    <p188:pos x="1449191" y="215395"/>
    <p188:txBody>
      <a:bodyPr/>
      <a:lstStyle/>
      <a:p>
        <a:r>
          <a:rPr lang="en-US"/>
          <a:t>See supp fig 6 legend and edit this one similarly</a:t>
        </a:r>
      </a:p>
    </p188:txBody>
  </p188:cm>
</p188:cmLst>
</file>

<file path=ppt/comments/modernComment_11E_92821A44.xml><?xml version="1.0" encoding="utf-8"?>
<p188:cmLst xmlns:a="http://schemas.openxmlformats.org/drawingml/2006/main" xmlns:r="http://schemas.openxmlformats.org/officeDocument/2006/relationships" xmlns:p188="http://schemas.microsoft.com/office/powerpoint/2018/8/main">
  <p188:cm id="{CAAB3517-88E6-449F-869C-869750883C4A}" authorId="{76684FEF-A8E1-79AD-5C2E-C49F77E7047B}" created="2024-09-25T15:38:07.028">
    <ac:txMkLst xmlns:ac="http://schemas.microsoft.com/office/drawing/2013/main/command">
      <pc:docMk xmlns:pc="http://schemas.microsoft.com/office/powerpoint/2013/main/command"/>
      <pc:sldMk xmlns:pc="http://schemas.microsoft.com/office/powerpoint/2013/main/command" cId="2457999940" sldId="286"/>
      <ac:spMk id="8" creationId="{189F6176-69B0-A74C-AB8D-7584BAAD2311}"/>
      <ac:txMk cp="0" len="22">
        <ac:context len="591" hash="3564896470"/>
      </ac:txMk>
    </ac:txMkLst>
    <p188:pos x="1520074" y="215395"/>
    <p188:txBody>
      <a:bodyPr/>
      <a:lstStyle/>
      <a:p>
        <a:r>
          <a:rPr lang="en-US"/>
          <a:t>See supp fig 3 and 11 legends and edit this one in a similar fashion</a:t>
        </a:r>
      </a:p>
    </p188:txBody>
  </p188:cm>
</p188:cmLst>
</file>

<file path=ppt/comments/modernComment_11F_E2053EF2.xml><?xml version="1.0" encoding="utf-8"?>
<p188:cmLst xmlns:a="http://schemas.openxmlformats.org/drawingml/2006/main" xmlns:r="http://schemas.openxmlformats.org/officeDocument/2006/relationships" xmlns:p188="http://schemas.microsoft.com/office/powerpoint/2018/8/main">
  <p188:cm id="{6B60326F-330F-4E7C-9E92-0A63E476065C}" authorId="{76684FEF-A8E1-79AD-5C2E-C49F77E7047B}" created="2024-09-25T15:20:02.295">
    <pc:sldMkLst xmlns:pc="http://schemas.microsoft.com/office/powerpoint/2013/main/command">
      <pc:docMk/>
      <pc:sldMk cId="3791994610" sldId="287"/>
    </pc:sldMkLst>
    <p188:txBody>
      <a:bodyPr/>
      <a:lstStyle/>
      <a:p>
        <a:r>
          <a:rPr lang="en-US"/>
          <a:t>Generally speaking, journals count tables separately from figures. Check the JNI guide to authors. You may need to separate out the table in Supp Fig 1 to be Supp Table 1-4 and make this one Supp Table 5</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C666B-0813-DD4A-B55E-12ED423B7228}" type="datetimeFigureOut">
              <a:rPr lang="en-US" smtClean="0"/>
              <a:t>12/4/24</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5D52D9-67CF-9541-88A8-481F2F325F7A}" type="slidenum">
              <a:rPr lang="en-US" smtClean="0"/>
              <a:t>‹#›</a:t>
            </a:fld>
            <a:endParaRPr lang="en-US"/>
          </a:p>
        </p:txBody>
      </p:sp>
    </p:spTree>
    <p:extLst>
      <p:ext uri="{BB962C8B-B14F-4D97-AF65-F5344CB8AC3E}">
        <p14:creationId xmlns:p14="http://schemas.microsoft.com/office/powerpoint/2010/main" val="2127491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Inflammation markers of Interest (from lit and </a:t>
            </a:r>
            <a:r>
              <a:rPr lang="en-US" dirty="0" err="1"/>
              <a:t>nanostring</a:t>
            </a:r>
            <a:r>
              <a:rPr lang="en-US" dirty="0"/>
              <a:t> data)</a:t>
            </a:r>
          </a:p>
          <a:p>
            <a:r>
              <a:rPr lang="en-US" dirty="0"/>
              <a:t>-TNF</a:t>
            </a:r>
          </a:p>
          <a:p>
            <a:r>
              <a:rPr lang="en-US" dirty="0"/>
              <a:t>-IL6</a:t>
            </a:r>
          </a:p>
          <a:p>
            <a:r>
              <a:rPr lang="en-US" dirty="0"/>
              <a:t>-CCL2</a:t>
            </a:r>
          </a:p>
          <a:p>
            <a:r>
              <a:rPr lang="en-US" dirty="0"/>
              <a:t>-CD45</a:t>
            </a:r>
          </a:p>
          <a:p>
            <a:r>
              <a:rPr lang="en-US" dirty="0"/>
              <a:t>-CD8</a:t>
            </a:r>
          </a:p>
          <a:p>
            <a:r>
              <a:rPr lang="en-US" dirty="0"/>
              <a:t>-CD4</a:t>
            </a:r>
          </a:p>
          <a:p>
            <a:r>
              <a:rPr lang="en-US" dirty="0"/>
              <a:t>-MHCII</a:t>
            </a:r>
          </a:p>
          <a:p>
            <a:r>
              <a:rPr lang="en-US" dirty="0"/>
              <a:t>-LRRK2</a:t>
            </a:r>
          </a:p>
          <a:p>
            <a:r>
              <a:rPr lang="en-US" dirty="0"/>
              <a:t>-CXCL13</a:t>
            </a:r>
          </a:p>
          <a:p>
            <a:endParaRPr lang="en-US" dirty="0"/>
          </a:p>
          <a:p>
            <a:r>
              <a:rPr lang="en-US" dirty="0"/>
              <a:t>Perfusion provides false negative (loss of viability) </a:t>
            </a:r>
          </a:p>
          <a:p>
            <a:endParaRPr lang="en-US" dirty="0"/>
          </a:p>
        </p:txBody>
      </p:sp>
      <p:sp>
        <p:nvSpPr>
          <p:cNvPr id="4" name="Slide Number Placeholder 3"/>
          <p:cNvSpPr>
            <a:spLocks noGrp="1"/>
          </p:cNvSpPr>
          <p:nvPr>
            <p:ph type="sldNum" sz="quarter" idx="5"/>
          </p:nvPr>
        </p:nvSpPr>
        <p:spPr/>
        <p:txBody>
          <a:bodyPr/>
          <a:lstStyle/>
          <a:p>
            <a:fld id="{CCB3049B-AADB-6B4B-812B-AAD3CD8864DE}" type="slidenum">
              <a:rPr lang="en-US" smtClean="0"/>
              <a:t>1</a:t>
            </a:fld>
            <a:endParaRPr lang="en-US"/>
          </a:p>
        </p:txBody>
      </p:sp>
    </p:spTree>
    <p:extLst>
      <p:ext uri="{BB962C8B-B14F-4D97-AF65-F5344CB8AC3E}">
        <p14:creationId xmlns:p14="http://schemas.microsoft.com/office/powerpoint/2010/main" val="3385381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RGS10 F</a:t>
            </a:r>
          </a:p>
          <a:p>
            <a:r>
              <a:rPr lang="en-US" dirty="0"/>
              <a:t>-none</a:t>
            </a:r>
          </a:p>
          <a:p>
            <a:endParaRPr lang="en-US" dirty="0"/>
          </a:p>
          <a:p>
            <a:r>
              <a:rPr lang="en-US" dirty="0"/>
              <a:t>RGS10 M </a:t>
            </a:r>
          </a:p>
          <a:p>
            <a:r>
              <a:rPr lang="en-US" dirty="0"/>
              <a:t>-Less CD3 on T cells</a:t>
            </a:r>
          </a:p>
          <a:p>
            <a:r>
              <a:rPr lang="en-US" dirty="0"/>
              <a:t>-Less CD4 on T cells</a:t>
            </a:r>
          </a:p>
          <a:p>
            <a:r>
              <a:rPr lang="en-US" dirty="0"/>
              <a:t>-Less CD8 on T Cells</a:t>
            </a:r>
          </a:p>
          <a:p>
            <a:pPr marL="285750" indent="-285750">
              <a:buFontTx/>
              <a:buChar char="-"/>
            </a:pPr>
            <a:endParaRPr lang="en-US" dirty="0"/>
          </a:p>
          <a:p>
            <a:r>
              <a:rPr lang="en-US" dirty="0"/>
              <a:t>RGS10 Both </a:t>
            </a:r>
          </a:p>
          <a:p>
            <a:r>
              <a:rPr lang="en-US" dirty="0"/>
              <a:t>-Less CD19 on B Cells</a:t>
            </a:r>
          </a:p>
          <a:p>
            <a:r>
              <a:rPr lang="en-US" dirty="0"/>
              <a:t>-Less CD4+ T Cells</a:t>
            </a:r>
          </a:p>
          <a:p>
            <a:endParaRPr lang="en-US" dirty="0"/>
          </a:p>
          <a:p>
            <a:r>
              <a:rPr lang="en-US" dirty="0"/>
              <a:t>LPS F</a:t>
            </a:r>
          </a:p>
          <a:p>
            <a:r>
              <a:rPr lang="en-US" dirty="0"/>
              <a:t>-more CD45 in F</a:t>
            </a:r>
          </a:p>
          <a:p>
            <a:r>
              <a:rPr lang="en-US" dirty="0"/>
              <a:t>-Increased T cells in F</a:t>
            </a:r>
          </a:p>
          <a:p>
            <a:endParaRPr lang="en-US" dirty="0"/>
          </a:p>
          <a:p>
            <a:r>
              <a:rPr lang="en-US" dirty="0"/>
              <a:t>LPS M </a:t>
            </a:r>
          </a:p>
          <a:p>
            <a:r>
              <a:rPr lang="en-US" dirty="0"/>
              <a:t>-Increased MHCII on M B cells</a:t>
            </a:r>
          </a:p>
          <a:p>
            <a:r>
              <a:rPr lang="en-US" dirty="0"/>
              <a:t>-Decreased CD8 in M</a:t>
            </a:r>
          </a:p>
          <a:p>
            <a:endParaRPr lang="en-US" dirty="0"/>
          </a:p>
          <a:p>
            <a:r>
              <a:rPr lang="en-US" dirty="0"/>
              <a:t>LPS Both </a:t>
            </a:r>
          </a:p>
          <a:p>
            <a:r>
              <a:rPr lang="en-US" dirty="0"/>
              <a:t>-decreased B cells in M and F</a:t>
            </a:r>
          </a:p>
          <a:p>
            <a:r>
              <a:rPr lang="en-US" dirty="0"/>
              <a:t>-Increased NKT in M and F</a:t>
            </a:r>
          </a:p>
          <a:p>
            <a:endParaRPr lang="en-US" dirty="0"/>
          </a:p>
        </p:txBody>
      </p:sp>
      <p:sp>
        <p:nvSpPr>
          <p:cNvPr id="4" name="Slide Number Placeholder 3"/>
          <p:cNvSpPr>
            <a:spLocks noGrp="1"/>
          </p:cNvSpPr>
          <p:nvPr>
            <p:ph type="sldNum" sz="quarter" idx="5"/>
          </p:nvPr>
        </p:nvSpPr>
        <p:spPr/>
        <p:txBody>
          <a:bodyPr/>
          <a:lstStyle/>
          <a:p>
            <a:fld id="{CCB3049B-AADB-6B4B-812B-AAD3CD8864DE}" type="slidenum">
              <a:rPr lang="en-US" smtClean="0"/>
              <a:t>10</a:t>
            </a:fld>
            <a:endParaRPr lang="en-US"/>
          </a:p>
        </p:txBody>
      </p:sp>
    </p:spTree>
    <p:extLst>
      <p:ext uri="{BB962C8B-B14F-4D97-AF65-F5344CB8AC3E}">
        <p14:creationId xmlns:p14="http://schemas.microsoft.com/office/powerpoint/2010/main" val="2153200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Massive upregulation of NK cytotoxicity </a:t>
            </a:r>
          </a:p>
          <a:p>
            <a:r>
              <a:rPr lang="en-US" dirty="0"/>
              <a:t>Shift to M1 phenotype</a:t>
            </a:r>
          </a:p>
          <a:p>
            <a:r>
              <a:rPr lang="en-US" dirty="0"/>
              <a:t>Impaired lymphocyte differentiation/maturation</a:t>
            </a:r>
          </a:p>
          <a:p>
            <a:r>
              <a:rPr lang="en-US" dirty="0"/>
              <a:t>Impaired lymphocyte engagement and activation </a:t>
            </a:r>
          </a:p>
          <a:p>
            <a:r>
              <a:rPr lang="en-US" dirty="0"/>
              <a:t>Inflammation markers of Interest (from lit and </a:t>
            </a:r>
            <a:r>
              <a:rPr lang="en-US" dirty="0" err="1"/>
              <a:t>nanostring</a:t>
            </a:r>
            <a:r>
              <a:rPr lang="en-US" dirty="0"/>
              <a:t> data)</a:t>
            </a:r>
          </a:p>
          <a:p>
            <a:r>
              <a:rPr lang="en-US" dirty="0"/>
              <a:t>-TNF</a:t>
            </a:r>
          </a:p>
          <a:p>
            <a:r>
              <a:rPr lang="en-US" dirty="0"/>
              <a:t>-IL6</a:t>
            </a:r>
          </a:p>
          <a:p>
            <a:r>
              <a:rPr lang="en-US" dirty="0"/>
              <a:t>-CCL2</a:t>
            </a:r>
          </a:p>
          <a:p>
            <a:r>
              <a:rPr lang="en-US" dirty="0"/>
              <a:t>-CD45</a:t>
            </a:r>
          </a:p>
          <a:p>
            <a:r>
              <a:rPr lang="en-US" dirty="0"/>
              <a:t>-CD8</a:t>
            </a:r>
          </a:p>
          <a:p>
            <a:r>
              <a:rPr lang="en-US" dirty="0"/>
              <a:t>-CD4</a:t>
            </a:r>
          </a:p>
          <a:p>
            <a:r>
              <a:rPr lang="en-US" dirty="0"/>
              <a:t>-MHCII</a:t>
            </a:r>
          </a:p>
          <a:p>
            <a:r>
              <a:rPr lang="en-US" dirty="0"/>
              <a:t>-LRRK2</a:t>
            </a:r>
          </a:p>
          <a:p>
            <a:r>
              <a:rPr lang="en-US" dirty="0"/>
              <a:t>-CXCL13</a:t>
            </a:r>
          </a:p>
          <a:p>
            <a:endParaRPr lang="en-US" dirty="0"/>
          </a:p>
        </p:txBody>
      </p:sp>
      <p:sp>
        <p:nvSpPr>
          <p:cNvPr id="4" name="Slide Number Placeholder 3"/>
          <p:cNvSpPr>
            <a:spLocks noGrp="1"/>
          </p:cNvSpPr>
          <p:nvPr>
            <p:ph type="sldNum" sz="quarter" idx="5"/>
          </p:nvPr>
        </p:nvSpPr>
        <p:spPr/>
        <p:txBody>
          <a:bodyPr/>
          <a:lstStyle/>
          <a:p>
            <a:fld id="{CCB3049B-AADB-6B4B-812B-AAD3CD8864DE}" type="slidenum">
              <a:rPr lang="en-US" smtClean="0"/>
              <a:t>11</a:t>
            </a:fld>
            <a:endParaRPr lang="en-US"/>
          </a:p>
        </p:txBody>
      </p:sp>
    </p:spTree>
    <p:extLst>
      <p:ext uri="{BB962C8B-B14F-4D97-AF65-F5344CB8AC3E}">
        <p14:creationId xmlns:p14="http://schemas.microsoft.com/office/powerpoint/2010/main" val="3873566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from Committee Meeting 5-23-24</a:t>
            </a:r>
          </a:p>
          <a:p>
            <a:endParaRPr lang="en-US" dirty="0"/>
          </a:p>
        </p:txBody>
      </p:sp>
      <p:sp>
        <p:nvSpPr>
          <p:cNvPr id="4" name="Slide Number Placeholder 3"/>
          <p:cNvSpPr>
            <a:spLocks noGrp="1"/>
          </p:cNvSpPr>
          <p:nvPr>
            <p:ph type="sldNum" sz="quarter" idx="5"/>
          </p:nvPr>
        </p:nvSpPr>
        <p:spPr/>
        <p:txBody>
          <a:bodyPr/>
          <a:lstStyle/>
          <a:p>
            <a:fld id="{CCB3049B-AADB-6B4B-812B-AAD3CD8864DE}" type="slidenum">
              <a:rPr lang="en-US" smtClean="0"/>
              <a:t>12</a:t>
            </a:fld>
            <a:endParaRPr lang="en-US"/>
          </a:p>
        </p:txBody>
      </p:sp>
    </p:spTree>
    <p:extLst>
      <p:ext uri="{BB962C8B-B14F-4D97-AF65-F5344CB8AC3E}">
        <p14:creationId xmlns:p14="http://schemas.microsoft.com/office/powerpoint/2010/main" val="2396238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from Committee Meeting 5-23-24</a:t>
            </a:r>
          </a:p>
          <a:p>
            <a:endParaRPr lang="en-US" dirty="0"/>
          </a:p>
        </p:txBody>
      </p:sp>
      <p:sp>
        <p:nvSpPr>
          <p:cNvPr id="4" name="Slide Number Placeholder 3"/>
          <p:cNvSpPr>
            <a:spLocks noGrp="1"/>
          </p:cNvSpPr>
          <p:nvPr>
            <p:ph type="sldNum" sz="quarter" idx="5"/>
          </p:nvPr>
        </p:nvSpPr>
        <p:spPr/>
        <p:txBody>
          <a:bodyPr/>
          <a:lstStyle/>
          <a:p>
            <a:fld id="{CCB3049B-AADB-6B4B-812B-AAD3CD8864DE}" type="slidenum">
              <a:rPr lang="en-US" smtClean="0"/>
              <a:t>2</a:t>
            </a:fld>
            <a:endParaRPr lang="en-US"/>
          </a:p>
        </p:txBody>
      </p:sp>
    </p:spTree>
    <p:extLst>
      <p:ext uri="{BB962C8B-B14F-4D97-AF65-F5344CB8AC3E}">
        <p14:creationId xmlns:p14="http://schemas.microsoft.com/office/powerpoint/2010/main" val="1202534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from Committee Meeting 5-23-24</a:t>
            </a:r>
          </a:p>
          <a:p>
            <a:endParaRPr lang="en-US" dirty="0"/>
          </a:p>
        </p:txBody>
      </p:sp>
      <p:sp>
        <p:nvSpPr>
          <p:cNvPr id="4" name="Slide Number Placeholder 3"/>
          <p:cNvSpPr>
            <a:spLocks noGrp="1"/>
          </p:cNvSpPr>
          <p:nvPr>
            <p:ph type="sldNum" sz="quarter" idx="5"/>
          </p:nvPr>
        </p:nvSpPr>
        <p:spPr/>
        <p:txBody>
          <a:bodyPr/>
          <a:lstStyle/>
          <a:p>
            <a:fld id="{CCB3049B-AADB-6B4B-812B-AAD3CD8864DE}" type="slidenum">
              <a:rPr lang="en-US" smtClean="0"/>
              <a:t>3</a:t>
            </a:fld>
            <a:endParaRPr lang="en-US"/>
          </a:p>
        </p:txBody>
      </p:sp>
    </p:spTree>
    <p:extLst>
      <p:ext uri="{BB962C8B-B14F-4D97-AF65-F5344CB8AC3E}">
        <p14:creationId xmlns:p14="http://schemas.microsoft.com/office/powerpoint/2010/main" val="1447727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Possible that BBB was </a:t>
            </a:r>
            <a:r>
              <a:rPr lang="en-US" dirty="0" err="1"/>
              <a:t>restructed</a:t>
            </a:r>
            <a:r>
              <a:rPr lang="en-US" dirty="0"/>
              <a:t> </a:t>
            </a:r>
          </a:p>
        </p:txBody>
      </p:sp>
      <p:sp>
        <p:nvSpPr>
          <p:cNvPr id="4" name="Slide Number Placeholder 3"/>
          <p:cNvSpPr>
            <a:spLocks noGrp="1"/>
          </p:cNvSpPr>
          <p:nvPr>
            <p:ph type="sldNum" sz="quarter" idx="5"/>
          </p:nvPr>
        </p:nvSpPr>
        <p:spPr/>
        <p:txBody>
          <a:bodyPr/>
          <a:lstStyle/>
          <a:p>
            <a:fld id="{CCB3049B-AADB-6B4B-812B-AAD3CD8864DE}" type="slidenum">
              <a:rPr lang="en-US" smtClean="0"/>
              <a:t>4</a:t>
            </a:fld>
            <a:endParaRPr lang="en-US"/>
          </a:p>
        </p:txBody>
      </p:sp>
    </p:spTree>
    <p:extLst>
      <p:ext uri="{BB962C8B-B14F-4D97-AF65-F5344CB8AC3E}">
        <p14:creationId xmlns:p14="http://schemas.microsoft.com/office/powerpoint/2010/main" val="428911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one LPS KO phenotype in Blood flow = increased </a:t>
            </a:r>
            <a:r>
              <a:rPr lang="en-US" dirty="0" err="1"/>
              <a:t>freq</a:t>
            </a:r>
            <a:r>
              <a:rPr lang="en-US" dirty="0"/>
              <a:t> of dendritic cells in males </a:t>
            </a:r>
          </a:p>
          <a:p>
            <a:r>
              <a:rPr lang="en-US" dirty="0"/>
              <a:t>RGS10 F</a:t>
            </a:r>
          </a:p>
          <a:p>
            <a:r>
              <a:rPr lang="en-US" dirty="0"/>
              <a:t>-none</a:t>
            </a:r>
          </a:p>
          <a:p>
            <a:endParaRPr lang="en-US" dirty="0"/>
          </a:p>
          <a:p>
            <a:r>
              <a:rPr lang="en-US" dirty="0"/>
              <a:t>RGS10 M </a:t>
            </a:r>
          </a:p>
          <a:p>
            <a:r>
              <a:rPr lang="en-US" dirty="0"/>
              <a:t>-Increased LY6C expression </a:t>
            </a:r>
          </a:p>
          <a:p>
            <a:r>
              <a:rPr lang="en-US" dirty="0"/>
              <a:t>-Increased Freq of LY6C high Monocytes </a:t>
            </a:r>
          </a:p>
          <a:p>
            <a:r>
              <a:rPr lang="en-US" dirty="0"/>
              <a:t>-Decreased Freq of LY6C lo Monocytes</a:t>
            </a:r>
          </a:p>
          <a:p>
            <a:endParaRPr lang="en-US" dirty="0"/>
          </a:p>
          <a:p>
            <a:r>
              <a:rPr lang="en-US" dirty="0"/>
              <a:t>RGS10 Both </a:t>
            </a:r>
          </a:p>
          <a:p>
            <a:r>
              <a:rPr lang="en-US" dirty="0"/>
              <a:t>-NK Cells </a:t>
            </a:r>
          </a:p>
          <a:p>
            <a:endParaRPr lang="en-US" dirty="0"/>
          </a:p>
          <a:p>
            <a:r>
              <a:rPr lang="en-US" dirty="0"/>
              <a:t>LPS F</a:t>
            </a:r>
          </a:p>
          <a:p>
            <a:r>
              <a:rPr lang="en-US" dirty="0"/>
              <a:t>-Increased Neutrophils</a:t>
            </a:r>
          </a:p>
          <a:p>
            <a:r>
              <a:rPr lang="en-US" dirty="0"/>
              <a:t>-Decreased Monocytes</a:t>
            </a:r>
          </a:p>
          <a:p>
            <a:endParaRPr lang="en-US" dirty="0"/>
          </a:p>
          <a:p>
            <a:r>
              <a:rPr lang="en-US" dirty="0"/>
              <a:t>LPS M </a:t>
            </a:r>
          </a:p>
          <a:p>
            <a:r>
              <a:rPr lang="en-US" dirty="0"/>
              <a:t>-</a:t>
            </a:r>
          </a:p>
          <a:p>
            <a:r>
              <a:rPr lang="en-US" dirty="0"/>
              <a:t>LPS Both </a:t>
            </a:r>
          </a:p>
          <a:p>
            <a:r>
              <a:rPr lang="en-US" dirty="0"/>
              <a:t>-Increased DCs</a:t>
            </a:r>
          </a:p>
          <a:p>
            <a:r>
              <a:rPr lang="en-US" dirty="0"/>
              <a:t>-Increased Freq of MHCII+ DCs</a:t>
            </a:r>
          </a:p>
          <a:p>
            <a:r>
              <a:rPr lang="en-US" dirty="0"/>
              <a:t>-Increased NK cells</a:t>
            </a:r>
          </a:p>
          <a:p>
            <a:r>
              <a:rPr lang="en-US" dirty="0"/>
              <a:t>-Decreased expression of MHCII on Monocytes </a:t>
            </a:r>
          </a:p>
          <a:p>
            <a:r>
              <a:rPr lang="en-US" dirty="0"/>
              <a:t>-Decrease in LY6C expression on Monocytes </a:t>
            </a:r>
          </a:p>
          <a:p>
            <a:r>
              <a:rPr lang="en-US" dirty="0"/>
              <a:t>-Decreased in Freq of LY6C high monocytes </a:t>
            </a:r>
          </a:p>
          <a:p>
            <a:r>
              <a:rPr lang="en-US" dirty="0"/>
              <a:t>-Increase in Freq of LY6C lo Monocytes </a:t>
            </a:r>
          </a:p>
          <a:p>
            <a:endParaRPr lang="en-US" dirty="0"/>
          </a:p>
          <a:p>
            <a:r>
              <a:rPr lang="en-US" dirty="0"/>
              <a:t>Functional Innate Pathways effected </a:t>
            </a:r>
          </a:p>
          <a:p>
            <a:r>
              <a:rPr lang="en-US" dirty="0"/>
              <a:t>-Increased DC and DC AP</a:t>
            </a:r>
          </a:p>
          <a:p>
            <a:r>
              <a:rPr lang="en-US" dirty="0"/>
              <a:t>-Increased NK cells with treatment but less overall in Kos</a:t>
            </a:r>
          </a:p>
          <a:p>
            <a:r>
              <a:rPr lang="en-US" dirty="0"/>
              <a:t>-Decreased MO AP </a:t>
            </a:r>
          </a:p>
          <a:p>
            <a:r>
              <a:rPr lang="en-US" dirty="0"/>
              <a:t>-Increased Inflamed Male KO MOs</a:t>
            </a:r>
          </a:p>
          <a:p>
            <a:endParaRPr lang="en-US" dirty="0"/>
          </a:p>
          <a:p>
            <a:r>
              <a:rPr lang="en-US" dirty="0"/>
              <a:t> </a:t>
            </a:r>
          </a:p>
          <a:p>
            <a:r>
              <a:rPr lang="en-US" dirty="0"/>
              <a:t>Make small summary table for these figures </a:t>
            </a:r>
          </a:p>
          <a:p>
            <a:r>
              <a:rPr lang="en-US" dirty="0"/>
              <a:t>Talk about RGS10 and NFKB relationship in </a:t>
            </a:r>
            <a:r>
              <a:rPr lang="en-US" dirty="0" err="1"/>
              <a:t>dissucion</a:t>
            </a:r>
            <a:r>
              <a:rPr lang="en-US" dirty="0"/>
              <a:t> </a:t>
            </a:r>
          </a:p>
          <a:p>
            <a:r>
              <a:rPr lang="en-US" dirty="0"/>
              <a:t>Saw the </a:t>
            </a:r>
            <a:r>
              <a:rPr lang="en-US" dirty="0" err="1"/>
              <a:t>dicontamy</a:t>
            </a:r>
            <a:r>
              <a:rPr lang="en-US" dirty="0"/>
              <a:t> of sexes and investigated </a:t>
            </a:r>
            <a:r>
              <a:rPr lang="en-US" dirty="0" err="1"/>
              <a:t>nanostring</a:t>
            </a:r>
            <a:r>
              <a:rPr lang="en-US" dirty="0"/>
              <a:t> </a:t>
            </a:r>
          </a:p>
          <a:p>
            <a:endParaRPr lang="en-US" dirty="0"/>
          </a:p>
        </p:txBody>
      </p:sp>
      <p:sp>
        <p:nvSpPr>
          <p:cNvPr id="4" name="Slide Number Placeholder 3"/>
          <p:cNvSpPr>
            <a:spLocks noGrp="1"/>
          </p:cNvSpPr>
          <p:nvPr>
            <p:ph type="sldNum" sz="quarter" idx="5"/>
          </p:nvPr>
        </p:nvSpPr>
        <p:spPr/>
        <p:txBody>
          <a:bodyPr/>
          <a:lstStyle/>
          <a:p>
            <a:fld id="{CCB3049B-AADB-6B4B-812B-AAD3CD8864DE}" type="slidenum">
              <a:rPr lang="en-US" smtClean="0"/>
              <a:t>5</a:t>
            </a:fld>
            <a:endParaRPr lang="en-US"/>
          </a:p>
        </p:txBody>
      </p:sp>
    </p:spTree>
    <p:extLst>
      <p:ext uri="{BB962C8B-B14F-4D97-AF65-F5344CB8AC3E}">
        <p14:creationId xmlns:p14="http://schemas.microsoft.com/office/powerpoint/2010/main" val="2961058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RGS10 F</a:t>
            </a:r>
          </a:p>
          <a:p>
            <a:r>
              <a:rPr lang="en-US" dirty="0"/>
              <a:t>-none</a:t>
            </a:r>
          </a:p>
          <a:p>
            <a:endParaRPr lang="en-US" dirty="0"/>
          </a:p>
          <a:p>
            <a:r>
              <a:rPr lang="en-US" dirty="0"/>
              <a:t>RGS10 M </a:t>
            </a:r>
          </a:p>
          <a:p>
            <a:r>
              <a:rPr lang="en-US" dirty="0"/>
              <a:t>-Less CD3 on T cells</a:t>
            </a:r>
          </a:p>
          <a:p>
            <a:r>
              <a:rPr lang="en-US" dirty="0"/>
              <a:t>-Less CD4 on T cells</a:t>
            </a:r>
          </a:p>
          <a:p>
            <a:r>
              <a:rPr lang="en-US" dirty="0"/>
              <a:t>-Less CD8 on T Cells</a:t>
            </a:r>
          </a:p>
          <a:p>
            <a:pPr marL="285750" indent="-285750">
              <a:buFontTx/>
              <a:buChar char="-"/>
            </a:pPr>
            <a:endParaRPr lang="en-US" dirty="0"/>
          </a:p>
          <a:p>
            <a:r>
              <a:rPr lang="en-US" dirty="0"/>
              <a:t>RGS10 Both </a:t>
            </a:r>
          </a:p>
          <a:p>
            <a:r>
              <a:rPr lang="en-US" dirty="0"/>
              <a:t>-Less CD19 on B Cells</a:t>
            </a:r>
          </a:p>
          <a:p>
            <a:r>
              <a:rPr lang="en-US" dirty="0"/>
              <a:t>-Less CD4+ T Cells</a:t>
            </a:r>
          </a:p>
          <a:p>
            <a:endParaRPr lang="en-US" dirty="0"/>
          </a:p>
          <a:p>
            <a:r>
              <a:rPr lang="en-US" dirty="0"/>
              <a:t>LPS F</a:t>
            </a:r>
          </a:p>
          <a:p>
            <a:r>
              <a:rPr lang="en-US" dirty="0"/>
              <a:t>-more CD45 in F</a:t>
            </a:r>
          </a:p>
          <a:p>
            <a:r>
              <a:rPr lang="en-US" dirty="0"/>
              <a:t>-Increased T cells in F</a:t>
            </a:r>
          </a:p>
          <a:p>
            <a:endParaRPr lang="en-US" dirty="0"/>
          </a:p>
          <a:p>
            <a:r>
              <a:rPr lang="en-US" dirty="0"/>
              <a:t>LPS M </a:t>
            </a:r>
          </a:p>
          <a:p>
            <a:r>
              <a:rPr lang="en-US" dirty="0"/>
              <a:t>-Increased MHCII on M B cells</a:t>
            </a:r>
          </a:p>
          <a:p>
            <a:r>
              <a:rPr lang="en-US" dirty="0"/>
              <a:t>-Decreased CD8 in M</a:t>
            </a:r>
          </a:p>
          <a:p>
            <a:endParaRPr lang="en-US" dirty="0"/>
          </a:p>
          <a:p>
            <a:r>
              <a:rPr lang="en-US" dirty="0"/>
              <a:t>LPS Both </a:t>
            </a:r>
          </a:p>
          <a:p>
            <a:r>
              <a:rPr lang="en-US" dirty="0"/>
              <a:t>-decreased B cells in M and F</a:t>
            </a:r>
          </a:p>
          <a:p>
            <a:r>
              <a:rPr lang="en-US" dirty="0"/>
              <a:t>-Increased NKT in M and F</a:t>
            </a:r>
          </a:p>
          <a:p>
            <a:endParaRPr lang="en-US" dirty="0"/>
          </a:p>
        </p:txBody>
      </p:sp>
      <p:sp>
        <p:nvSpPr>
          <p:cNvPr id="4" name="Slide Number Placeholder 3"/>
          <p:cNvSpPr>
            <a:spLocks noGrp="1"/>
          </p:cNvSpPr>
          <p:nvPr>
            <p:ph type="sldNum" sz="quarter" idx="5"/>
          </p:nvPr>
        </p:nvSpPr>
        <p:spPr/>
        <p:txBody>
          <a:bodyPr/>
          <a:lstStyle/>
          <a:p>
            <a:fld id="{CCB3049B-AADB-6B4B-812B-AAD3CD8864DE}" type="slidenum">
              <a:rPr lang="en-US" smtClean="0"/>
              <a:t>6</a:t>
            </a:fld>
            <a:endParaRPr lang="en-US"/>
          </a:p>
        </p:txBody>
      </p:sp>
    </p:spTree>
    <p:extLst>
      <p:ext uri="{BB962C8B-B14F-4D97-AF65-F5344CB8AC3E}">
        <p14:creationId xmlns:p14="http://schemas.microsoft.com/office/powerpoint/2010/main" val="2360651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RGS10 F</a:t>
            </a:r>
          </a:p>
          <a:p>
            <a:r>
              <a:rPr lang="en-US" dirty="0"/>
              <a:t>-none</a:t>
            </a:r>
          </a:p>
          <a:p>
            <a:endParaRPr lang="en-US" dirty="0"/>
          </a:p>
          <a:p>
            <a:r>
              <a:rPr lang="en-US" dirty="0"/>
              <a:t>RGS10 M </a:t>
            </a:r>
          </a:p>
          <a:p>
            <a:r>
              <a:rPr lang="en-US" dirty="0"/>
              <a:t>-Less CD3 on T cells</a:t>
            </a:r>
          </a:p>
          <a:p>
            <a:r>
              <a:rPr lang="en-US" dirty="0"/>
              <a:t>-Less CD4 on T cells</a:t>
            </a:r>
          </a:p>
          <a:p>
            <a:r>
              <a:rPr lang="en-US" dirty="0"/>
              <a:t>-Less CD8 on T Cells</a:t>
            </a:r>
          </a:p>
          <a:p>
            <a:pPr marL="285750" indent="-285750">
              <a:buFontTx/>
              <a:buChar char="-"/>
            </a:pPr>
            <a:endParaRPr lang="en-US" dirty="0"/>
          </a:p>
          <a:p>
            <a:r>
              <a:rPr lang="en-US" dirty="0"/>
              <a:t>RGS10 Both </a:t>
            </a:r>
          </a:p>
          <a:p>
            <a:r>
              <a:rPr lang="en-US" dirty="0"/>
              <a:t>-Less CD19 on B Cells</a:t>
            </a:r>
          </a:p>
          <a:p>
            <a:r>
              <a:rPr lang="en-US" dirty="0"/>
              <a:t>-Less CD4+ T Cells</a:t>
            </a:r>
          </a:p>
          <a:p>
            <a:endParaRPr lang="en-US" dirty="0"/>
          </a:p>
          <a:p>
            <a:r>
              <a:rPr lang="en-US" dirty="0"/>
              <a:t>LPS F</a:t>
            </a:r>
          </a:p>
          <a:p>
            <a:r>
              <a:rPr lang="en-US" dirty="0"/>
              <a:t>-more CD45 in F</a:t>
            </a:r>
          </a:p>
          <a:p>
            <a:r>
              <a:rPr lang="en-US" dirty="0"/>
              <a:t>-Increased T cells in F</a:t>
            </a:r>
          </a:p>
          <a:p>
            <a:endParaRPr lang="en-US" dirty="0"/>
          </a:p>
          <a:p>
            <a:r>
              <a:rPr lang="en-US" dirty="0"/>
              <a:t>LPS M </a:t>
            </a:r>
          </a:p>
          <a:p>
            <a:r>
              <a:rPr lang="en-US" dirty="0"/>
              <a:t>-Increased MHCII on M B cells</a:t>
            </a:r>
          </a:p>
          <a:p>
            <a:r>
              <a:rPr lang="en-US" dirty="0"/>
              <a:t>-Decreased CD8 in M</a:t>
            </a:r>
          </a:p>
          <a:p>
            <a:endParaRPr lang="en-US" dirty="0"/>
          </a:p>
          <a:p>
            <a:r>
              <a:rPr lang="en-US" dirty="0"/>
              <a:t>LPS Both </a:t>
            </a:r>
          </a:p>
          <a:p>
            <a:r>
              <a:rPr lang="en-US" dirty="0"/>
              <a:t>-decreased B cells in M and F</a:t>
            </a:r>
          </a:p>
          <a:p>
            <a:r>
              <a:rPr lang="en-US" dirty="0"/>
              <a:t>-Increased NKT in M and F</a:t>
            </a:r>
          </a:p>
          <a:p>
            <a:endParaRPr lang="en-US" dirty="0"/>
          </a:p>
        </p:txBody>
      </p:sp>
      <p:sp>
        <p:nvSpPr>
          <p:cNvPr id="4" name="Slide Number Placeholder 3"/>
          <p:cNvSpPr>
            <a:spLocks noGrp="1"/>
          </p:cNvSpPr>
          <p:nvPr>
            <p:ph type="sldNum" sz="quarter" idx="5"/>
          </p:nvPr>
        </p:nvSpPr>
        <p:spPr/>
        <p:txBody>
          <a:bodyPr/>
          <a:lstStyle/>
          <a:p>
            <a:fld id="{CCB3049B-AADB-6B4B-812B-AAD3CD8864DE}" type="slidenum">
              <a:rPr lang="en-US" smtClean="0"/>
              <a:t>7</a:t>
            </a:fld>
            <a:endParaRPr lang="en-US"/>
          </a:p>
        </p:txBody>
      </p:sp>
    </p:spTree>
    <p:extLst>
      <p:ext uri="{BB962C8B-B14F-4D97-AF65-F5344CB8AC3E}">
        <p14:creationId xmlns:p14="http://schemas.microsoft.com/office/powerpoint/2010/main" val="4287857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Possible that BBB was </a:t>
            </a:r>
            <a:r>
              <a:rPr lang="en-US" dirty="0" err="1"/>
              <a:t>restructed</a:t>
            </a:r>
            <a:r>
              <a:rPr lang="en-US" dirty="0"/>
              <a:t> </a:t>
            </a:r>
          </a:p>
        </p:txBody>
      </p:sp>
      <p:sp>
        <p:nvSpPr>
          <p:cNvPr id="4" name="Slide Number Placeholder 3"/>
          <p:cNvSpPr>
            <a:spLocks noGrp="1"/>
          </p:cNvSpPr>
          <p:nvPr>
            <p:ph type="sldNum" sz="quarter" idx="5"/>
          </p:nvPr>
        </p:nvSpPr>
        <p:spPr/>
        <p:txBody>
          <a:bodyPr/>
          <a:lstStyle/>
          <a:p>
            <a:fld id="{CCB3049B-AADB-6B4B-812B-AAD3CD8864DE}" type="slidenum">
              <a:rPr lang="en-US" smtClean="0"/>
              <a:t>8</a:t>
            </a:fld>
            <a:endParaRPr lang="en-US"/>
          </a:p>
        </p:txBody>
      </p:sp>
    </p:spTree>
    <p:extLst>
      <p:ext uri="{BB962C8B-B14F-4D97-AF65-F5344CB8AC3E}">
        <p14:creationId xmlns:p14="http://schemas.microsoft.com/office/powerpoint/2010/main" val="742498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cytokines</a:t>
            </a:r>
            <a:r>
              <a:rPr lang="en-US" dirty="0"/>
              <a:t> </a:t>
            </a:r>
            <a:r>
              <a:rPr lang="en-US" sz="1200" b="0" i="0" u="none" strike="noStrike" kern="1200" dirty="0" err="1">
                <a:solidFill>
                  <a:schemeClr val="tx1"/>
                </a:solidFill>
                <a:effectLst/>
                <a:latin typeface="+mn-lt"/>
                <a:ea typeface="+mn-ea"/>
                <a:cs typeface="+mn-cs"/>
              </a:rPr>
              <a:t>completment</a:t>
            </a:r>
            <a:r>
              <a:rPr lang="en-US" sz="1200" b="0" i="0" u="none" strike="noStrike" kern="1200" dirty="0">
                <a:solidFill>
                  <a:schemeClr val="tx1"/>
                </a:solidFill>
                <a:effectLst/>
                <a:latin typeface="+mn-lt"/>
                <a:ea typeface="+mn-ea"/>
                <a:cs typeface="+mn-cs"/>
              </a:rPr>
              <a:t> </a:t>
            </a:r>
            <a:r>
              <a:rPr lang="en-US" dirty="0"/>
              <a:t> </a:t>
            </a:r>
            <a:r>
              <a:rPr lang="en-US" sz="1200" b="0" i="0" u="none" strike="noStrike" kern="1200" dirty="0">
                <a:solidFill>
                  <a:schemeClr val="tx1"/>
                </a:solidFill>
                <a:effectLst/>
                <a:latin typeface="+mn-lt"/>
                <a:ea typeface="+mn-ea"/>
                <a:cs typeface="+mn-cs"/>
              </a:rPr>
              <a:t>Decrease </a:t>
            </a:r>
            <a:r>
              <a:rPr lang="en-US" sz="1200" b="0" i="0" u="none" strike="noStrike" kern="1200" dirty="0" err="1">
                <a:solidFill>
                  <a:schemeClr val="tx1"/>
                </a:solidFill>
                <a:effectLst/>
                <a:latin typeface="+mn-lt"/>
                <a:ea typeface="+mn-ea"/>
                <a:cs typeface="+mn-cs"/>
              </a:rPr>
              <a:t>trafficing</a:t>
            </a:r>
            <a:r>
              <a:rPr lang="en-US" sz="1200" b="0" i="0" u="none" strike="noStrike" kern="1200" dirty="0">
                <a:solidFill>
                  <a:schemeClr val="tx1"/>
                </a:solidFill>
                <a:effectLst/>
                <a:latin typeface="+mn-lt"/>
                <a:ea typeface="+mn-ea"/>
                <a:cs typeface="+mn-cs"/>
              </a:rPr>
              <a:t> of </a:t>
            </a:r>
            <a:r>
              <a:rPr lang="en-US" sz="1200" b="0" i="0" u="none" strike="noStrike" kern="1200" dirty="0" err="1">
                <a:solidFill>
                  <a:schemeClr val="tx1"/>
                </a:solidFill>
                <a:effectLst/>
                <a:latin typeface="+mn-lt"/>
                <a:ea typeface="+mn-ea"/>
                <a:cs typeface="+mn-cs"/>
              </a:rPr>
              <a:t>meyloid</a:t>
            </a:r>
            <a:r>
              <a:rPr lang="en-US" sz="1200" b="0" i="0" u="none" strike="noStrike" kern="1200" dirty="0">
                <a:solidFill>
                  <a:schemeClr val="tx1"/>
                </a:solidFill>
                <a:effectLst/>
                <a:latin typeface="+mn-lt"/>
                <a:ea typeface="+mn-ea"/>
                <a:cs typeface="+mn-cs"/>
              </a:rPr>
              <a:t> cells </a:t>
            </a:r>
            <a:r>
              <a:rPr lang="en-US" dirty="0"/>
              <a:t> </a:t>
            </a:r>
            <a:r>
              <a:rPr lang="en-US" sz="1200" b="0" i="0" u="none" strike="noStrike" kern="1200" dirty="0">
                <a:solidFill>
                  <a:schemeClr val="tx1"/>
                </a:solidFill>
                <a:effectLst/>
                <a:latin typeface="+mn-lt"/>
                <a:ea typeface="+mn-ea"/>
                <a:cs typeface="+mn-cs"/>
              </a:rPr>
              <a:t>Increased Il10 receptors </a:t>
            </a:r>
            <a:r>
              <a:rPr lang="en-US" dirty="0"/>
              <a:t> </a:t>
            </a:r>
            <a:r>
              <a:rPr lang="en-US" sz="1200" b="0" i="0" u="none" strike="noStrike" kern="1200" dirty="0">
                <a:solidFill>
                  <a:schemeClr val="tx1"/>
                </a:solidFill>
                <a:effectLst/>
                <a:latin typeface="+mn-lt"/>
                <a:ea typeface="+mn-ea"/>
                <a:cs typeface="+mn-cs"/>
              </a:rPr>
              <a:t>Increased TLR and RIG1 signaling pathways </a:t>
            </a:r>
            <a:r>
              <a:rPr lang="en-US" dirty="0"/>
              <a:t> </a:t>
            </a:r>
            <a:r>
              <a:rPr lang="en-US" sz="1200" b="0" i="0" u="none" strike="noStrike" kern="1200" dirty="0" err="1">
                <a:solidFill>
                  <a:schemeClr val="tx1"/>
                </a:solidFill>
                <a:effectLst/>
                <a:latin typeface="+mn-lt"/>
                <a:ea typeface="+mn-ea"/>
                <a:cs typeface="+mn-cs"/>
              </a:rPr>
              <a:t>actiavtion</a:t>
            </a:r>
            <a:r>
              <a:rPr lang="en-US" sz="1200" b="0" i="0" u="none" strike="noStrike" kern="1200" dirty="0">
                <a:solidFill>
                  <a:schemeClr val="tx1"/>
                </a:solidFill>
                <a:effectLst/>
                <a:latin typeface="+mn-lt"/>
                <a:ea typeface="+mn-ea"/>
                <a:cs typeface="+mn-cs"/>
              </a:rPr>
              <a:t> and </a:t>
            </a:r>
            <a:r>
              <a:rPr lang="en-US" sz="1200" b="0" i="0" u="none" strike="noStrike" kern="1200" dirty="0" err="1">
                <a:solidFill>
                  <a:schemeClr val="tx1"/>
                </a:solidFill>
                <a:effectLst/>
                <a:latin typeface="+mn-lt"/>
                <a:ea typeface="+mn-ea"/>
                <a:cs typeface="+mn-cs"/>
              </a:rPr>
              <a:t>trafficing</a:t>
            </a:r>
            <a:r>
              <a:rPr lang="en-US" sz="1200" b="0" i="0" u="none" strike="noStrike" kern="1200" dirty="0">
                <a:solidFill>
                  <a:schemeClr val="tx1"/>
                </a:solidFill>
                <a:effectLst/>
                <a:latin typeface="+mn-lt"/>
                <a:ea typeface="+mn-ea"/>
                <a:cs typeface="+mn-cs"/>
              </a:rPr>
              <a:t> of lymphocytes </a:t>
            </a:r>
            <a:r>
              <a:rPr lang="en-US" dirty="0"/>
              <a:t> </a:t>
            </a:r>
            <a:r>
              <a:rPr lang="en-US" sz="1200" b="0" i="0" u="none" strike="noStrike" kern="1200" dirty="0">
                <a:solidFill>
                  <a:schemeClr val="tx1"/>
                </a:solidFill>
                <a:effectLst/>
                <a:latin typeface="+mn-lt"/>
                <a:ea typeface="+mn-ea"/>
                <a:cs typeface="+mn-cs"/>
              </a:rPr>
              <a:t>Impaired </a:t>
            </a:r>
            <a:r>
              <a:rPr lang="en-US" sz="1200" b="0" i="0" u="none" strike="noStrike" kern="1200" dirty="0" err="1">
                <a:solidFill>
                  <a:schemeClr val="tx1"/>
                </a:solidFill>
                <a:effectLst/>
                <a:latin typeface="+mn-lt"/>
                <a:ea typeface="+mn-ea"/>
                <a:cs typeface="+mn-cs"/>
              </a:rPr>
              <a:t>lympohcyte</a:t>
            </a:r>
            <a:r>
              <a:rPr lang="en-US" sz="1200" b="0" i="0" u="none" strike="noStrike" kern="1200" dirty="0">
                <a:solidFill>
                  <a:schemeClr val="tx1"/>
                </a:solidFill>
                <a:effectLst/>
                <a:latin typeface="+mn-lt"/>
                <a:ea typeface="+mn-ea"/>
                <a:cs typeface="+mn-cs"/>
              </a:rPr>
              <a:t> engagement </a:t>
            </a:r>
          </a:p>
          <a:p>
            <a:r>
              <a:rPr lang="en-US" sz="1200" b="0" i="0" u="none" strike="noStrike" kern="1200" dirty="0">
                <a:solidFill>
                  <a:schemeClr val="tx1"/>
                </a:solidFill>
                <a:effectLst/>
                <a:latin typeface="+mn-lt"/>
                <a:ea typeface="+mn-ea"/>
                <a:cs typeface="+mn-cs"/>
              </a:rPr>
              <a:t>Be prepared to explain why we don’t have staining </a:t>
            </a:r>
          </a:p>
          <a:p>
            <a:r>
              <a:rPr lang="en-US" sz="1200" b="0" i="0" u="none" strike="noStrike" kern="1200" dirty="0">
                <a:solidFill>
                  <a:schemeClr val="tx1"/>
                </a:solidFill>
                <a:effectLst/>
                <a:latin typeface="+mn-lt"/>
                <a:ea typeface="+mn-ea"/>
                <a:cs typeface="+mn-cs"/>
              </a:rPr>
              <a:t>RGS10 </a:t>
            </a:r>
            <a:r>
              <a:rPr lang="en-US" sz="1200" b="0" i="0" u="none" strike="noStrike" kern="1200" dirty="0" err="1">
                <a:solidFill>
                  <a:schemeClr val="tx1"/>
                </a:solidFill>
                <a:effectLst/>
                <a:latin typeface="+mn-lt"/>
                <a:ea typeface="+mn-ea"/>
                <a:cs typeface="+mn-cs"/>
              </a:rPr>
              <a:t>dyresulation</a:t>
            </a:r>
            <a:r>
              <a:rPr lang="en-US" sz="1200" b="0" i="0" u="none" strike="noStrike" kern="1200" dirty="0">
                <a:solidFill>
                  <a:schemeClr val="tx1"/>
                </a:solidFill>
                <a:effectLst/>
                <a:latin typeface="+mn-lt"/>
                <a:ea typeface="+mn-ea"/>
                <a:cs typeface="+mn-cs"/>
              </a:rPr>
              <a:t> immune cell frequencies – dysregulation of immune cells (</a:t>
            </a:r>
            <a:r>
              <a:rPr lang="en-US" sz="1200" b="0" i="0" u="none" strike="noStrike" kern="1200" dirty="0" err="1">
                <a:solidFill>
                  <a:schemeClr val="tx1"/>
                </a:solidFill>
                <a:effectLst/>
                <a:latin typeface="+mn-lt"/>
                <a:ea typeface="+mn-ea"/>
                <a:cs typeface="+mn-cs"/>
              </a:rPr>
              <a:t>cannoncal</a:t>
            </a:r>
            <a:r>
              <a:rPr lang="en-US" sz="1200" b="0" i="0" u="none" strike="noStrike" kern="1200" dirty="0">
                <a:solidFill>
                  <a:schemeClr val="tx1"/>
                </a:solidFill>
                <a:effectLst/>
                <a:latin typeface="+mn-lt"/>
                <a:ea typeface="+mn-ea"/>
                <a:cs typeface="+mn-cs"/>
              </a:rPr>
              <a:t> relationship is lost) chaotic response </a:t>
            </a:r>
          </a:p>
          <a:p>
            <a:r>
              <a:rPr lang="en-US" sz="1200" b="0" i="0" u="none" strike="noStrike" kern="1200" dirty="0">
                <a:solidFill>
                  <a:schemeClr val="tx1"/>
                </a:solidFill>
                <a:effectLst/>
                <a:latin typeface="+mn-lt"/>
                <a:ea typeface="+mn-ea"/>
                <a:cs typeface="+mn-cs"/>
              </a:rPr>
              <a:t>RGS10 </a:t>
            </a:r>
            <a:r>
              <a:rPr lang="en-US" sz="1200" b="0" i="0" u="none" strike="noStrike" kern="1200" dirty="0" err="1">
                <a:solidFill>
                  <a:schemeClr val="tx1"/>
                </a:solidFill>
                <a:effectLst/>
                <a:latin typeface="+mn-lt"/>
                <a:ea typeface="+mn-ea"/>
                <a:cs typeface="+mn-cs"/>
              </a:rPr>
              <a:t>deficicny</a:t>
            </a:r>
            <a:r>
              <a:rPr lang="en-US" sz="1200" b="0" i="0" u="none" strike="noStrike" kern="1200" dirty="0">
                <a:solidFill>
                  <a:schemeClr val="tx1"/>
                </a:solidFill>
                <a:effectLst/>
                <a:latin typeface="+mn-lt"/>
                <a:ea typeface="+mn-ea"/>
                <a:cs typeface="+mn-cs"/>
              </a:rPr>
              <a:t> dysregulates immunity in the brain with CSI </a:t>
            </a:r>
          </a:p>
          <a:p>
            <a:r>
              <a:rPr lang="en-US" sz="1200" b="0" i="0" u="none" strike="noStrike" kern="1200" dirty="0">
                <a:solidFill>
                  <a:schemeClr val="tx1"/>
                </a:solidFill>
                <a:effectLst/>
                <a:latin typeface="+mn-lt"/>
                <a:ea typeface="+mn-ea"/>
                <a:cs typeface="+mn-cs"/>
              </a:rPr>
              <a:t>RGS10 is a critical regulator of central peripheral crosstalk and immune frequencies in response to chronic inflammatory stress</a:t>
            </a:r>
          </a:p>
        </p:txBody>
      </p:sp>
      <p:sp>
        <p:nvSpPr>
          <p:cNvPr id="4" name="Slide Number Placeholder 3"/>
          <p:cNvSpPr>
            <a:spLocks noGrp="1"/>
          </p:cNvSpPr>
          <p:nvPr>
            <p:ph type="sldNum" sz="quarter" idx="5"/>
          </p:nvPr>
        </p:nvSpPr>
        <p:spPr/>
        <p:txBody>
          <a:bodyPr/>
          <a:lstStyle/>
          <a:p>
            <a:fld id="{CCB3049B-AADB-6B4B-812B-AAD3CD8864DE}" type="slidenum">
              <a:rPr lang="en-US" smtClean="0"/>
              <a:t>9</a:t>
            </a:fld>
            <a:endParaRPr lang="en-US"/>
          </a:p>
        </p:txBody>
      </p:sp>
    </p:spTree>
    <p:extLst>
      <p:ext uri="{BB962C8B-B14F-4D97-AF65-F5344CB8AC3E}">
        <p14:creationId xmlns:p14="http://schemas.microsoft.com/office/powerpoint/2010/main" val="1459145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F4563A-06B3-2C4D-99E5-AFF99575C718}" type="datetimeFigureOut">
              <a:rPr lang="en-US" smtClean="0"/>
              <a:t>12/4/24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3203377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F4563A-06B3-2C4D-99E5-AFF99575C718}" type="datetimeFigureOut">
              <a:rPr lang="en-US" smtClean="0"/>
              <a:t>12/4/24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3891274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F4563A-06B3-2C4D-99E5-AFF99575C718}" type="datetimeFigureOut">
              <a:rPr lang="en-US" smtClean="0"/>
              <a:t>12/4/24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406362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F4563A-06B3-2C4D-99E5-AFF99575C718}" type="datetimeFigureOut">
              <a:rPr lang="en-US" smtClean="0"/>
              <a:t>12/4/24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2063839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F4563A-06B3-2C4D-99E5-AFF99575C718}" type="datetimeFigureOut">
              <a:rPr lang="en-US" smtClean="0"/>
              <a:t>12/4/24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4016413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F4563A-06B3-2C4D-99E5-AFF99575C718}" type="datetimeFigureOut">
              <a:rPr lang="en-US" smtClean="0"/>
              <a:t>12/4/24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181749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F4563A-06B3-2C4D-99E5-AFF99575C718}" type="datetimeFigureOut">
              <a:rPr lang="en-US" smtClean="0"/>
              <a:t>12/4/24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3551105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F4563A-06B3-2C4D-99E5-AFF99575C718}" type="datetimeFigureOut">
              <a:rPr lang="en-US" smtClean="0"/>
              <a:t>12/4/24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2390517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F4563A-06B3-2C4D-99E5-AFF99575C718}" type="datetimeFigureOut">
              <a:rPr lang="en-US" smtClean="0"/>
              <a:t>12/4/24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1842186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FF4563A-06B3-2C4D-99E5-AFF99575C718}" type="datetimeFigureOut">
              <a:rPr lang="en-US" smtClean="0"/>
              <a:t>12/4/24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3559964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FF4563A-06B3-2C4D-99E5-AFF99575C718}" type="datetimeFigureOut">
              <a:rPr lang="en-US" smtClean="0"/>
              <a:t>12/4/24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EC021-468F-0C47-865E-3FA06FA75308}" type="slidenum">
              <a:rPr lang="en-US" smtClean="0"/>
              <a:t>‹#›</a:t>
            </a:fld>
            <a:endParaRPr lang="en-US"/>
          </a:p>
        </p:txBody>
      </p:sp>
    </p:spTree>
    <p:extLst>
      <p:ext uri="{BB962C8B-B14F-4D97-AF65-F5344CB8AC3E}">
        <p14:creationId xmlns:p14="http://schemas.microsoft.com/office/powerpoint/2010/main" val="81366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EFF4563A-06B3-2C4D-99E5-AFF99575C718}" type="datetimeFigureOut">
              <a:rPr lang="en-US" smtClean="0"/>
              <a:t>12/4/24</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897EC021-468F-0C47-865E-3FA06FA75308}" type="slidenum">
              <a:rPr lang="en-US" smtClean="0"/>
              <a:t>‹#›</a:t>
            </a:fld>
            <a:endParaRPr lang="en-US"/>
          </a:p>
        </p:txBody>
      </p:sp>
    </p:spTree>
    <p:extLst>
      <p:ext uri="{BB962C8B-B14F-4D97-AF65-F5344CB8AC3E}">
        <p14:creationId xmlns:p14="http://schemas.microsoft.com/office/powerpoint/2010/main" val="37742447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18/10/relationships/comments" Target="../comments/modernComment_111_B8C40A5C.xml"/><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tiff"/><Relationship Id="rId7" Type="http://schemas.microsoft.com/office/2018/10/relationships/comments" Target="../comments/modernComment_11E_92821A44.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30.tiff"/></Relationships>
</file>

<file path=ppt/slides/_rels/slide11.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1F_E2053EF2.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18/10/relationships/comments" Target="../comments/modernComment_10C_BA75E53B.xml"/><Relationship Id="rId5" Type="http://schemas.openxmlformats.org/officeDocument/2006/relationships/image" Target="../media/image8.tiff"/><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microsoft.com/office/2018/10/relationships/comments" Target="../comments/modernComment_118_B2EE788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3.tiff"/><Relationship Id="rId4" Type="http://schemas.openxmlformats.org/officeDocument/2006/relationships/image" Target="../media/image12.emf"/></Relationships>
</file>

<file path=ppt/slides/_rels/slide5.xml.rels><?xml version="1.0" encoding="UTF-8" standalone="yes"?>
<Relationships xmlns="http://schemas.openxmlformats.org/package/2006/relationships"><Relationship Id="rId3" Type="http://schemas.openxmlformats.org/officeDocument/2006/relationships/image" Target="../media/image14.tiff"/><Relationship Id="rId7" Type="http://schemas.openxmlformats.org/officeDocument/2006/relationships/image" Target="../media/image18.tif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tiff"/><Relationship Id="rId5" Type="http://schemas.openxmlformats.org/officeDocument/2006/relationships/image" Target="../media/image16.emf"/><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19.tiff"/><Relationship Id="rId7" Type="http://schemas.microsoft.com/office/2018/10/relationships/comments" Target="../comments/modernComment_11A_ECDB330B.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20.tiff"/></Relationships>
</file>

<file path=ppt/slides/_rels/slide7.xml.rels><?xml version="1.0" encoding="UTF-8" standalone="yes"?>
<Relationships xmlns="http://schemas.openxmlformats.org/package/2006/relationships"><Relationship Id="rId3" Type="http://schemas.openxmlformats.org/officeDocument/2006/relationships/image" Target="../media/image21.tiff"/><Relationship Id="rId7" Type="http://schemas.microsoft.com/office/2018/10/relationships/comments" Target="../comments/modernComment_11C_EDF741D3.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22.tiff"/></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3.tiff"/><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3" Type="http://schemas.openxmlformats.org/officeDocument/2006/relationships/image" Target="../media/image24.tiff"/><Relationship Id="rId7" Type="http://schemas.openxmlformats.org/officeDocument/2006/relationships/image" Target="../media/image28.tif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7.tiff"/><Relationship Id="rId5" Type="http://schemas.openxmlformats.org/officeDocument/2006/relationships/image" Target="../media/image26.emf"/><Relationship Id="rId4"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89F6176-69B0-A74C-AB8D-7584BAAD2311}"/>
              </a:ext>
            </a:extLst>
          </p:cNvPr>
          <p:cNvSpPr txBox="1"/>
          <p:nvPr/>
        </p:nvSpPr>
        <p:spPr>
          <a:xfrm>
            <a:off x="290663" y="5951385"/>
            <a:ext cx="6337385" cy="1754326"/>
          </a:xfrm>
          <a:prstGeom prst="rect">
            <a:avLst/>
          </a:prstGeom>
          <a:noFill/>
        </p:spPr>
        <p:txBody>
          <a:bodyPr wrap="square" lIns="91440" tIns="45720" rIns="91440" bIns="45720" rtlCol="0" anchor="t">
            <a:spAutoFit/>
          </a:bodyPr>
          <a:lstStyle/>
          <a:p>
            <a:pPr fontAlgn="base"/>
            <a:r>
              <a:rPr lang="en-US" sz="1200" b="1" dirty="0"/>
              <a:t>Supplementary Figure 1: Statistical Summary Tables for Demographics of Human Data</a:t>
            </a:r>
            <a:r>
              <a:rPr lang="en-US" sz="1200" dirty="0"/>
              <a:t>. A) Main effect of patient cohort, sex, and age in RGS10 protein levels in the CSF. B) Table of post hoc analysis between patient cohorts of RGS10 protein levels. C) Statistical summary table for Pearson's correlation of RGS10 levels across age for each cohort. D) Statistical summary table for post hoc analysis of RGS10 levels/sex in each cohort. E) Correlation of RGS10 levels across total UPDRS scores with medication off. F) Statistical summary table for Pearson's correlation of RGS10 levels across total UPDRS scores off medication. (G) Summary of human participant demographics. PD treatment refers to individuals who are on dopaminergic medication or receiving deep brain stimulation for treating the symptoms of Parkinson’s disease. </a:t>
            </a:r>
            <a:endParaRPr lang="en-US" sz="1200" dirty="0">
              <a:solidFill>
                <a:prstClr val="black"/>
              </a:solidFill>
            </a:endParaRPr>
          </a:p>
        </p:txBody>
      </p:sp>
      <p:pic>
        <p:nvPicPr>
          <p:cNvPr id="3" name="Picture 2">
            <a:extLst>
              <a:ext uri="{FF2B5EF4-FFF2-40B4-BE49-F238E27FC236}">
                <a16:creationId xmlns:a16="http://schemas.microsoft.com/office/drawing/2014/main" id="{1FA04321-8305-654F-84CB-EB180B18DF6B}"/>
              </a:ext>
            </a:extLst>
          </p:cNvPr>
          <p:cNvPicPr>
            <a:picLocks noChangeAspect="1"/>
          </p:cNvPicPr>
          <p:nvPr/>
        </p:nvPicPr>
        <p:blipFill>
          <a:blip r:embed="rId3"/>
          <a:stretch>
            <a:fillRect/>
          </a:stretch>
        </p:blipFill>
        <p:spPr>
          <a:xfrm>
            <a:off x="295155" y="426971"/>
            <a:ext cx="2634699" cy="813995"/>
          </a:xfrm>
          <a:prstGeom prst="rect">
            <a:avLst/>
          </a:prstGeom>
        </p:spPr>
      </p:pic>
      <p:pic>
        <p:nvPicPr>
          <p:cNvPr id="5" name="Picture 4">
            <a:extLst>
              <a:ext uri="{FF2B5EF4-FFF2-40B4-BE49-F238E27FC236}">
                <a16:creationId xmlns:a16="http://schemas.microsoft.com/office/drawing/2014/main" id="{70BAFEEA-6124-524B-90A0-1FB3EA544F91}"/>
              </a:ext>
            </a:extLst>
          </p:cNvPr>
          <p:cNvPicPr>
            <a:picLocks noChangeAspect="1"/>
          </p:cNvPicPr>
          <p:nvPr/>
        </p:nvPicPr>
        <p:blipFill>
          <a:blip r:embed="rId4"/>
          <a:stretch>
            <a:fillRect/>
          </a:stretch>
        </p:blipFill>
        <p:spPr>
          <a:xfrm>
            <a:off x="3264079" y="428494"/>
            <a:ext cx="3370702" cy="658011"/>
          </a:xfrm>
          <a:prstGeom prst="rect">
            <a:avLst/>
          </a:prstGeom>
        </p:spPr>
      </p:pic>
      <p:pic>
        <p:nvPicPr>
          <p:cNvPr id="7" name="Picture 6">
            <a:extLst>
              <a:ext uri="{FF2B5EF4-FFF2-40B4-BE49-F238E27FC236}">
                <a16:creationId xmlns:a16="http://schemas.microsoft.com/office/drawing/2014/main" id="{17E78608-3B6D-3E43-8F73-6D464D8313BD}"/>
              </a:ext>
            </a:extLst>
          </p:cNvPr>
          <p:cNvPicPr>
            <a:picLocks noChangeAspect="1"/>
          </p:cNvPicPr>
          <p:nvPr/>
        </p:nvPicPr>
        <p:blipFill>
          <a:blip r:embed="rId5"/>
          <a:stretch>
            <a:fillRect/>
          </a:stretch>
        </p:blipFill>
        <p:spPr>
          <a:xfrm>
            <a:off x="414050" y="1555640"/>
            <a:ext cx="1732866" cy="658010"/>
          </a:xfrm>
          <a:prstGeom prst="rect">
            <a:avLst/>
          </a:prstGeom>
        </p:spPr>
      </p:pic>
      <p:pic>
        <p:nvPicPr>
          <p:cNvPr id="10" name="Picture 9">
            <a:extLst>
              <a:ext uri="{FF2B5EF4-FFF2-40B4-BE49-F238E27FC236}">
                <a16:creationId xmlns:a16="http://schemas.microsoft.com/office/drawing/2014/main" id="{BFA38E79-1CA1-B44D-89B0-F2591293C8F0}"/>
              </a:ext>
            </a:extLst>
          </p:cNvPr>
          <p:cNvPicPr>
            <a:picLocks noChangeAspect="1"/>
          </p:cNvPicPr>
          <p:nvPr/>
        </p:nvPicPr>
        <p:blipFill>
          <a:blip r:embed="rId6"/>
          <a:stretch>
            <a:fillRect/>
          </a:stretch>
        </p:blipFill>
        <p:spPr>
          <a:xfrm>
            <a:off x="3461797" y="3525017"/>
            <a:ext cx="3033179" cy="545946"/>
          </a:xfrm>
          <a:prstGeom prst="rect">
            <a:avLst/>
          </a:prstGeom>
        </p:spPr>
      </p:pic>
      <p:pic>
        <p:nvPicPr>
          <p:cNvPr id="12" name="Picture 11" descr="A graph showing a number of dots&#10;&#10;Description automatically generated">
            <a:extLst>
              <a:ext uri="{FF2B5EF4-FFF2-40B4-BE49-F238E27FC236}">
                <a16:creationId xmlns:a16="http://schemas.microsoft.com/office/drawing/2014/main" id="{A95DC3F8-F8DD-9243-8206-C70B1965BC43}"/>
              </a:ext>
            </a:extLst>
          </p:cNvPr>
          <p:cNvPicPr>
            <a:picLocks noChangeAspect="1"/>
          </p:cNvPicPr>
          <p:nvPr/>
        </p:nvPicPr>
        <p:blipFill>
          <a:blip r:embed="rId7"/>
          <a:stretch>
            <a:fillRect/>
          </a:stretch>
        </p:blipFill>
        <p:spPr>
          <a:xfrm>
            <a:off x="3314511" y="1389556"/>
            <a:ext cx="3313537" cy="2045392"/>
          </a:xfrm>
          <a:prstGeom prst="rect">
            <a:avLst/>
          </a:prstGeom>
        </p:spPr>
      </p:pic>
      <p:sp>
        <p:nvSpPr>
          <p:cNvPr id="14" name="TextBox 13">
            <a:extLst>
              <a:ext uri="{FF2B5EF4-FFF2-40B4-BE49-F238E27FC236}">
                <a16:creationId xmlns:a16="http://schemas.microsoft.com/office/drawing/2014/main" id="{789730B5-54A1-4B48-9902-65A9066BC5FF}"/>
              </a:ext>
            </a:extLst>
          </p:cNvPr>
          <p:cNvSpPr txBox="1"/>
          <p:nvPr/>
        </p:nvSpPr>
        <p:spPr>
          <a:xfrm>
            <a:off x="83914" y="200394"/>
            <a:ext cx="268664" cy="369332"/>
          </a:xfrm>
          <a:prstGeom prst="rect">
            <a:avLst/>
          </a:prstGeom>
          <a:noFill/>
        </p:spPr>
        <p:txBody>
          <a:bodyPr wrap="square" rtlCol="0">
            <a:spAutoFit/>
          </a:bodyPr>
          <a:lstStyle/>
          <a:p>
            <a:r>
              <a:rPr lang="en-US" dirty="0"/>
              <a:t>A</a:t>
            </a:r>
          </a:p>
        </p:txBody>
      </p:sp>
      <p:sp>
        <p:nvSpPr>
          <p:cNvPr id="15" name="TextBox 14">
            <a:extLst>
              <a:ext uri="{FF2B5EF4-FFF2-40B4-BE49-F238E27FC236}">
                <a16:creationId xmlns:a16="http://schemas.microsoft.com/office/drawing/2014/main" id="{14615F39-E1B7-304A-98BA-A97F21602692}"/>
              </a:ext>
            </a:extLst>
          </p:cNvPr>
          <p:cNvSpPr txBox="1"/>
          <p:nvPr/>
        </p:nvSpPr>
        <p:spPr>
          <a:xfrm>
            <a:off x="3045847" y="202223"/>
            <a:ext cx="268664" cy="369332"/>
          </a:xfrm>
          <a:prstGeom prst="rect">
            <a:avLst/>
          </a:prstGeom>
          <a:noFill/>
        </p:spPr>
        <p:txBody>
          <a:bodyPr wrap="square" rtlCol="0">
            <a:spAutoFit/>
          </a:bodyPr>
          <a:lstStyle/>
          <a:p>
            <a:r>
              <a:rPr lang="en-US" dirty="0"/>
              <a:t>B</a:t>
            </a:r>
          </a:p>
        </p:txBody>
      </p:sp>
      <p:sp>
        <p:nvSpPr>
          <p:cNvPr id="16" name="TextBox 15">
            <a:extLst>
              <a:ext uri="{FF2B5EF4-FFF2-40B4-BE49-F238E27FC236}">
                <a16:creationId xmlns:a16="http://schemas.microsoft.com/office/drawing/2014/main" id="{76F22B77-DDBD-3E44-B34B-47F12C8AF23F}"/>
              </a:ext>
            </a:extLst>
          </p:cNvPr>
          <p:cNvSpPr txBox="1"/>
          <p:nvPr/>
        </p:nvSpPr>
        <p:spPr>
          <a:xfrm>
            <a:off x="48126" y="1320653"/>
            <a:ext cx="268664" cy="369332"/>
          </a:xfrm>
          <a:prstGeom prst="rect">
            <a:avLst/>
          </a:prstGeom>
          <a:noFill/>
        </p:spPr>
        <p:txBody>
          <a:bodyPr wrap="square" rtlCol="0">
            <a:spAutoFit/>
          </a:bodyPr>
          <a:lstStyle/>
          <a:p>
            <a:r>
              <a:rPr lang="en-US" dirty="0"/>
              <a:t>C</a:t>
            </a:r>
          </a:p>
        </p:txBody>
      </p:sp>
      <p:sp>
        <p:nvSpPr>
          <p:cNvPr id="17" name="TextBox 16">
            <a:extLst>
              <a:ext uri="{FF2B5EF4-FFF2-40B4-BE49-F238E27FC236}">
                <a16:creationId xmlns:a16="http://schemas.microsoft.com/office/drawing/2014/main" id="{BD1E62CC-CA8F-F94E-9EA3-7C01ABB0D761}"/>
              </a:ext>
            </a:extLst>
          </p:cNvPr>
          <p:cNvSpPr txBox="1"/>
          <p:nvPr/>
        </p:nvSpPr>
        <p:spPr>
          <a:xfrm>
            <a:off x="3038658" y="1208262"/>
            <a:ext cx="268664" cy="369332"/>
          </a:xfrm>
          <a:prstGeom prst="rect">
            <a:avLst/>
          </a:prstGeom>
          <a:noFill/>
        </p:spPr>
        <p:txBody>
          <a:bodyPr wrap="square" rtlCol="0">
            <a:spAutoFit/>
          </a:bodyPr>
          <a:lstStyle/>
          <a:p>
            <a:r>
              <a:rPr lang="en-US" dirty="0"/>
              <a:t>E</a:t>
            </a:r>
          </a:p>
        </p:txBody>
      </p:sp>
      <p:sp>
        <p:nvSpPr>
          <p:cNvPr id="18" name="TextBox 17">
            <a:extLst>
              <a:ext uri="{FF2B5EF4-FFF2-40B4-BE49-F238E27FC236}">
                <a16:creationId xmlns:a16="http://schemas.microsoft.com/office/drawing/2014/main" id="{BBD3BD89-2ED2-F74D-9A06-51156B052E47}"/>
              </a:ext>
            </a:extLst>
          </p:cNvPr>
          <p:cNvSpPr txBox="1"/>
          <p:nvPr/>
        </p:nvSpPr>
        <p:spPr>
          <a:xfrm>
            <a:off x="3124922" y="3330559"/>
            <a:ext cx="268664" cy="369332"/>
          </a:xfrm>
          <a:prstGeom prst="rect">
            <a:avLst/>
          </a:prstGeom>
          <a:noFill/>
        </p:spPr>
        <p:txBody>
          <a:bodyPr wrap="square" rtlCol="0">
            <a:spAutoFit/>
          </a:bodyPr>
          <a:lstStyle/>
          <a:p>
            <a:r>
              <a:rPr lang="en-US" dirty="0"/>
              <a:t>F</a:t>
            </a:r>
          </a:p>
        </p:txBody>
      </p:sp>
      <p:sp>
        <p:nvSpPr>
          <p:cNvPr id="21" name="TextBox 20">
            <a:extLst>
              <a:ext uri="{FF2B5EF4-FFF2-40B4-BE49-F238E27FC236}">
                <a16:creationId xmlns:a16="http://schemas.microsoft.com/office/drawing/2014/main" id="{56C49D37-0ED6-164D-871E-3558CD997BDE}"/>
              </a:ext>
            </a:extLst>
          </p:cNvPr>
          <p:cNvSpPr txBox="1"/>
          <p:nvPr/>
        </p:nvSpPr>
        <p:spPr>
          <a:xfrm>
            <a:off x="48169" y="2213189"/>
            <a:ext cx="268664" cy="369332"/>
          </a:xfrm>
          <a:prstGeom prst="rect">
            <a:avLst/>
          </a:prstGeom>
          <a:noFill/>
        </p:spPr>
        <p:txBody>
          <a:bodyPr wrap="square" rtlCol="0">
            <a:spAutoFit/>
          </a:bodyPr>
          <a:lstStyle/>
          <a:p>
            <a:r>
              <a:rPr lang="en-US" dirty="0"/>
              <a:t>D</a:t>
            </a:r>
          </a:p>
        </p:txBody>
      </p:sp>
      <p:graphicFrame>
        <p:nvGraphicFramePr>
          <p:cNvPr id="2" name="Table 1">
            <a:extLst>
              <a:ext uri="{FF2B5EF4-FFF2-40B4-BE49-F238E27FC236}">
                <a16:creationId xmlns:a16="http://schemas.microsoft.com/office/drawing/2014/main" id="{E8554610-CA83-1653-A030-9DEE855A4788}"/>
              </a:ext>
            </a:extLst>
          </p:cNvPr>
          <p:cNvGraphicFramePr>
            <a:graphicFrameLocks noGrp="1"/>
          </p:cNvGraphicFramePr>
          <p:nvPr>
            <p:extLst>
              <p:ext uri="{D42A27DB-BD31-4B8C-83A1-F6EECF244321}">
                <p14:modId xmlns:p14="http://schemas.microsoft.com/office/powerpoint/2010/main" val="3347120016"/>
              </p:ext>
            </p:extLst>
          </p:nvPr>
        </p:nvGraphicFramePr>
        <p:xfrm>
          <a:off x="417352" y="2449797"/>
          <a:ext cx="2639359" cy="3169920"/>
        </p:xfrm>
        <a:graphic>
          <a:graphicData uri="http://schemas.openxmlformats.org/drawingml/2006/table">
            <a:tbl>
              <a:tblPr firstRow="1" bandRow="1">
                <a:tableStyleId>{9D7B26C5-4107-4FEC-AEDC-1716B250A1EF}</a:tableStyleId>
              </a:tblPr>
              <a:tblGrid>
                <a:gridCol w="858603">
                  <a:extLst>
                    <a:ext uri="{9D8B030D-6E8A-4147-A177-3AD203B41FA5}">
                      <a16:colId xmlns:a16="http://schemas.microsoft.com/office/drawing/2014/main" val="952694159"/>
                    </a:ext>
                  </a:extLst>
                </a:gridCol>
                <a:gridCol w="848132">
                  <a:extLst>
                    <a:ext uri="{9D8B030D-6E8A-4147-A177-3AD203B41FA5}">
                      <a16:colId xmlns:a16="http://schemas.microsoft.com/office/drawing/2014/main" val="2983505726"/>
                    </a:ext>
                  </a:extLst>
                </a:gridCol>
                <a:gridCol w="565762">
                  <a:extLst>
                    <a:ext uri="{9D8B030D-6E8A-4147-A177-3AD203B41FA5}">
                      <a16:colId xmlns:a16="http://schemas.microsoft.com/office/drawing/2014/main" val="3489648471"/>
                    </a:ext>
                  </a:extLst>
                </a:gridCol>
                <a:gridCol w="366862">
                  <a:extLst>
                    <a:ext uri="{9D8B030D-6E8A-4147-A177-3AD203B41FA5}">
                      <a16:colId xmlns:a16="http://schemas.microsoft.com/office/drawing/2014/main" val="2663534833"/>
                    </a:ext>
                  </a:extLst>
                </a:gridCol>
              </a:tblGrid>
              <a:tr h="138759">
                <a:tc>
                  <a:txBody>
                    <a:bodyPr/>
                    <a:lstStyle/>
                    <a:p>
                      <a:pPr algn="l">
                        <a:lnSpc>
                          <a:spcPct val="100000"/>
                        </a:lnSpc>
                      </a:pPr>
                      <a:r>
                        <a:rPr lang="en-US" sz="700" dirty="0">
                          <a:solidFill>
                            <a:srgbClr val="000000"/>
                          </a:solidFill>
                        </a:rPr>
                        <a:t>Group 1</a:t>
                      </a:r>
                    </a:p>
                  </a:txBody>
                  <a:tcPr marL="45720" marR="45720" anchor="ctr">
                    <a:noFill/>
                  </a:tcPr>
                </a:tc>
                <a:tc>
                  <a:txBody>
                    <a:bodyPr/>
                    <a:lstStyle/>
                    <a:p>
                      <a:pPr algn="l">
                        <a:lnSpc>
                          <a:spcPct val="100000"/>
                        </a:lnSpc>
                      </a:pPr>
                      <a:r>
                        <a:rPr lang="en-US" sz="700" dirty="0">
                          <a:solidFill>
                            <a:srgbClr val="000000"/>
                          </a:solidFill>
                        </a:rPr>
                        <a:t>Group 1</a:t>
                      </a:r>
                    </a:p>
                  </a:txBody>
                  <a:tcPr marL="45720" marR="45720" anchor="ctr">
                    <a:noFill/>
                  </a:tcPr>
                </a:tc>
                <a:tc>
                  <a:txBody>
                    <a:bodyPr/>
                    <a:lstStyle/>
                    <a:p>
                      <a:pPr algn="l">
                        <a:lnSpc>
                          <a:spcPct val="100000"/>
                        </a:lnSpc>
                      </a:pPr>
                      <a:r>
                        <a:rPr lang="en-US" sz="700" dirty="0">
                          <a:solidFill>
                            <a:srgbClr val="000000"/>
                          </a:solidFill>
                        </a:rPr>
                        <a:t>P Value</a:t>
                      </a:r>
                    </a:p>
                  </a:txBody>
                  <a:tcPr marL="45720" marR="45720" anchor="ctr">
                    <a:noFill/>
                  </a:tcPr>
                </a:tc>
                <a:tc>
                  <a:txBody>
                    <a:bodyPr/>
                    <a:lstStyle/>
                    <a:p>
                      <a:pPr algn="l">
                        <a:lnSpc>
                          <a:spcPct val="100000"/>
                        </a:lnSpc>
                      </a:pPr>
                      <a:r>
                        <a:rPr lang="en-US" sz="700" dirty="0">
                          <a:solidFill>
                            <a:srgbClr val="000000"/>
                          </a:solidFill>
                        </a:rPr>
                        <a:t>Stars</a:t>
                      </a:r>
                    </a:p>
                  </a:txBody>
                  <a:tcPr marL="45720" marR="45720" anchor="ctr">
                    <a:noFill/>
                  </a:tcPr>
                </a:tc>
                <a:extLst>
                  <a:ext uri="{0D108BD9-81ED-4DB2-BD59-A6C34878D82A}">
                    <a16:rowId xmlns:a16="http://schemas.microsoft.com/office/drawing/2014/main" val="2929891478"/>
                  </a:ext>
                </a:extLst>
              </a:tr>
              <a:tr h="149433">
                <a:tc>
                  <a:txBody>
                    <a:bodyPr/>
                    <a:lstStyle/>
                    <a:p>
                      <a:pPr algn="l">
                        <a:lnSpc>
                          <a:spcPct val="100000"/>
                        </a:lnSpc>
                      </a:pPr>
                      <a:r>
                        <a:rPr lang="en-US" sz="700" dirty="0">
                          <a:solidFill>
                            <a:srgbClr val="000000"/>
                          </a:solidFill>
                        </a:rPr>
                        <a:t>Control Male </a:t>
                      </a:r>
                    </a:p>
                  </a:txBody>
                  <a:tcPr marL="45720" marR="45720" anchor="ctr">
                    <a:noFill/>
                  </a:tcPr>
                </a:tc>
                <a:tc>
                  <a:txBody>
                    <a:bodyPr/>
                    <a:lstStyle/>
                    <a:p>
                      <a:pPr algn="l">
                        <a:lnSpc>
                          <a:spcPct val="100000"/>
                        </a:lnSpc>
                      </a:pPr>
                      <a:r>
                        <a:rPr lang="en-US" sz="700" dirty="0">
                          <a:solidFill>
                            <a:srgbClr val="000000"/>
                          </a:solidFill>
                        </a:rPr>
                        <a:t>Prodromal Male</a:t>
                      </a:r>
                    </a:p>
                  </a:txBody>
                  <a:tcPr marL="45720" marR="45720" anchor="ctr">
                    <a:noFill/>
                  </a:tcPr>
                </a:tc>
                <a:tc>
                  <a:txBody>
                    <a:bodyPr/>
                    <a:lstStyle/>
                    <a:p>
                      <a:pPr algn="l">
                        <a:lnSpc>
                          <a:spcPct val="100000"/>
                        </a:lnSpc>
                      </a:pPr>
                      <a:r>
                        <a:rPr lang="en-US" sz="700" dirty="0">
                          <a:solidFill>
                            <a:srgbClr val="000000"/>
                          </a:solidFill>
                        </a:rPr>
                        <a:t>9.736e-01</a:t>
                      </a:r>
                    </a:p>
                  </a:txBody>
                  <a:tcPr marL="45720" marR="45720" anchor="ctr">
                    <a:noFill/>
                  </a:tcPr>
                </a:tc>
                <a:tc>
                  <a:txBody>
                    <a:bodyPr/>
                    <a:lstStyle/>
                    <a:p>
                      <a:pPr algn="l">
                        <a:lnSpc>
                          <a:spcPct val="100000"/>
                        </a:lnSpc>
                      </a:pPr>
                      <a:r>
                        <a:rPr lang="en-US" sz="700" dirty="0">
                          <a:solidFill>
                            <a:srgbClr val="000000"/>
                          </a:solidFill>
                        </a:rPr>
                        <a:t>ns</a:t>
                      </a:r>
                    </a:p>
                  </a:txBody>
                  <a:tcPr marL="45720" marR="45720" anchor="ctr">
                    <a:noFill/>
                  </a:tcPr>
                </a:tc>
                <a:extLst>
                  <a:ext uri="{0D108BD9-81ED-4DB2-BD59-A6C34878D82A}">
                    <a16:rowId xmlns:a16="http://schemas.microsoft.com/office/drawing/2014/main" val="860727069"/>
                  </a:ext>
                </a:extLst>
              </a:tr>
              <a:tr h="138759">
                <a:tc>
                  <a:txBody>
                    <a:bodyPr/>
                    <a:lstStyle/>
                    <a:p>
                      <a:pPr algn="l">
                        <a:lnSpc>
                          <a:spcPct val="100000"/>
                        </a:lnSpc>
                      </a:pPr>
                      <a:r>
                        <a:rPr lang="en-US" sz="700" dirty="0">
                          <a:solidFill>
                            <a:srgbClr val="000000"/>
                          </a:solidFill>
                        </a:rPr>
                        <a:t>Control Female</a:t>
                      </a:r>
                    </a:p>
                  </a:txBody>
                  <a:tcPr marL="45720" marR="45720" anchor="ctr">
                    <a:noFill/>
                  </a:tcPr>
                </a:tc>
                <a:tc>
                  <a:txBody>
                    <a:bodyPr/>
                    <a:lstStyle/>
                    <a:p>
                      <a:pPr algn="l">
                        <a:lnSpc>
                          <a:spcPct val="100000"/>
                        </a:lnSpc>
                      </a:pPr>
                      <a:r>
                        <a:rPr lang="en-US" sz="700" dirty="0">
                          <a:solidFill>
                            <a:srgbClr val="000000"/>
                          </a:solidFill>
                        </a:rPr>
                        <a:t>Control Male</a:t>
                      </a:r>
                    </a:p>
                  </a:txBody>
                  <a:tcPr marL="45720" marR="45720" anchor="ctr">
                    <a:noFill/>
                  </a:tcPr>
                </a:tc>
                <a:tc>
                  <a:txBody>
                    <a:bodyPr/>
                    <a:lstStyle/>
                    <a:p>
                      <a:pPr algn="l">
                        <a:lnSpc>
                          <a:spcPct val="100000"/>
                        </a:lnSpc>
                      </a:pPr>
                      <a:r>
                        <a:rPr lang="en-US" sz="700" dirty="0">
                          <a:solidFill>
                            <a:srgbClr val="000000"/>
                          </a:solidFill>
                        </a:rPr>
                        <a:t>9.968e-01</a:t>
                      </a:r>
                    </a:p>
                  </a:txBody>
                  <a:tcPr marL="45720" marR="45720" anchor="ctr">
                    <a:noFill/>
                  </a:tcPr>
                </a:tc>
                <a:tc>
                  <a:txBody>
                    <a:bodyPr/>
                    <a:lstStyle/>
                    <a:p>
                      <a:pPr algn="l">
                        <a:lnSpc>
                          <a:spcPct val="100000"/>
                        </a:lnSpc>
                      </a:pPr>
                      <a:r>
                        <a:rPr lang="en-US" sz="700" dirty="0">
                          <a:solidFill>
                            <a:srgbClr val="000000"/>
                          </a:solidFill>
                        </a:rPr>
                        <a:t>ns</a:t>
                      </a:r>
                    </a:p>
                  </a:txBody>
                  <a:tcPr marL="45720" marR="45720" anchor="ctr">
                    <a:noFill/>
                  </a:tcPr>
                </a:tc>
                <a:extLst>
                  <a:ext uri="{0D108BD9-81ED-4DB2-BD59-A6C34878D82A}">
                    <a16:rowId xmlns:a16="http://schemas.microsoft.com/office/drawing/2014/main" val="2073174948"/>
                  </a:ext>
                </a:extLst>
              </a:tr>
              <a:tr h="138759">
                <a:tc>
                  <a:txBody>
                    <a:bodyPr/>
                    <a:lstStyle/>
                    <a:p>
                      <a:pPr lvl="0" algn="l">
                        <a:lnSpc>
                          <a:spcPct val="100000"/>
                        </a:lnSpc>
                        <a:buNone/>
                      </a:pPr>
                      <a:r>
                        <a:rPr lang="en-US" sz="700" u="none" strike="noStrike" noProof="0" dirty="0">
                          <a:solidFill>
                            <a:srgbClr val="000000"/>
                          </a:solidFill>
                        </a:rPr>
                        <a:t>Control Female</a:t>
                      </a:r>
                      <a:endParaRPr lang="en-US" sz="700" dirty="0">
                        <a:solidFill>
                          <a:srgbClr val="000000"/>
                        </a:solidFill>
                      </a:endParaRPr>
                    </a:p>
                  </a:txBody>
                  <a:tcPr marL="45720" marR="45720" anchor="ctr">
                    <a:noFill/>
                  </a:tcPr>
                </a:tc>
                <a:tc>
                  <a:txBody>
                    <a:bodyPr/>
                    <a:lstStyle/>
                    <a:p>
                      <a:pPr algn="l">
                        <a:lnSpc>
                          <a:spcPct val="100000"/>
                        </a:lnSpc>
                      </a:pPr>
                      <a:r>
                        <a:rPr lang="en-US" sz="700" dirty="0">
                          <a:solidFill>
                            <a:srgbClr val="000000"/>
                          </a:solidFill>
                        </a:rPr>
                        <a:t>Prodromal Male</a:t>
                      </a:r>
                    </a:p>
                  </a:txBody>
                  <a:tcPr marL="45720" marR="45720" anchor="ctr">
                    <a:noFill/>
                  </a:tcPr>
                </a:tc>
                <a:tc>
                  <a:txBody>
                    <a:bodyPr/>
                    <a:lstStyle/>
                    <a:p>
                      <a:pPr algn="l">
                        <a:lnSpc>
                          <a:spcPct val="100000"/>
                        </a:lnSpc>
                      </a:pPr>
                      <a:r>
                        <a:rPr lang="en-US" sz="700" dirty="0">
                          <a:solidFill>
                            <a:srgbClr val="000000"/>
                          </a:solidFill>
                        </a:rPr>
                        <a:t>8.571e-01</a:t>
                      </a:r>
                    </a:p>
                  </a:txBody>
                  <a:tcPr marL="45720" marR="45720" anchor="ctr">
                    <a:noFill/>
                  </a:tcPr>
                </a:tc>
                <a:tc>
                  <a:txBody>
                    <a:bodyPr/>
                    <a:lstStyle/>
                    <a:p>
                      <a:pPr algn="l">
                        <a:lnSpc>
                          <a:spcPct val="100000"/>
                        </a:lnSpc>
                      </a:pPr>
                      <a:r>
                        <a:rPr lang="en-US" sz="700" dirty="0">
                          <a:solidFill>
                            <a:srgbClr val="000000"/>
                          </a:solidFill>
                        </a:rPr>
                        <a:t>ns</a:t>
                      </a:r>
                    </a:p>
                  </a:txBody>
                  <a:tcPr marL="45720" marR="45720" anchor="ctr">
                    <a:noFill/>
                  </a:tcPr>
                </a:tc>
                <a:extLst>
                  <a:ext uri="{0D108BD9-81ED-4DB2-BD59-A6C34878D82A}">
                    <a16:rowId xmlns:a16="http://schemas.microsoft.com/office/drawing/2014/main" val="2757717165"/>
                  </a:ext>
                </a:extLst>
              </a:tr>
              <a:tr h="138759">
                <a:tc>
                  <a:txBody>
                    <a:bodyPr/>
                    <a:lstStyle/>
                    <a:p>
                      <a:pPr lvl="0" algn="l">
                        <a:lnSpc>
                          <a:spcPct val="100000"/>
                        </a:lnSpc>
                        <a:buNone/>
                      </a:pPr>
                      <a:r>
                        <a:rPr lang="en-US" sz="700" u="none" strike="noStrike" noProof="0" dirty="0">
                          <a:solidFill>
                            <a:srgbClr val="000000"/>
                          </a:solidFill>
                        </a:rPr>
                        <a:t>Control Female</a:t>
                      </a:r>
                      <a:endParaRPr lang="en-US" sz="700" dirty="0">
                        <a:solidFill>
                          <a:srgbClr val="000000"/>
                        </a:solidFill>
                      </a:endParaRPr>
                    </a:p>
                  </a:txBody>
                  <a:tcPr marL="45720" marR="45720" anchor="ctr">
                    <a:noFill/>
                  </a:tcPr>
                </a:tc>
                <a:tc>
                  <a:txBody>
                    <a:bodyPr/>
                    <a:lstStyle/>
                    <a:p>
                      <a:pPr algn="l">
                        <a:lnSpc>
                          <a:spcPct val="100000"/>
                        </a:lnSpc>
                      </a:pPr>
                      <a:r>
                        <a:rPr lang="en-US" sz="700" dirty="0">
                          <a:solidFill>
                            <a:srgbClr val="000000"/>
                          </a:solidFill>
                        </a:rPr>
                        <a:t>PD Male</a:t>
                      </a:r>
                    </a:p>
                  </a:txBody>
                  <a:tcPr marL="45720" marR="45720" anchor="ctr">
                    <a:noFill/>
                  </a:tcPr>
                </a:tc>
                <a:tc>
                  <a:txBody>
                    <a:bodyPr/>
                    <a:lstStyle/>
                    <a:p>
                      <a:pPr algn="l">
                        <a:lnSpc>
                          <a:spcPct val="100000"/>
                        </a:lnSpc>
                      </a:pPr>
                      <a:r>
                        <a:rPr lang="en-US" sz="700" dirty="0">
                          <a:solidFill>
                            <a:srgbClr val="000000"/>
                          </a:solidFill>
                        </a:rPr>
                        <a:t>8.391e-02</a:t>
                      </a:r>
                    </a:p>
                  </a:txBody>
                  <a:tcPr marL="45720" marR="45720" anchor="ctr">
                    <a:noFill/>
                  </a:tcPr>
                </a:tc>
                <a:tc>
                  <a:txBody>
                    <a:bodyPr/>
                    <a:lstStyle/>
                    <a:p>
                      <a:pPr algn="l">
                        <a:lnSpc>
                          <a:spcPct val="100000"/>
                        </a:lnSpc>
                      </a:pPr>
                      <a:r>
                        <a:rPr lang="en-US" sz="700" dirty="0">
                          <a:solidFill>
                            <a:srgbClr val="000000"/>
                          </a:solidFill>
                        </a:rPr>
                        <a:t>ns</a:t>
                      </a:r>
                    </a:p>
                  </a:txBody>
                  <a:tcPr marL="45720" marR="45720" anchor="ctr">
                    <a:noFill/>
                  </a:tcPr>
                </a:tc>
                <a:extLst>
                  <a:ext uri="{0D108BD9-81ED-4DB2-BD59-A6C34878D82A}">
                    <a16:rowId xmlns:a16="http://schemas.microsoft.com/office/drawing/2014/main" val="1015544139"/>
                  </a:ext>
                </a:extLst>
              </a:tr>
              <a:tr h="138759">
                <a:tc>
                  <a:txBody>
                    <a:bodyPr/>
                    <a:lstStyle/>
                    <a:p>
                      <a:pPr lvl="0" algn="l">
                        <a:lnSpc>
                          <a:spcPct val="100000"/>
                        </a:lnSpc>
                        <a:buNone/>
                      </a:pPr>
                      <a:r>
                        <a:rPr lang="en-US" sz="700" u="none" strike="noStrike" noProof="0" dirty="0">
                          <a:solidFill>
                            <a:srgbClr val="000000"/>
                          </a:solidFill>
                        </a:rPr>
                        <a:t>Control Male</a:t>
                      </a:r>
                      <a:endParaRPr lang="en-US" sz="700" dirty="0">
                        <a:solidFill>
                          <a:srgbClr val="000000"/>
                        </a:solidFill>
                      </a:endParaRPr>
                    </a:p>
                  </a:txBody>
                  <a:tcPr marL="45720" marR="45720" anchor="ctr">
                    <a:noFill/>
                  </a:tcPr>
                </a:tc>
                <a:tc>
                  <a:txBody>
                    <a:bodyPr/>
                    <a:lstStyle/>
                    <a:p>
                      <a:pPr lvl="0" algn="l">
                        <a:lnSpc>
                          <a:spcPct val="100000"/>
                        </a:lnSpc>
                        <a:buNone/>
                      </a:pPr>
                      <a:r>
                        <a:rPr lang="en-US" sz="700" u="none" strike="noStrike" noProof="0" dirty="0">
                          <a:solidFill>
                            <a:srgbClr val="000000"/>
                          </a:solidFill>
                        </a:rPr>
                        <a:t>PD Male</a:t>
                      </a:r>
                      <a:endParaRPr lang="en-US" sz="700" dirty="0">
                        <a:solidFill>
                          <a:srgbClr val="000000"/>
                        </a:solidFill>
                      </a:endParaRPr>
                    </a:p>
                  </a:txBody>
                  <a:tcPr marL="45720" marR="45720" anchor="ctr">
                    <a:noFill/>
                  </a:tcPr>
                </a:tc>
                <a:tc>
                  <a:txBody>
                    <a:bodyPr/>
                    <a:lstStyle/>
                    <a:p>
                      <a:pPr algn="l">
                        <a:lnSpc>
                          <a:spcPct val="100000"/>
                        </a:lnSpc>
                      </a:pPr>
                      <a:r>
                        <a:rPr lang="en-US" sz="700" dirty="0">
                          <a:solidFill>
                            <a:srgbClr val="000000"/>
                          </a:solidFill>
                        </a:rPr>
                        <a:t>1.039e-01</a:t>
                      </a:r>
                    </a:p>
                  </a:txBody>
                  <a:tcPr marL="45720" marR="45720" anchor="ctr">
                    <a:noFill/>
                  </a:tcPr>
                </a:tc>
                <a:tc>
                  <a:txBody>
                    <a:bodyPr/>
                    <a:lstStyle/>
                    <a:p>
                      <a:pPr algn="l">
                        <a:lnSpc>
                          <a:spcPct val="100000"/>
                        </a:lnSpc>
                      </a:pPr>
                      <a:r>
                        <a:rPr lang="en-US" sz="700" dirty="0">
                          <a:solidFill>
                            <a:srgbClr val="000000"/>
                          </a:solidFill>
                        </a:rPr>
                        <a:t>ns</a:t>
                      </a:r>
                    </a:p>
                  </a:txBody>
                  <a:tcPr marL="45720" marR="45720" anchor="ctr">
                    <a:noFill/>
                  </a:tcPr>
                </a:tc>
                <a:extLst>
                  <a:ext uri="{0D108BD9-81ED-4DB2-BD59-A6C34878D82A}">
                    <a16:rowId xmlns:a16="http://schemas.microsoft.com/office/drawing/2014/main" val="338801413"/>
                  </a:ext>
                </a:extLst>
              </a:tr>
              <a:tr h="138759">
                <a:tc>
                  <a:txBody>
                    <a:bodyPr/>
                    <a:lstStyle/>
                    <a:p>
                      <a:pPr algn="l">
                        <a:lnSpc>
                          <a:spcPct val="100000"/>
                        </a:lnSpc>
                      </a:pPr>
                      <a:r>
                        <a:rPr lang="en-US" sz="700" dirty="0">
                          <a:solidFill>
                            <a:srgbClr val="000000"/>
                          </a:solidFill>
                        </a:rPr>
                        <a:t>Prodromal Male</a:t>
                      </a:r>
                    </a:p>
                  </a:txBody>
                  <a:tcPr marL="45720" marR="45720" anchor="ctr">
                    <a:noFill/>
                  </a:tcPr>
                </a:tc>
                <a:tc>
                  <a:txBody>
                    <a:bodyPr/>
                    <a:lstStyle/>
                    <a:p>
                      <a:pPr lvl="0" algn="l">
                        <a:lnSpc>
                          <a:spcPct val="100000"/>
                        </a:lnSpc>
                        <a:buNone/>
                      </a:pPr>
                      <a:r>
                        <a:rPr lang="en-US" sz="700" u="none" strike="noStrike" noProof="0" dirty="0">
                          <a:solidFill>
                            <a:srgbClr val="000000"/>
                          </a:solidFill>
                        </a:rPr>
                        <a:t>PD Male</a:t>
                      </a:r>
                      <a:endParaRPr lang="en-US" sz="700" dirty="0">
                        <a:solidFill>
                          <a:srgbClr val="000000"/>
                        </a:solidFill>
                      </a:endParaRPr>
                    </a:p>
                  </a:txBody>
                  <a:tcPr marL="45720" marR="45720" anchor="ctr">
                    <a:noFill/>
                  </a:tcPr>
                </a:tc>
                <a:tc>
                  <a:txBody>
                    <a:bodyPr/>
                    <a:lstStyle/>
                    <a:p>
                      <a:pPr algn="l">
                        <a:lnSpc>
                          <a:spcPct val="100000"/>
                        </a:lnSpc>
                      </a:pPr>
                      <a:r>
                        <a:rPr lang="en-US" sz="700" dirty="0">
                          <a:solidFill>
                            <a:srgbClr val="000000"/>
                          </a:solidFill>
                        </a:rPr>
                        <a:t>4.190e-01</a:t>
                      </a:r>
                    </a:p>
                  </a:txBody>
                  <a:tcPr marL="45720" marR="45720" anchor="ctr">
                    <a:noFill/>
                  </a:tcPr>
                </a:tc>
                <a:tc>
                  <a:txBody>
                    <a:bodyPr/>
                    <a:lstStyle/>
                    <a:p>
                      <a:pPr algn="l">
                        <a:lnSpc>
                          <a:spcPct val="100000"/>
                        </a:lnSpc>
                      </a:pPr>
                      <a:r>
                        <a:rPr lang="en-US" sz="700" dirty="0">
                          <a:solidFill>
                            <a:srgbClr val="000000"/>
                          </a:solidFill>
                        </a:rPr>
                        <a:t>ns</a:t>
                      </a:r>
                    </a:p>
                  </a:txBody>
                  <a:tcPr marL="45720" marR="45720" anchor="ctr">
                    <a:noFill/>
                  </a:tcPr>
                </a:tc>
                <a:extLst>
                  <a:ext uri="{0D108BD9-81ED-4DB2-BD59-A6C34878D82A}">
                    <a16:rowId xmlns:a16="http://schemas.microsoft.com/office/drawing/2014/main" val="1834998404"/>
                  </a:ext>
                </a:extLst>
              </a:tr>
              <a:tr h="138759">
                <a:tc>
                  <a:txBody>
                    <a:bodyPr/>
                    <a:lstStyle/>
                    <a:p>
                      <a:pPr algn="l">
                        <a:lnSpc>
                          <a:spcPct val="100000"/>
                        </a:lnSpc>
                      </a:pPr>
                      <a:r>
                        <a:rPr lang="en-US" sz="700" dirty="0">
                          <a:solidFill>
                            <a:srgbClr val="000000"/>
                          </a:solidFill>
                        </a:rPr>
                        <a:t>Control Female</a:t>
                      </a:r>
                    </a:p>
                  </a:txBody>
                  <a:tcPr marL="45720" marR="45720" anchor="ctr">
                    <a:noFill/>
                  </a:tcPr>
                </a:tc>
                <a:tc>
                  <a:txBody>
                    <a:bodyPr/>
                    <a:lstStyle/>
                    <a:p>
                      <a:pPr algn="l">
                        <a:lnSpc>
                          <a:spcPct val="100000"/>
                        </a:lnSpc>
                      </a:pPr>
                      <a:r>
                        <a:rPr lang="en-US" sz="700" dirty="0">
                          <a:solidFill>
                            <a:srgbClr val="000000"/>
                          </a:solidFill>
                        </a:rPr>
                        <a:t>PD Female</a:t>
                      </a:r>
                    </a:p>
                  </a:txBody>
                  <a:tcPr marL="45720" marR="45720" anchor="ctr">
                    <a:noFill/>
                  </a:tcPr>
                </a:tc>
                <a:tc>
                  <a:txBody>
                    <a:bodyPr/>
                    <a:lstStyle/>
                    <a:p>
                      <a:pPr algn="l">
                        <a:lnSpc>
                          <a:spcPct val="100000"/>
                        </a:lnSpc>
                      </a:pPr>
                      <a:r>
                        <a:rPr lang="en-US" sz="700" dirty="0">
                          <a:solidFill>
                            <a:srgbClr val="000000"/>
                          </a:solidFill>
                        </a:rPr>
                        <a:t>9.856e-01</a:t>
                      </a:r>
                    </a:p>
                  </a:txBody>
                  <a:tcPr marL="45720" marR="45720" anchor="ctr">
                    <a:noFill/>
                  </a:tcPr>
                </a:tc>
                <a:tc>
                  <a:txBody>
                    <a:bodyPr/>
                    <a:lstStyle/>
                    <a:p>
                      <a:pPr algn="l">
                        <a:lnSpc>
                          <a:spcPct val="100000"/>
                        </a:lnSpc>
                      </a:pPr>
                      <a:r>
                        <a:rPr lang="en-US" sz="700" dirty="0">
                          <a:solidFill>
                            <a:srgbClr val="000000"/>
                          </a:solidFill>
                        </a:rPr>
                        <a:t>ns</a:t>
                      </a:r>
                    </a:p>
                  </a:txBody>
                  <a:tcPr marL="45720" marR="45720" anchor="ctr">
                    <a:noFill/>
                  </a:tcPr>
                </a:tc>
                <a:extLst>
                  <a:ext uri="{0D108BD9-81ED-4DB2-BD59-A6C34878D82A}">
                    <a16:rowId xmlns:a16="http://schemas.microsoft.com/office/drawing/2014/main" val="3642556956"/>
                  </a:ext>
                </a:extLst>
              </a:tr>
              <a:tr h="138759">
                <a:tc>
                  <a:txBody>
                    <a:bodyPr/>
                    <a:lstStyle/>
                    <a:p>
                      <a:pPr lvl="0" algn="l">
                        <a:lnSpc>
                          <a:spcPct val="100000"/>
                        </a:lnSpc>
                        <a:buNone/>
                      </a:pPr>
                      <a:r>
                        <a:rPr lang="en-US" sz="700" dirty="0">
                          <a:solidFill>
                            <a:srgbClr val="000000"/>
                          </a:solidFill>
                        </a:rPr>
                        <a:t>PD Female</a:t>
                      </a:r>
                    </a:p>
                  </a:txBody>
                  <a:tcPr marL="45720" marR="45720" anchor="ctr">
                    <a:noFill/>
                  </a:tcPr>
                </a:tc>
                <a:tc>
                  <a:txBody>
                    <a:bodyPr/>
                    <a:lstStyle/>
                    <a:p>
                      <a:pPr lvl="0" algn="l">
                        <a:lnSpc>
                          <a:spcPct val="100000"/>
                        </a:lnSpc>
                        <a:buNone/>
                      </a:pPr>
                      <a:r>
                        <a:rPr lang="en-US" sz="700" dirty="0">
                          <a:solidFill>
                            <a:srgbClr val="000000"/>
                          </a:solidFill>
                        </a:rPr>
                        <a:t>Control Male</a:t>
                      </a:r>
                    </a:p>
                  </a:txBody>
                  <a:tcPr marL="45720" marR="45720" anchor="ctr">
                    <a:noFill/>
                  </a:tcPr>
                </a:tc>
                <a:tc>
                  <a:txBody>
                    <a:bodyPr/>
                    <a:lstStyle/>
                    <a:p>
                      <a:pPr lvl="0" algn="l">
                        <a:lnSpc>
                          <a:spcPct val="100000"/>
                        </a:lnSpc>
                        <a:buNone/>
                      </a:pPr>
                      <a:r>
                        <a:rPr lang="en-US" sz="700" dirty="0">
                          <a:solidFill>
                            <a:srgbClr val="000000"/>
                          </a:solidFill>
                        </a:rPr>
                        <a:t>9.999e-01</a:t>
                      </a:r>
                    </a:p>
                  </a:txBody>
                  <a:tcPr marL="45720" marR="45720" anchor="ctr">
                    <a:noFill/>
                  </a:tcPr>
                </a:tc>
                <a:tc>
                  <a:txBody>
                    <a:bodyPr/>
                    <a:lstStyle/>
                    <a:p>
                      <a:pPr lvl="0" algn="l">
                        <a:lnSpc>
                          <a:spcPct val="100000"/>
                        </a:lnSpc>
                        <a:buNone/>
                      </a:pPr>
                      <a:r>
                        <a:rPr lang="en-US" sz="700" dirty="0">
                          <a:solidFill>
                            <a:srgbClr val="000000"/>
                          </a:solidFill>
                        </a:rPr>
                        <a:t>ns</a:t>
                      </a:r>
                    </a:p>
                  </a:txBody>
                  <a:tcPr marL="45720" marR="45720" anchor="ctr">
                    <a:noFill/>
                  </a:tcPr>
                </a:tc>
                <a:extLst>
                  <a:ext uri="{0D108BD9-81ED-4DB2-BD59-A6C34878D82A}">
                    <a16:rowId xmlns:a16="http://schemas.microsoft.com/office/drawing/2014/main" val="1879191658"/>
                  </a:ext>
                </a:extLst>
              </a:tr>
              <a:tr h="138759">
                <a:tc>
                  <a:txBody>
                    <a:bodyPr/>
                    <a:lstStyle/>
                    <a:p>
                      <a:pPr lvl="0" algn="l">
                        <a:lnSpc>
                          <a:spcPct val="100000"/>
                        </a:lnSpc>
                        <a:buNone/>
                      </a:pPr>
                      <a:r>
                        <a:rPr lang="en-US" sz="700" dirty="0">
                          <a:solidFill>
                            <a:srgbClr val="000000"/>
                          </a:solidFill>
                        </a:rPr>
                        <a:t>PD Female</a:t>
                      </a:r>
                    </a:p>
                  </a:txBody>
                  <a:tcPr marL="45720" marR="45720" anchor="ctr">
                    <a:noFill/>
                  </a:tcPr>
                </a:tc>
                <a:tc>
                  <a:txBody>
                    <a:bodyPr/>
                    <a:lstStyle/>
                    <a:p>
                      <a:pPr lvl="0" algn="l">
                        <a:lnSpc>
                          <a:spcPct val="100000"/>
                        </a:lnSpc>
                        <a:buNone/>
                      </a:pPr>
                      <a:r>
                        <a:rPr lang="en-US" sz="700" dirty="0">
                          <a:solidFill>
                            <a:srgbClr val="000000"/>
                          </a:solidFill>
                        </a:rPr>
                        <a:t>Prodromal Male</a:t>
                      </a:r>
                    </a:p>
                  </a:txBody>
                  <a:tcPr marL="45720" marR="45720" anchor="ctr">
                    <a:noFill/>
                  </a:tcPr>
                </a:tc>
                <a:tc>
                  <a:txBody>
                    <a:bodyPr/>
                    <a:lstStyle/>
                    <a:p>
                      <a:pPr lvl="0" algn="l">
                        <a:lnSpc>
                          <a:spcPct val="100000"/>
                        </a:lnSpc>
                        <a:buNone/>
                      </a:pPr>
                      <a:r>
                        <a:rPr lang="en-US" sz="700" dirty="0">
                          <a:solidFill>
                            <a:srgbClr val="000000"/>
                          </a:solidFill>
                        </a:rPr>
                        <a:t>9.761e-01</a:t>
                      </a:r>
                    </a:p>
                  </a:txBody>
                  <a:tcPr marL="45720" marR="45720" anchor="ctr">
                    <a:noFill/>
                  </a:tcPr>
                </a:tc>
                <a:tc>
                  <a:txBody>
                    <a:bodyPr/>
                    <a:lstStyle/>
                    <a:p>
                      <a:pPr lvl="0" algn="l">
                        <a:lnSpc>
                          <a:spcPct val="100000"/>
                        </a:lnSpc>
                        <a:buNone/>
                      </a:pPr>
                      <a:r>
                        <a:rPr lang="en-US" sz="700" dirty="0">
                          <a:solidFill>
                            <a:srgbClr val="000000"/>
                          </a:solidFill>
                        </a:rPr>
                        <a:t>ns</a:t>
                      </a:r>
                    </a:p>
                  </a:txBody>
                  <a:tcPr marL="45720" marR="45720" anchor="ctr">
                    <a:noFill/>
                  </a:tcPr>
                </a:tc>
                <a:extLst>
                  <a:ext uri="{0D108BD9-81ED-4DB2-BD59-A6C34878D82A}">
                    <a16:rowId xmlns:a16="http://schemas.microsoft.com/office/drawing/2014/main" val="1488915073"/>
                  </a:ext>
                </a:extLst>
              </a:tr>
              <a:tr h="138759">
                <a:tc>
                  <a:txBody>
                    <a:bodyPr/>
                    <a:lstStyle/>
                    <a:p>
                      <a:pPr lvl="0" algn="l">
                        <a:lnSpc>
                          <a:spcPct val="100000"/>
                        </a:lnSpc>
                        <a:buNone/>
                      </a:pPr>
                      <a:r>
                        <a:rPr lang="en-US" sz="700" dirty="0">
                          <a:solidFill>
                            <a:srgbClr val="000000"/>
                          </a:solidFill>
                        </a:rPr>
                        <a:t>PD Female</a:t>
                      </a:r>
                    </a:p>
                  </a:txBody>
                  <a:tcPr marL="45720" marR="45720" anchor="ctr">
                    <a:noFill/>
                  </a:tcPr>
                </a:tc>
                <a:tc>
                  <a:txBody>
                    <a:bodyPr/>
                    <a:lstStyle/>
                    <a:p>
                      <a:pPr lvl="0" algn="l">
                        <a:lnSpc>
                          <a:spcPct val="100000"/>
                        </a:lnSpc>
                        <a:buNone/>
                      </a:pPr>
                      <a:r>
                        <a:rPr lang="en-US" sz="700" dirty="0">
                          <a:solidFill>
                            <a:srgbClr val="000000"/>
                          </a:solidFill>
                        </a:rPr>
                        <a:t>PD Male</a:t>
                      </a:r>
                    </a:p>
                  </a:txBody>
                  <a:tcPr marL="45720" marR="45720" anchor="ctr">
                    <a:noFill/>
                  </a:tcPr>
                </a:tc>
                <a:tc>
                  <a:txBody>
                    <a:bodyPr/>
                    <a:lstStyle/>
                    <a:p>
                      <a:pPr lvl="0" algn="l">
                        <a:lnSpc>
                          <a:spcPct val="100000"/>
                        </a:lnSpc>
                        <a:buNone/>
                      </a:pPr>
                      <a:r>
                        <a:rPr lang="en-US" sz="700" dirty="0">
                          <a:solidFill>
                            <a:srgbClr val="000000"/>
                          </a:solidFill>
                        </a:rPr>
                        <a:t>2.226e-02</a:t>
                      </a:r>
                    </a:p>
                  </a:txBody>
                  <a:tcPr marL="45720" marR="45720" anchor="ctr">
                    <a:noFill/>
                  </a:tcPr>
                </a:tc>
                <a:tc>
                  <a:txBody>
                    <a:bodyPr/>
                    <a:lstStyle/>
                    <a:p>
                      <a:pPr lvl="0" algn="l">
                        <a:lnSpc>
                          <a:spcPct val="100000"/>
                        </a:lnSpc>
                        <a:buNone/>
                      </a:pPr>
                      <a:r>
                        <a:rPr lang="en-US" sz="700" dirty="0">
                          <a:solidFill>
                            <a:srgbClr val="000000"/>
                          </a:solidFill>
                        </a:rPr>
                        <a:t>*</a:t>
                      </a:r>
                    </a:p>
                  </a:txBody>
                  <a:tcPr marL="45720" marR="45720" anchor="ctr">
                    <a:noFill/>
                  </a:tcPr>
                </a:tc>
                <a:extLst>
                  <a:ext uri="{0D108BD9-81ED-4DB2-BD59-A6C34878D82A}">
                    <a16:rowId xmlns:a16="http://schemas.microsoft.com/office/drawing/2014/main" val="490461485"/>
                  </a:ext>
                </a:extLst>
              </a:tr>
              <a:tr h="138759">
                <a:tc>
                  <a:txBody>
                    <a:bodyPr/>
                    <a:lstStyle/>
                    <a:p>
                      <a:pPr lvl="0" algn="l">
                        <a:lnSpc>
                          <a:spcPct val="100000"/>
                        </a:lnSpc>
                        <a:buNone/>
                      </a:pPr>
                      <a:r>
                        <a:rPr lang="en-US" sz="700" dirty="0">
                          <a:solidFill>
                            <a:srgbClr val="000000"/>
                          </a:solidFill>
                        </a:rPr>
                        <a:t>Control Female</a:t>
                      </a:r>
                    </a:p>
                  </a:txBody>
                  <a:tcPr marL="45720" marR="45720" anchor="ctr">
                    <a:noFill/>
                  </a:tcPr>
                </a:tc>
                <a:tc>
                  <a:txBody>
                    <a:bodyPr/>
                    <a:lstStyle/>
                    <a:p>
                      <a:pPr lvl="0" algn="l">
                        <a:lnSpc>
                          <a:spcPct val="100000"/>
                        </a:lnSpc>
                        <a:buNone/>
                      </a:pPr>
                      <a:r>
                        <a:rPr lang="en-US" sz="700" dirty="0">
                          <a:solidFill>
                            <a:srgbClr val="000000"/>
                          </a:solidFill>
                        </a:rPr>
                        <a:t>Prodromal Female</a:t>
                      </a:r>
                    </a:p>
                  </a:txBody>
                  <a:tcPr marL="45720" marR="45720" anchor="ctr">
                    <a:noFill/>
                  </a:tcPr>
                </a:tc>
                <a:tc>
                  <a:txBody>
                    <a:bodyPr/>
                    <a:lstStyle/>
                    <a:p>
                      <a:pPr lvl="0" algn="l">
                        <a:lnSpc>
                          <a:spcPct val="100000"/>
                        </a:lnSpc>
                        <a:buNone/>
                      </a:pPr>
                      <a:r>
                        <a:rPr lang="en-US" sz="700" dirty="0">
                          <a:solidFill>
                            <a:srgbClr val="000000"/>
                          </a:solidFill>
                        </a:rPr>
                        <a:t>9.993e-01</a:t>
                      </a:r>
                    </a:p>
                  </a:txBody>
                  <a:tcPr marL="45720" marR="45720" anchor="ctr">
                    <a:noFill/>
                  </a:tcPr>
                </a:tc>
                <a:tc>
                  <a:txBody>
                    <a:bodyPr/>
                    <a:lstStyle/>
                    <a:p>
                      <a:pPr lvl="0" algn="l">
                        <a:lnSpc>
                          <a:spcPct val="100000"/>
                        </a:lnSpc>
                        <a:buNone/>
                      </a:pPr>
                      <a:r>
                        <a:rPr lang="en-US" sz="700" dirty="0">
                          <a:solidFill>
                            <a:srgbClr val="000000"/>
                          </a:solidFill>
                        </a:rPr>
                        <a:t>ns</a:t>
                      </a:r>
                    </a:p>
                  </a:txBody>
                  <a:tcPr marL="45720" marR="45720" anchor="ctr">
                    <a:noFill/>
                  </a:tcPr>
                </a:tc>
                <a:extLst>
                  <a:ext uri="{0D108BD9-81ED-4DB2-BD59-A6C34878D82A}">
                    <a16:rowId xmlns:a16="http://schemas.microsoft.com/office/drawing/2014/main" val="3109835969"/>
                  </a:ext>
                </a:extLst>
              </a:tr>
              <a:tr h="138759">
                <a:tc>
                  <a:txBody>
                    <a:bodyPr/>
                    <a:lstStyle/>
                    <a:p>
                      <a:pPr lvl="0" algn="l">
                        <a:lnSpc>
                          <a:spcPct val="100000"/>
                        </a:lnSpc>
                        <a:buNone/>
                      </a:pPr>
                      <a:r>
                        <a:rPr lang="en-US" sz="700" dirty="0">
                          <a:solidFill>
                            <a:srgbClr val="000000"/>
                          </a:solidFill>
                        </a:rPr>
                        <a:t>Prodromal Female</a:t>
                      </a:r>
                    </a:p>
                  </a:txBody>
                  <a:tcPr marL="45720" marR="45720" anchor="ctr">
                    <a:noFill/>
                  </a:tcPr>
                </a:tc>
                <a:tc>
                  <a:txBody>
                    <a:bodyPr/>
                    <a:lstStyle/>
                    <a:p>
                      <a:pPr lvl="0" algn="l">
                        <a:lnSpc>
                          <a:spcPct val="100000"/>
                        </a:lnSpc>
                        <a:buNone/>
                      </a:pPr>
                      <a:r>
                        <a:rPr lang="en-US" sz="700" dirty="0">
                          <a:solidFill>
                            <a:srgbClr val="000000"/>
                          </a:solidFill>
                        </a:rPr>
                        <a:t>PD Female</a:t>
                      </a:r>
                    </a:p>
                  </a:txBody>
                  <a:tcPr marL="45720" marR="45720" anchor="ctr">
                    <a:noFill/>
                  </a:tcPr>
                </a:tc>
                <a:tc>
                  <a:txBody>
                    <a:bodyPr/>
                    <a:lstStyle/>
                    <a:p>
                      <a:pPr lvl="0" algn="l">
                        <a:lnSpc>
                          <a:spcPct val="100000"/>
                        </a:lnSpc>
                        <a:buNone/>
                      </a:pPr>
                      <a:r>
                        <a:rPr lang="en-US" sz="700" dirty="0">
                          <a:solidFill>
                            <a:srgbClr val="000000"/>
                          </a:solidFill>
                        </a:rPr>
                        <a:t>6.792e-01</a:t>
                      </a:r>
                    </a:p>
                  </a:txBody>
                  <a:tcPr marL="45720" marR="45720" anchor="ctr">
                    <a:noFill/>
                  </a:tcPr>
                </a:tc>
                <a:tc>
                  <a:txBody>
                    <a:bodyPr/>
                    <a:lstStyle/>
                    <a:p>
                      <a:pPr lvl="0" algn="l">
                        <a:lnSpc>
                          <a:spcPct val="100000"/>
                        </a:lnSpc>
                        <a:buNone/>
                      </a:pPr>
                      <a:r>
                        <a:rPr lang="en-US" sz="700" dirty="0">
                          <a:solidFill>
                            <a:srgbClr val="000000"/>
                          </a:solidFill>
                        </a:rPr>
                        <a:t>ns</a:t>
                      </a:r>
                    </a:p>
                  </a:txBody>
                  <a:tcPr marL="45720" marR="45720" anchor="ctr">
                    <a:noFill/>
                  </a:tcPr>
                </a:tc>
                <a:extLst>
                  <a:ext uri="{0D108BD9-81ED-4DB2-BD59-A6C34878D82A}">
                    <a16:rowId xmlns:a16="http://schemas.microsoft.com/office/drawing/2014/main" val="596285583"/>
                  </a:ext>
                </a:extLst>
              </a:tr>
              <a:tr h="138759">
                <a:tc>
                  <a:txBody>
                    <a:bodyPr/>
                    <a:lstStyle/>
                    <a:p>
                      <a:pPr lvl="0" algn="l">
                        <a:lnSpc>
                          <a:spcPct val="100000"/>
                        </a:lnSpc>
                        <a:buNone/>
                      </a:pPr>
                      <a:r>
                        <a:rPr lang="en-US" sz="700" u="none" strike="noStrike" noProof="0" dirty="0">
                          <a:solidFill>
                            <a:srgbClr val="000000"/>
                          </a:solidFill>
                        </a:rPr>
                        <a:t>Prodromal Female</a:t>
                      </a:r>
                      <a:endParaRPr lang="en-US" sz="700" dirty="0">
                        <a:solidFill>
                          <a:srgbClr val="000000"/>
                        </a:solidFill>
                      </a:endParaRPr>
                    </a:p>
                  </a:txBody>
                  <a:tcPr marL="45720" marR="45720" anchor="ctr">
                    <a:noFill/>
                  </a:tcPr>
                </a:tc>
                <a:tc>
                  <a:txBody>
                    <a:bodyPr/>
                    <a:lstStyle/>
                    <a:p>
                      <a:pPr lvl="0" algn="l">
                        <a:lnSpc>
                          <a:spcPct val="100000"/>
                        </a:lnSpc>
                        <a:buNone/>
                      </a:pPr>
                      <a:r>
                        <a:rPr lang="en-US" sz="700" dirty="0">
                          <a:solidFill>
                            <a:srgbClr val="000000"/>
                          </a:solidFill>
                        </a:rPr>
                        <a:t>Control Male</a:t>
                      </a:r>
                    </a:p>
                  </a:txBody>
                  <a:tcPr marL="45720" marR="45720" anchor="ctr">
                    <a:noFill/>
                  </a:tcPr>
                </a:tc>
                <a:tc>
                  <a:txBody>
                    <a:bodyPr/>
                    <a:lstStyle/>
                    <a:p>
                      <a:pPr lvl="0" algn="l">
                        <a:lnSpc>
                          <a:spcPct val="100000"/>
                        </a:lnSpc>
                        <a:buNone/>
                      </a:pPr>
                      <a:r>
                        <a:rPr lang="en-US" sz="700" dirty="0">
                          <a:solidFill>
                            <a:srgbClr val="000000"/>
                          </a:solidFill>
                        </a:rPr>
                        <a:t>8.999e-01</a:t>
                      </a:r>
                    </a:p>
                  </a:txBody>
                  <a:tcPr marL="45720" marR="45720" anchor="ctr">
                    <a:noFill/>
                  </a:tcPr>
                </a:tc>
                <a:tc>
                  <a:txBody>
                    <a:bodyPr/>
                    <a:lstStyle/>
                    <a:p>
                      <a:pPr lvl="0" algn="l">
                        <a:lnSpc>
                          <a:spcPct val="100000"/>
                        </a:lnSpc>
                        <a:buNone/>
                      </a:pPr>
                      <a:r>
                        <a:rPr lang="en-US" sz="700" dirty="0">
                          <a:solidFill>
                            <a:srgbClr val="000000"/>
                          </a:solidFill>
                        </a:rPr>
                        <a:t>ns</a:t>
                      </a:r>
                    </a:p>
                  </a:txBody>
                  <a:tcPr marL="45720" marR="45720" anchor="ctr">
                    <a:noFill/>
                  </a:tcPr>
                </a:tc>
                <a:extLst>
                  <a:ext uri="{0D108BD9-81ED-4DB2-BD59-A6C34878D82A}">
                    <a16:rowId xmlns:a16="http://schemas.microsoft.com/office/drawing/2014/main" val="1298619205"/>
                  </a:ext>
                </a:extLst>
              </a:tr>
              <a:tr h="138759">
                <a:tc>
                  <a:txBody>
                    <a:bodyPr/>
                    <a:lstStyle/>
                    <a:p>
                      <a:pPr lvl="0" algn="l">
                        <a:lnSpc>
                          <a:spcPct val="100000"/>
                        </a:lnSpc>
                        <a:buNone/>
                      </a:pPr>
                      <a:r>
                        <a:rPr lang="en-US" sz="700" u="none" strike="noStrike" noProof="0" dirty="0">
                          <a:solidFill>
                            <a:srgbClr val="000000"/>
                          </a:solidFill>
                        </a:rPr>
                        <a:t>Prodromal Female</a:t>
                      </a:r>
                      <a:endParaRPr lang="en-US" sz="700" dirty="0">
                        <a:solidFill>
                          <a:srgbClr val="000000"/>
                        </a:solidFill>
                      </a:endParaRPr>
                    </a:p>
                  </a:txBody>
                  <a:tcPr marL="45720" marR="45720" anchor="ctr">
                    <a:noFill/>
                  </a:tcPr>
                </a:tc>
                <a:tc>
                  <a:txBody>
                    <a:bodyPr/>
                    <a:lstStyle/>
                    <a:p>
                      <a:pPr lvl="0" algn="l">
                        <a:lnSpc>
                          <a:spcPct val="100000"/>
                        </a:lnSpc>
                        <a:buNone/>
                      </a:pPr>
                      <a:r>
                        <a:rPr lang="en-US" sz="700" dirty="0">
                          <a:solidFill>
                            <a:srgbClr val="000000"/>
                          </a:solidFill>
                        </a:rPr>
                        <a:t>Prodromal Male</a:t>
                      </a:r>
                    </a:p>
                  </a:txBody>
                  <a:tcPr marL="45720" marR="45720" anchor="ctr">
                    <a:noFill/>
                  </a:tcPr>
                </a:tc>
                <a:tc>
                  <a:txBody>
                    <a:bodyPr/>
                    <a:lstStyle/>
                    <a:p>
                      <a:pPr lvl="0" algn="l">
                        <a:lnSpc>
                          <a:spcPct val="100000"/>
                        </a:lnSpc>
                        <a:buNone/>
                      </a:pPr>
                      <a:r>
                        <a:rPr lang="en-US" sz="700" dirty="0">
                          <a:solidFill>
                            <a:srgbClr val="000000"/>
                          </a:solidFill>
                        </a:rPr>
                        <a:t>3.281e-01</a:t>
                      </a:r>
                    </a:p>
                  </a:txBody>
                  <a:tcPr marL="45720" marR="45720" anchor="ctr">
                    <a:noFill/>
                  </a:tcPr>
                </a:tc>
                <a:tc>
                  <a:txBody>
                    <a:bodyPr/>
                    <a:lstStyle/>
                    <a:p>
                      <a:pPr lvl="0" algn="l">
                        <a:lnSpc>
                          <a:spcPct val="100000"/>
                        </a:lnSpc>
                        <a:buNone/>
                      </a:pPr>
                      <a:r>
                        <a:rPr lang="en-US" sz="700" dirty="0">
                          <a:solidFill>
                            <a:srgbClr val="000000"/>
                          </a:solidFill>
                        </a:rPr>
                        <a:t>ns</a:t>
                      </a:r>
                    </a:p>
                  </a:txBody>
                  <a:tcPr marL="45720" marR="45720" anchor="ctr">
                    <a:noFill/>
                  </a:tcPr>
                </a:tc>
                <a:extLst>
                  <a:ext uri="{0D108BD9-81ED-4DB2-BD59-A6C34878D82A}">
                    <a16:rowId xmlns:a16="http://schemas.microsoft.com/office/drawing/2014/main" val="3865558443"/>
                  </a:ext>
                </a:extLst>
              </a:tr>
              <a:tr h="138759">
                <a:tc>
                  <a:txBody>
                    <a:bodyPr/>
                    <a:lstStyle/>
                    <a:p>
                      <a:pPr lvl="0" algn="l">
                        <a:lnSpc>
                          <a:spcPct val="100000"/>
                        </a:lnSpc>
                        <a:buNone/>
                      </a:pPr>
                      <a:r>
                        <a:rPr lang="en-US" sz="700" u="none" strike="noStrike" noProof="0" dirty="0">
                          <a:solidFill>
                            <a:srgbClr val="000000"/>
                          </a:solidFill>
                        </a:rPr>
                        <a:t>Prodromal Female</a:t>
                      </a:r>
                      <a:endParaRPr lang="en-US" sz="700" dirty="0">
                        <a:solidFill>
                          <a:srgbClr val="000000"/>
                        </a:solidFill>
                      </a:endParaRPr>
                    </a:p>
                  </a:txBody>
                  <a:tcPr marL="45720" marR="45720" anchor="ctr">
                    <a:noFill/>
                  </a:tcPr>
                </a:tc>
                <a:tc>
                  <a:txBody>
                    <a:bodyPr/>
                    <a:lstStyle/>
                    <a:p>
                      <a:pPr lvl="0" algn="l">
                        <a:lnSpc>
                          <a:spcPct val="100000"/>
                        </a:lnSpc>
                        <a:buNone/>
                      </a:pPr>
                      <a:r>
                        <a:rPr lang="en-US" sz="700" dirty="0">
                          <a:solidFill>
                            <a:srgbClr val="000000"/>
                          </a:solidFill>
                        </a:rPr>
                        <a:t>PD Male</a:t>
                      </a:r>
                    </a:p>
                  </a:txBody>
                  <a:tcPr marL="45720" marR="45720" anchor="ctr">
                    <a:noFill/>
                  </a:tcPr>
                </a:tc>
                <a:tc>
                  <a:txBody>
                    <a:bodyPr/>
                    <a:lstStyle/>
                    <a:p>
                      <a:pPr lvl="0" algn="l">
                        <a:lnSpc>
                          <a:spcPct val="100000"/>
                        </a:lnSpc>
                        <a:buNone/>
                      </a:pPr>
                      <a:r>
                        <a:rPr lang="en-US" sz="700" dirty="0">
                          <a:solidFill>
                            <a:srgbClr val="000000"/>
                          </a:solidFill>
                        </a:rPr>
                        <a:t>7.687e-05</a:t>
                      </a:r>
                    </a:p>
                  </a:txBody>
                  <a:tcPr marL="45720" marR="45720" anchor="ctr">
                    <a:noFill/>
                  </a:tcPr>
                </a:tc>
                <a:tc>
                  <a:txBody>
                    <a:bodyPr/>
                    <a:lstStyle/>
                    <a:p>
                      <a:pPr lvl="0" algn="l">
                        <a:lnSpc>
                          <a:spcPct val="100000"/>
                        </a:lnSpc>
                        <a:buNone/>
                      </a:pPr>
                      <a:r>
                        <a:rPr lang="en-US" sz="700" dirty="0">
                          <a:solidFill>
                            <a:srgbClr val="000000"/>
                          </a:solidFill>
                        </a:rPr>
                        <a:t>***</a:t>
                      </a:r>
                    </a:p>
                  </a:txBody>
                  <a:tcPr marL="45720" marR="45720" anchor="ctr">
                    <a:noFill/>
                  </a:tcPr>
                </a:tc>
                <a:extLst>
                  <a:ext uri="{0D108BD9-81ED-4DB2-BD59-A6C34878D82A}">
                    <a16:rowId xmlns:a16="http://schemas.microsoft.com/office/drawing/2014/main" val="535684068"/>
                  </a:ext>
                </a:extLst>
              </a:tr>
            </a:tbl>
          </a:graphicData>
        </a:graphic>
      </p:graphicFrame>
      <p:graphicFrame>
        <p:nvGraphicFramePr>
          <p:cNvPr id="4" name="Table 3">
            <a:extLst>
              <a:ext uri="{FF2B5EF4-FFF2-40B4-BE49-F238E27FC236}">
                <a16:creationId xmlns:a16="http://schemas.microsoft.com/office/drawing/2014/main" id="{E48A84FC-85FC-284C-AB0B-5C5D15B35CAF}"/>
              </a:ext>
            </a:extLst>
          </p:cNvPr>
          <p:cNvGraphicFramePr>
            <a:graphicFrameLocks noGrp="1"/>
          </p:cNvGraphicFramePr>
          <p:nvPr>
            <p:extLst>
              <p:ext uri="{D42A27DB-BD31-4B8C-83A1-F6EECF244321}">
                <p14:modId xmlns:p14="http://schemas.microsoft.com/office/powerpoint/2010/main" val="1935583964"/>
              </p:ext>
            </p:extLst>
          </p:nvPr>
        </p:nvGraphicFramePr>
        <p:xfrm>
          <a:off x="3650197" y="4379562"/>
          <a:ext cx="2642163" cy="1240155"/>
        </p:xfrm>
        <a:graphic>
          <a:graphicData uri="http://schemas.openxmlformats.org/drawingml/2006/table">
            <a:tbl>
              <a:tblPr firstRow="1" firstCol="1">
                <a:tableStyleId>{9D7B26C5-4107-4FEC-AEDC-1716B250A1EF}</a:tableStyleId>
              </a:tblPr>
              <a:tblGrid>
                <a:gridCol w="375307">
                  <a:extLst>
                    <a:ext uri="{9D8B030D-6E8A-4147-A177-3AD203B41FA5}">
                      <a16:colId xmlns:a16="http://schemas.microsoft.com/office/drawing/2014/main" val="1616800459"/>
                    </a:ext>
                  </a:extLst>
                </a:gridCol>
                <a:gridCol w="384298">
                  <a:extLst>
                    <a:ext uri="{9D8B030D-6E8A-4147-A177-3AD203B41FA5}">
                      <a16:colId xmlns:a16="http://schemas.microsoft.com/office/drawing/2014/main" val="507014628"/>
                    </a:ext>
                  </a:extLst>
                </a:gridCol>
                <a:gridCol w="649082">
                  <a:extLst>
                    <a:ext uri="{9D8B030D-6E8A-4147-A177-3AD203B41FA5}">
                      <a16:colId xmlns:a16="http://schemas.microsoft.com/office/drawing/2014/main" val="2941392362"/>
                    </a:ext>
                  </a:extLst>
                </a:gridCol>
                <a:gridCol w="743147">
                  <a:extLst>
                    <a:ext uri="{9D8B030D-6E8A-4147-A177-3AD203B41FA5}">
                      <a16:colId xmlns:a16="http://schemas.microsoft.com/office/drawing/2014/main" val="2525995752"/>
                    </a:ext>
                  </a:extLst>
                </a:gridCol>
                <a:gridCol w="490329">
                  <a:extLst>
                    <a:ext uri="{9D8B030D-6E8A-4147-A177-3AD203B41FA5}">
                      <a16:colId xmlns:a16="http://schemas.microsoft.com/office/drawing/2014/main" val="1822690377"/>
                    </a:ext>
                  </a:extLst>
                </a:gridCol>
              </a:tblGrid>
              <a:tr h="169361">
                <a:tc gridSpan="2">
                  <a:txBody>
                    <a:bodyPr/>
                    <a:lstStyle/>
                    <a:p>
                      <a:pPr algn="ctr" fontAlgn="ctr">
                        <a:lnSpc>
                          <a:spcPct val="100000"/>
                        </a:lnSpc>
                      </a:pPr>
                      <a:r>
                        <a:rPr lang="en-US" sz="800" u="none" strike="noStrike" dirty="0">
                          <a:effectLst/>
                        </a:rPr>
                        <a:t>Cohort</a:t>
                      </a:r>
                      <a:endParaRPr lang="en-US" sz="800" b="0" i="0" u="none" strike="noStrike" dirty="0">
                        <a:solidFill>
                          <a:srgbClr val="000000"/>
                        </a:solidFill>
                        <a:effectLst/>
                        <a:latin typeface="Aptos Narrow"/>
                      </a:endParaRPr>
                    </a:p>
                  </a:txBody>
                  <a:tcPr marL="9525" marR="9525" marT="9525" anchor="ctr">
                    <a:lnR w="12700" cap="flat" cmpd="sng" algn="ctr">
                      <a:solidFill>
                        <a:schemeClr val="tx1"/>
                      </a:solidFill>
                      <a:prstDash val="solid"/>
                      <a:round/>
                      <a:headEnd type="none" w="med" len="med"/>
                      <a:tailEnd type="none" w="med" len="med"/>
                    </a:lnR>
                  </a:tcPr>
                </a:tc>
                <a:tc hMerge="1">
                  <a:txBody>
                    <a:bodyPr/>
                    <a:lstStyle/>
                    <a:p>
                      <a:endParaRPr lang="en-US"/>
                    </a:p>
                  </a:txBody>
                  <a:tcPr/>
                </a:tc>
                <a:tc>
                  <a:txBody>
                    <a:bodyPr/>
                    <a:lstStyle/>
                    <a:p>
                      <a:pPr algn="ctr" fontAlgn="ctr">
                        <a:lnSpc>
                          <a:spcPct val="100000"/>
                        </a:lnSpc>
                      </a:pPr>
                      <a:r>
                        <a:rPr lang="en-US" sz="800" u="none" strike="noStrike">
                          <a:effectLst/>
                        </a:rPr>
                        <a:t>Control</a:t>
                      </a:r>
                      <a:endParaRPr lang="en-US" sz="800" b="0" i="0" u="none" strike="noStrike">
                        <a:solidFill>
                          <a:srgbClr val="000000"/>
                        </a:solidFill>
                        <a:effectLst/>
                        <a:latin typeface="Aptos Narrow"/>
                      </a:endParaRPr>
                    </a:p>
                  </a:txBody>
                  <a:tcPr marL="9525" marR="9525" marT="9525" anchor="ctr">
                    <a:lnL w="12700" cap="flat" cmpd="sng" algn="ctr">
                      <a:solidFill>
                        <a:schemeClr val="tx1"/>
                      </a:solidFill>
                      <a:prstDash val="solid"/>
                      <a:round/>
                      <a:headEnd type="none" w="med" len="med"/>
                      <a:tailEnd type="none" w="med" len="med"/>
                    </a:lnL>
                  </a:tcPr>
                </a:tc>
                <a:tc>
                  <a:txBody>
                    <a:bodyPr/>
                    <a:lstStyle/>
                    <a:p>
                      <a:pPr algn="ctr" fontAlgn="ctr">
                        <a:lnSpc>
                          <a:spcPct val="100000"/>
                        </a:lnSpc>
                      </a:pPr>
                      <a:r>
                        <a:rPr lang="en-US" sz="800" u="none" strike="noStrike">
                          <a:effectLst/>
                        </a:rPr>
                        <a:t>Prodromal</a:t>
                      </a:r>
                      <a:endParaRPr lang="en-US" sz="800" b="0" i="0" u="none" strike="noStrike">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a:effectLst/>
                        </a:rPr>
                        <a:t>PD</a:t>
                      </a:r>
                      <a:endParaRPr lang="en-US" sz="800" b="0" i="0" u="none" strike="noStrike">
                        <a:solidFill>
                          <a:srgbClr val="000000"/>
                        </a:solidFill>
                        <a:effectLst/>
                        <a:latin typeface="Aptos Narrow"/>
                      </a:endParaRPr>
                    </a:p>
                  </a:txBody>
                  <a:tcPr marL="9525" marR="9525" marT="9525" anchor="ctr"/>
                </a:tc>
                <a:extLst>
                  <a:ext uri="{0D108BD9-81ED-4DB2-BD59-A6C34878D82A}">
                    <a16:rowId xmlns:a16="http://schemas.microsoft.com/office/drawing/2014/main" val="3813497100"/>
                  </a:ext>
                </a:extLst>
              </a:tr>
              <a:tr h="169361">
                <a:tc gridSpan="2">
                  <a:txBody>
                    <a:bodyPr/>
                    <a:lstStyle/>
                    <a:p>
                      <a:pPr algn="ctr" fontAlgn="ctr">
                        <a:lnSpc>
                          <a:spcPct val="100000"/>
                        </a:lnSpc>
                      </a:pPr>
                      <a:r>
                        <a:rPr lang="en-US" sz="800" u="none" strike="noStrike" dirty="0">
                          <a:effectLst/>
                        </a:rPr>
                        <a:t>n</a:t>
                      </a:r>
                      <a:endParaRPr lang="en-US" sz="800" b="0" i="1" u="none" strike="noStrike" dirty="0">
                        <a:solidFill>
                          <a:srgbClr val="000000"/>
                        </a:solidFill>
                        <a:effectLst/>
                        <a:latin typeface="Aptos Narrow"/>
                      </a:endParaRPr>
                    </a:p>
                  </a:txBody>
                  <a:tcPr marL="9525" marR="9525" marT="9525" anchor="ctr">
                    <a:lnR w="12700" cap="flat" cmpd="sng" algn="ctr">
                      <a:solidFill>
                        <a:schemeClr val="tx1"/>
                      </a:solidFill>
                      <a:prstDash val="solid"/>
                      <a:round/>
                      <a:headEnd type="none" w="med" len="med"/>
                      <a:tailEnd type="none" w="med" len="med"/>
                    </a:lnR>
                  </a:tcPr>
                </a:tc>
                <a:tc hMerge="1">
                  <a:txBody>
                    <a:bodyPr/>
                    <a:lstStyle/>
                    <a:p>
                      <a:pPr algn="ctr" fontAlgn="ctr"/>
                      <a:endParaRPr lang="en-US" sz="1100" b="0" i="1" u="none" strike="noStrike" dirty="0">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a:effectLst/>
                        </a:rPr>
                        <a:t>186</a:t>
                      </a:r>
                      <a:endParaRPr lang="en-US" sz="800" b="0" i="0" u="none" strike="noStrike">
                        <a:solidFill>
                          <a:srgbClr val="000000"/>
                        </a:solidFill>
                        <a:effectLst/>
                        <a:latin typeface="Aptos Narrow"/>
                      </a:endParaRPr>
                    </a:p>
                  </a:txBody>
                  <a:tcPr marL="9525" marR="9525" marT="9525" anchor="ctr">
                    <a:lnL w="12700" cap="flat" cmpd="sng" algn="ctr">
                      <a:solidFill>
                        <a:schemeClr val="tx1"/>
                      </a:solidFill>
                      <a:prstDash val="solid"/>
                      <a:round/>
                      <a:headEnd type="none" w="med" len="med"/>
                      <a:tailEnd type="none" w="med" len="med"/>
                    </a:lnL>
                  </a:tcPr>
                </a:tc>
                <a:tc>
                  <a:txBody>
                    <a:bodyPr/>
                    <a:lstStyle/>
                    <a:p>
                      <a:pPr algn="ctr" fontAlgn="ctr">
                        <a:lnSpc>
                          <a:spcPct val="100000"/>
                        </a:lnSpc>
                      </a:pPr>
                      <a:r>
                        <a:rPr lang="en-US" sz="800" u="none" strike="noStrike" dirty="0">
                          <a:effectLst/>
                        </a:rPr>
                        <a:t>355</a:t>
                      </a:r>
                      <a:endParaRPr lang="en-US" sz="800" b="0" i="0" u="none" strike="noStrike" dirty="0">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a:effectLst/>
                        </a:rPr>
                        <a:t>617</a:t>
                      </a:r>
                      <a:endParaRPr lang="en-US" sz="800" b="0" i="0" u="none" strike="noStrike">
                        <a:solidFill>
                          <a:srgbClr val="000000"/>
                        </a:solidFill>
                        <a:effectLst/>
                        <a:latin typeface="Aptos Narrow"/>
                      </a:endParaRPr>
                    </a:p>
                  </a:txBody>
                  <a:tcPr marL="9525" marR="9525" marT="9525" anchor="ctr"/>
                </a:tc>
                <a:extLst>
                  <a:ext uri="{0D108BD9-81ED-4DB2-BD59-A6C34878D82A}">
                    <a16:rowId xmlns:a16="http://schemas.microsoft.com/office/drawing/2014/main" val="2122349284"/>
                  </a:ext>
                </a:extLst>
              </a:tr>
              <a:tr h="169361">
                <a:tc gridSpan="2">
                  <a:txBody>
                    <a:bodyPr/>
                    <a:lstStyle/>
                    <a:p>
                      <a:pPr algn="ctr" fontAlgn="ctr">
                        <a:lnSpc>
                          <a:spcPct val="100000"/>
                        </a:lnSpc>
                      </a:pPr>
                      <a:r>
                        <a:rPr lang="en-US" sz="800" u="none" strike="noStrike" dirty="0">
                          <a:effectLst/>
                        </a:rPr>
                        <a:t>PD Treatment</a:t>
                      </a:r>
                      <a:endParaRPr lang="en-US" sz="800" b="0" i="1" u="none" strike="noStrike" dirty="0">
                        <a:solidFill>
                          <a:srgbClr val="000000"/>
                        </a:solidFill>
                        <a:effectLst/>
                        <a:latin typeface="Aptos Narrow"/>
                      </a:endParaRPr>
                    </a:p>
                  </a:txBody>
                  <a:tcPr marL="9525" marR="9525" marT="9525" anchor="ctr">
                    <a:lnR w="12700" cap="flat" cmpd="sng" algn="ctr">
                      <a:solidFill>
                        <a:schemeClr val="tx1"/>
                      </a:solidFill>
                      <a:prstDash val="solid"/>
                      <a:round/>
                      <a:headEnd type="none" w="med" len="med"/>
                      <a:tailEnd type="none" w="med" len="med"/>
                    </a:lnR>
                  </a:tcPr>
                </a:tc>
                <a:tc hMerge="1">
                  <a:txBody>
                    <a:bodyPr/>
                    <a:lstStyle/>
                    <a:p>
                      <a:pPr algn="ctr" fontAlgn="ctr"/>
                      <a:endParaRPr lang="en-US" sz="1100" b="0" i="1" u="none" strike="noStrike" dirty="0">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a:effectLst/>
                        </a:rPr>
                        <a:t>0</a:t>
                      </a:r>
                      <a:endParaRPr lang="en-US" sz="800" b="0" i="0" u="none" strike="noStrike">
                        <a:solidFill>
                          <a:srgbClr val="000000"/>
                        </a:solidFill>
                        <a:effectLst/>
                        <a:latin typeface="Aptos Narrow"/>
                      </a:endParaRPr>
                    </a:p>
                  </a:txBody>
                  <a:tcPr marL="9525" marR="9525" marT="9525" anchor="ctr">
                    <a:lnL w="12700" cap="flat" cmpd="sng" algn="ctr">
                      <a:solidFill>
                        <a:schemeClr val="tx1"/>
                      </a:solidFill>
                      <a:prstDash val="solid"/>
                      <a:round/>
                      <a:headEnd type="none" w="med" len="med"/>
                      <a:tailEnd type="none" w="med" len="med"/>
                    </a:lnL>
                  </a:tcPr>
                </a:tc>
                <a:tc>
                  <a:txBody>
                    <a:bodyPr/>
                    <a:lstStyle/>
                    <a:p>
                      <a:pPr algn="ctr" fontAlgn="ctr">
                        <a:lnSpc>
                          <a:spcPct val="100000"/>
                        </a:lnSpc>
                      </a:pPr>
                      <a:r>
                        <a:rPr lang="en-US" sz="800" u="none" strike="noStrike">
                          <a:effectLst/>
                        </a:rPr>
                        <a:t>1</a:t>
                      </a:r>
                      <a:endParaRPr lang="en-US" sz="800" b="0" i="0" u="none" strike="noStrike">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a:effectLst/>
                        </a:rPr>
                        <a:t>175</a:t>
                      </a:r>
                      <a:endParaRPr lang="en-US" sz="800" b="0" i="0" u="none" strike="noStrike">
                        <a:solidFill>
                          <a:srgbClr val="000000"/>
                        </a:solidFill>
                        <a:effectLst/>
                        <a:latin typeface="Aptos Narrow"/>
                      </a:endParaRPr>
                    </a:p>
                  </a:txBody>
                  <a:tcPr marL="9525" marR="9525" marT="9525" anchor="ctr"/>
                </a:tc>
                <a:extLst>
                  <a:ext uri="{0D108BD9-81ED-4DB2-BD59-A6C34878D82A}">
                    <a16:rowId xmlns:a16="http://schemas.microsoft.com/office/drawing/2014/main" val="1913402179"/>
                  </a:ext>
                </a:extLst>
              </a:tr>
              <a:tr h="169361">
                <a:tc rowSpan="2">
                  <a:txBody>
                    <a:bodyPr/>
                    <a:lstStyle/>
                    <a:p>
                      <a:pPr algn="ctr" fontAlgn="ctr">
                        <a:lnSpc>
                          <a:spcPct val="100000"/>
                        </a:lnSpc>
                      </a:pPr>
                      <a:r>
                        <a:rPr lang="en-US" sz="800" u="none" strike="noStrike">
                          <a:effectLst/>
                        </a:rPr>
                        <a:t>Age</a:t>
                      </a:r>
                      <a:endParaRPr lang="en-US" sz="800" b="0" i="0" u="none" strike="noStrike">
                        <a:solidFill>
                          <a:srgbClr val="000000"/>
                        </a:solidFill>
                        <a:effectLst/>
                        <a:latin typeface="Aptos Narrow"/>
                      </a:endParaRPr>
                    </a:p>
                  </a:txBody>
                  <a:tcPr marL="9525" marR="9525" marT="9525" anchor="ctr"/>
                </a:tc>
                <a:tc>
                  <a:txBody>
                    <a:bodyPr/>
                    <a:lstStyle/>
                    <a:p>
                      <a:pPr algn="ctr" fontAlgn="ctr">
                        <a:lnSpc>
                          <a:spcPct val="100000"/>
                        </a:lnSpc>
                      </a:pPr>
                      <a:r>
                        <a:rPr lang="el-GR" sz="800" u="none" strike="noStrike">
                          <a:effectLst/>
                        </a:rPr>
                        <a:t>μ</a:t>
                      </a:r>
                      <a:endParaRPr lang="el-GR" sz="800" b="0" i="1" u="none" strike="noStrike">
                        <a:solidFill>
                          <a:srgbClr val="000000"/>
                        </a:solidFill>
                        <a:effectLst/>
                        <a:latin typeface="Aptos Narrow"/>
                      </a:endParaRPr>
                    </a:p>
                  </a:txBody>
                  <a:tcPr marL="9525" marR="9525" marT="9525" anchor="ctr">
                    <a:lnR w="12700" cap="flat" cmpd="sng" algn="ctr">
                      <a:solidFill>
                        <a:schemeClr val="tx1"/>
                      </a:solidFill>
                      <a:prstDash val="solid"/>
                      <a:round/>
                      <a:headEnd type="none" w="med" len="med"/>
                      <a:tailEnd type="none" w="med" len="med"/>
                    </a:lnR>
                  </a:tcPr>
                </a:tc>
                <a:tc>
                  <a:txBody>
                    <a:bodyPr/>
                    <a:lstStyle/>
                    <a:p>
                      <a:pPr algn="ctr" fontAlgn="ctr">
                        <a:lnSpc>
                          <a:spcPct val="100000"/>
                        </a:lnSpc>
                      </a:pPr>
                      <a:r>
                        <a:rPr lang="en-US" sz="800" u="none" strike="noStrike">
                          <a:effectLst/>
                        </a:rPr>
                        <a:t>60.579</a:t>
                      </a:r>
                      <a:endParaRPr lang="en-US" sz="800" b="0" i="0" u="none" strike="noStrike">
                        <a:solidFill>
                          <a:srgbClr val="000000"/>
                        </a:solidFill>
                        <a:effectLst/>
                        <a:latin typeface="Aptos Narrow"/>
                      </a:endParaRPr>
                    </a:p>
                  </a:txBody>
                  <a:tcPr marL="9525" marR="9525" marT="9525" anchor="ctr">
                    <a:lnL w="12700" cap="flat" cmpd="sng" algn="ctr">
                      <a:solidFill>
                        <a:schemeClr val="tx1"/>
                      </a:solidFill>
                      <a:prstDash val="solid"/>
                      <a:round/>
                      <a:headEnd type="none" w="med" len="med"/>
                      <a:tailEnd type="none" w="med" len="med"/>
                    </a:lnL>
                  </a:tcPr>
                </a:tc>
                <a:tc>
                  <a:txBody>
                    <a:bodyPr/>
                    <a:lstStyle/>
                    <a:p>
                      <a:pPr algn="ctr" fontAlgn="ctr">
                        <a:lnSpc>
                          <a:spcPct val="100000"/>
                        </a:lnSpc>
                      </a:pPr>
                      <a:r>
                        <a:rPr lang="en-US" sz="800" u="none" strike="noStrike">
                          <a:effectLst/>
                        </a:rPr>
                        <a:t>61.542</a:t>
                      </a:r>
                      <a:endParaRPr lang="en-US" sz="800" b="0" i="0" u="none" strike="noStrike">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a:effectLst/>
                        </a:rPr>
                        <a:t>61.962</a:t>
                      </a:r>
                      <a:endParaRPr lang="en-US" sz="800" b="0" i="0" u="none" strike="noStrike">
                        <a:solidFill>
                          <a:srgbClr val="000000"/>
                        </a:solidFill>
                        <a:effectLst/>
                        <a:latin typeface="Aptos Narrow"/>
                      </a:endParaRPr>
                    </a:p>
                  </a:txBody>
                  <a:tcPr marL="9525" marR="9525" marT="9525" anchor="ctr"/>
                </a:tc>
                <a:extLst>
                  <a:ext uri="{0D108BD9-81ED-4DB2-BD59-A6C34878D82A}">
                    <a16:rowId xmlns:a16="http://schemas.microsoft.com/office/drawing/2014/main" val="4274690025"/>
                  </a:ext>
                </a:extLst>
              </a:tr>
              <a:tr h="169361">
                <a:tc vMerge="1">
                  <a:txBody>
                    <a:bodyPr/>
                    <a:lstStyle/>
                    <a:p>
                      <a:endParaRPr lang="en-US"/>
                    </a:p>
                  </a:txBody>
                  <a:tcPr/>
                </a:tc>
                <a:tc>
                  <a:txBody>
                    <a:bodyPr/>
                    <a:lstStyle/>
                    <a:p>
                      <a:pPr algn="ctr" fontAlgn="ctr">
                        <a:lnSpc>
                          <a:spcPct val="100000"/>
                        </a:lnSpc>
                      </a:pPr>
                      <a:r>
                        <a:rPr lang="el-GR" sz="800" u="none" strike="noStrike">
                          <a:effectLst/>
                        </a:rPr>
                        <a:t>σ</a:t>
                      </a:r>
                      <a:endParaRPr lang="el-GR" sz="800" b="0" i="1" u="none" strike="noStrike">
                        <a:solidFill>
                          <a:srgbClr val="000000"/>
                        </a:solidFill>
                        <a:effectLst/>
                        <a:latin typeface="Aptos Narrow"/>
                      </a:endParaRPr>
                    </a:p>
                  </a:txBody>
                  <a:tcPr marL="9525" marR="9525" marT="9525" anchor="ctr">
                    <a:lnR w="12700" cap="flat" cmpd="sng" algn="ctr">
                      <a:solidFill>
                        <a:schemeClr val="tx1"/>
                      </a:solidFill>
                      <a:prstDash val="solid"/>
                      <a:round/>
                      <a:headEnd type="none" w="med" len="med"/>
                      <a:tailEnd type="none" w="med" len="med"/>
                    </a:lnR>
                  </a:tcPr>
                </a:tc>
                <a:tc>
                  <a:txBody>
                    <a:bodyPr/>
                    <a:lstStyle/>
                    <a:p>
                      <a:pPr algn="ctr" fontAlgn="ctr">
                        <a:lnSpc>
                          <a:spcPct val="100000"/>
                        </a:lnSpc>
                      </a:pPr>
                      <a:r>
                        <a:rPr lang="en-US" sz="800" u="none" strike="noStrike">
                          <a:effectLst/>
                        </a:rPr>
                        <a:t>11.494</a:t>
                      </a:r>
                      <a:endParaRPr lang="en-US" sz="800" b="0" i="0" u="none" strike="noStrike">
                        <a:solidFill>
                          <a:srgbClr val="000000"/>
                        </a:solidFill>
                        <a:effectLst/>
                        <a:latin typeface="Aptos Narrow"/>
                      </a:endParaRPr>
                    </a:p>
                  </a:txBody>
                  <a:tcPr marL="9525" marR="9525" marT="9525" anchor="ctr">
                    <a:lnL w="12700" cap="flat" cmpd="sng" algn="ctr">
                      <a:solidFill>
                        <a:schemeClr val="tx1"/>
                      </a:solidFill>
                      <a:prstDash val="solid"/>
                      <a:round/>
                      <a:headEnd type="none" w="med" len="med"/>
                      <a:tailEnd type="none" w="med" len="med"/>
                    </a:lnL>
                  </a:tcPr>
                </a:tc>
                <a:tc>
                  <a:txBody>
                    <a:bodyPr/>
                    <a:lstStyle/>
                    <a:p>
                      <a:pPr algn="ctr" fontAlgn="ctr">
                        <a:lnSpc>
                          <a:spcPct val="100000"/>
                        </a:lnSpc>
                      </a:pPr>
                      <a:r>
                        <a:rPr lang="en-US" sz="800" u="none" strike="noStrike">
                          <a:effectLst/>
                        </a:rPr>
                        <a:t>7.449</a:t>
                      </a:r>
                      <a:endParaRPr lang="en-US" sz="800" b="0" i="0" u="none" strike="noStrike">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a:effectLst/>
                        </a:rPr>
                        <a:t>9.623</a:t>
                      </a:r>
                      <a:endParaRPr lang="en-US" sz="800" b="0" i="0" u="none" strike="noStrike">
                        <a:solidFill>
                          <a:srgbClr val="000000"/>
                        </a:solidFill>
                        <a:effectLst/>
                        <a:latin typeface="Aptos Narrow"/>
                      </a:endParaRPr>
                    </a:p>
                  </a:txBody>
                  <a:tcPr marL="9525" marR="9525" marT="9525" anchor="ctr"/>
                </a:tc>
                <a:extLst>
                  <a:ext uri="{0D108BD9-81ED-4DB2-BD59-A6C34878D82A}">
                    <a16:rowId xmlns:a16="http://schemas.microsoft.com/office/drawing/2014/main" val="1601462528"/>
                  </a:ext>
                </a:extLst>
              </a:tr>
              <a:tr h="169361">
                <a:tc rowSpan="2">
                  <a:txBody>
                    <a:bodyPr/>
                    <a:lstStyle/>
                    <a:p>
                      <a:pPr algn="ctr" fontAlgn="ctr">
                        <a:lnSpc>
                          <a:spcPct val="100000"/>
                        </a:lnSpc>
                      </a:pPr>
                      <a:r>
                        <a:rPr lang="en-US" sz="800" u="none" strike="noStrike">
                          <a:effectLst/>
                        </a:rPr>
                        <a:t>Sex</a:t>
                      </a:r>
                      <a:endParaRPr lang="en-US" sz="800" b="0" i="0" u="none" strike="noStrike">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a:effectLst/>
                        </a:rPr>
                        <a:t>Male</a:t>
                      </a:r>
                      <a:endParaRPr lang="en-US" sz="800" b="0" i="1" u="none" strike="noStrike">
                        <a:solidFill>
                          <a:srgbClr val="000000"/>
                        </a:solidFill>
                        <a:effectLst/>
                        <a:latin typeface="Aptos Narrow"/>
                      </a:endParaRPr>
                    </a:p>
                  </a:txBody>
                  <a:tcPr marL="9525" marR="9525" marT="9525" anchor="ctr">
                    <a:lnR w="12700" cap="flat" cmpd="sng" algn="ctr">
                      <a:solidFill>
                        <a:schemeClr val="tx1"/>
                      </a:solidFill>
                      <a:prstDash val="solid"/>
                      <a:round/>
                      <a:headEnd type="none" w="med" len="med"/>
                      <a:tailEnd type="none" w="med" len="med"/>
                    </a:lnR>
                  </a:tcPr>
                </a:tc>
                <a:tc>
                  <a:txBody>
                    <a:bodyPr/>
                    <a:lstStyle/>
                    <a:p>
                      <a:pPr algn="ctr" fontAlgn="ctr">
                        <a:lnSpc>
                          <a:spcPct val="100000"/>
                        </a:lnSpc>
                      </a:pPr>
                      <a:r>
                        <a:rPr lang="en-US" sz="800" u="none" strike="noStrike">
                          <a:effectLst/>
                        </a:rPr>
                        <a:t>116</a:t>
                      </a:r>
                      <a:endParaRPr lang="en-US" sz="800" b="0" i="0" u="none" strike="noStrike">
                        <a:solidFill>
                          <a:srgbClr val="000000"/>
                        </a:solidFill>
                        <a:effectLst/>
                        <a:latin typeface="Aptos Narrow"/>
                      </a:endParaRPr>
                    </a:p>
                  </a:txBody>
                  <a:tcPr marL="9525" marR="9525" marT="9525" anchor="ctr">
                    <a:lnL w="12700" cap="flat" cmpd="sng" algn="ctr">
                      <a:solidFill>
                        <a:schemeClr val="tx1"/>
                      </a:solidFill>
                      <a:prstDash val="solid"/>
                      <a:round/>
                      <a:headEnd type="none" w="med" len="med"/>
                      <a:tailEnd type="none" w="med" len="med"/>
                    </a:lnL>
                  </a:tcPr>
                </a:tc>
                <a:tc>
                  <a:txBody>
                    <a:bodyPr/>
                    <a:lstStyle/>
                    <a:p>
                      <a:pPr algn="ctr" fontAlgn="ctr">
                        <a:lnSpc>
                          <a:spcPct val="100000"/>
                        </a:lnSpc>
                      </a:pPr>
                      <a:r>
                        <a:rPr lang="en-US" sz="800" u="none" strike="noStrike">
                          <a:effectLst/>
                        </a:rPr>
                        <a:t>150</a:t>
                      </a:r>
                      <a:endParaRPr lang="en-US" sz="800" b="0" i="0" u="none" strike="noStrike">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a:effectLst/>
                        </a:rPr>
                        <a:t>374</a:t>
                      </a:r>
                      <a:endParaRPr lang="en-US" sz="800" b="0" i="0" u="none" strike="noStrike">
                        <a:solidFill>
                          <a:srgbClr val="000000"/>
                        </a:solidFill>
                        <a:effectLst/>
                        <a:latin typeface="Aptos Narrow"/>
                      </a:endParaRPr>
                    </a:p>
                  </a:txBody>
                  <a:tcPr marL="9525" marR="9525" marT="9525" anchor="ctr"/>
                </a:tc>
                <a:extLst>
                  <a:ext uri="{0D108BD9-81ED-4DB2-BD59-A6C34878D82A}">
                    <a16:rowId xmlns:a16="http://schemas.microsoft.com/office/drawing/2014/main" val="267658809"/>
                  </a:ext>
                </a:extLst>
              </a:tr>
              <a:tr h="169361">
                <a:tc vMerge="1">
                  <a:txBody>
                    <a:bodyPr/>
                    <a:lstStyle/>
                    <a:p>
                      <a:endParaRPr lang="en-US"/>
                    </a:p>
                  </a:txBody>
                  <a:tcPr/>
                </a:tc>
                <a:tc>
                  <a:txBody>
                    <a:bodyPr/>
                    <a:lstStyle/>
                    <a:p>
                      <a:pPr algn="ctr" fontAlgn="ctr">
                        <a:lnSpc>
                          <a:spcPct val="100000"/>
                        </a:lnSpc>
                      </a:pPr>
                      <a:r>
                        <a:rPr lang="en-US" sz="800" u="none" strike="noStrike" dirty="0">
                          <a:effectLst/>
                        </a:rPr>
                        <a:t>Female</a:t>
                      </a:r>
                      <a:endParaRPr lang="en-US" sz="800" b="0" i="1" u="none" strike="noStrike" dirty="0">
                        <a:solidFill>
                          <a:srgbClr val="000000"/>
                        </a:solidFill>
                        <a:effectLst/>
                        <a:latin typeface="Aptos Narrow"/>
                      </a:endParaRPr>
                    </a:p>
                  </a:txBody>
                  <a:tcPr marL="9525" marR="9525" marT="9525" anchor="ctr">
                    <a:lnR w="12700" cap="flat" cmpd="sng" algn="ctr">
                      <a:solidFill>
                        <a:schemeClr val="tx1"/>
                      </a:solidFill>
                      <a:prstDash val="solid"/>
                      <a:round/>
                      <a:headEnd type="none" w="med" len="med"/>
                      <a:tailEnd type="none" w="med" len="med"/>
                    </a:lnR>
                  </a:tcPr>
                </a:tc>
                <a:tc>
                  <a:txBody>
                    <a:bodyPr/>
                    <a:lstStyle/>
                    <a:p>
                      <a:pPr algn="ctr" fontAlgn="ctr">
                        <a:lnSpc>
                          <a:spcPct val="100000"/>
                        </a:lnSpc>
                      </a:pPr>
                      <a:r>
                        <a:rPr lang="en-US" sz="800" u="none" strike="noStrike">
                          <a:effectLst/>
                        </a:rPr>
                        <a:t>70</a:t>
                      </a:r>
                      <a:endParaRPr lang="en-US" sz="800" b="0" i="0" u="none" strike="noStrike">
                        <a:solidFill>
                          <a:srgbClr val="000000"/>
                        </a:solidFill>
                        <a:effectLst/>
                        <a:latin typeface="Aptos Narrow"/>
                      </a:endParaRPr>
                    </a:p>
                  </a:txBody>
                  <a:tcPr marL="9525" marR="9525" marT="9525" anchor="ctr">
                    <a:lnL w="12700" cap="flat" cmpd="sng" algn="ctr">
                      <a:solidFill>
                        <a:schemeClr val="tx1"/>
                      </a:solidFill>
                      <a:prstDash val="solid"/>
                      <a:round/>
                      <a:headEnd type="none" w="med" len="med"/>
                      <a:tailEnd type="none" w="med" len="med"/>
                    </a:lnL>
                  </a:tcPr>
                </a:tc>
                <a:tc>
                  <a:txBody>
                    <a:bodyPr/>
                    <a:lstStyle/>
                    <a:p>
                      <a:pPr algn="ctr" fontAlgn="ctr">
                        <a:lnSpc>
                          <a:spcPct val="100000"/>
                        </a:lnSpc>
                      </a:pPr>
                      <a:r>
                        <a:rPr lang="en-US" sz="800" u="none" strike="noStrike">
                          <a:effectLst/>
                        </a:rPr>
                        <a:t>205</a:t>
                      </a:r>
                      <a:endParaRPr lang="en-US" sz="800" b="0" i="0" u="none" strike="noStrike">
                        <a:solidFill>
                          <a:srgbClr val="000000"/>
                        </a:solidFill>
                        <a:effectLst/>
                        <a:latin typeface="Aptos Narrow"/>
                      </a:endParaRPr>
                    </a:p>
                  </a:txBody>
                  <a:tcPr marL="9525" marR="9525" marT="9525" anchor="ctr"/>
                </a:tc>
                <a:tc>
                  <a:txBody>
                    <a:bodyPr/>
                    <a:lstStyle/>
                    <a:p>
                      <a:pPr algn="ctr" fontAlgn="ctr">
                        <a:lnSpc>
                          <a:spcPct val="100000"/>
                        </a:lnSpc>
                      </a:pPr>
                      <a:r>
                        <a:rPr lang="en-US" sz="800" u="none" strike="noStrike" dirty="0">
                          <a:effectLst/>
                        </a:rPr>
                        <a:t>243</a:t>
                      </a:r>
                      <a:endParaRPr lang="en-US" sz="800" b="0" i="0" u="none" strike="noStrike" dirty="0">
                        <a:solidFill>
                          <a:srgbClr val="000000"/>
                        </a:solidFill>
                        <a:effectLst/>
                        <a:latin typeface="Aptos Narrow"/>
                      </a:endParaRPr>
                    </a:p>
                  </a:txBody>
                  <a:tcPr marL="9525" marR="9525" marT="9525" anchor="ctr"/>
                </a:tc>
                <a:extLst>
                  <a:ext uri="{0D108BD9-81ED-4DB2-BD59-A6C34878D82A}">
                    <a16:rowId xmlns:a16="http://schemas.microsoft.com/office/drawing/2014/main" val="3571750195"/>
                  </a:ext>
                </a:extLst>
              </a:tr>
            </a:tbl>
          </a:graphicData>
        </a:graphic>
      </p:graphicFrame>
      <p:sp>
        <p:nvSpPr>
          <p:cNvPr id="19" name="TextBox 18">
            <a:extLst>
              <a:ext uri="{FF2B5EF4-FFF2-40B4-BE49-F238E27FC236}">
                <a16:creationId xmlns:a16="http://schemas.microsoft.com/office/drawing/2014/main" id="{68F0DA49-D7D9-8743-8F52-C3F5ED1B7BFF}"/>
              </a:ext>
            </a:extLst>
          </p:cNvPr>
          <p:cNvSpPr txBox="1"/>
          <p:nvPr/>
        </p:nvSpPr>
        <p:spPr>
          <a:xfrm>
            <a:off x="3131868" y="4167112"/>
            <a:ext cx="268664" cy="369332"/>
          </a:xfrm>
          <a:prstGeom prst="rect">
            <a:avLst/>
          </a:prstGeom>
          <a:noFill/>
        </p:spPr>
        <p:txBody>
          <a:bodyPr wrap="square" rtlCol="0">
            <a:spAutoFit/>
          </a:bodyPr>
          <a:lstStyle/>
          <a:p>
            <a:r>
              <a:rPr lang="en-US" dirty="0"/>
              <a:t>G</a:t>
            </a:r>
          </a:p>
        </p:txBody>
      </p:sp>
    </p:spTree>
    <p:extLst>
      <p:ext uri="{BB962C8B-B14F-4D97-AF65-F5344CB8AC3E}">
        <p14:creationId xmlns:p14="http://schemas.microsoft.com/office/powerpoint/2010/main" val="3099855452"/>
      </p:ext>
    </p:extLst>
  </p:cSld>
  <p:clrMapOvr>
    <a:masterClrMapping/>
  </p:clrMapOvr>
  <p:extLst mod="1">
    <p:ext uri="{6950BFC3-D8DA-4A85-94F7-54DA5524770B}">
      <p188:commentRel xmlns:p188="http://schemas.microsoft.com/office/powerpoint/2018/8/main" xmlns="" r:id="rId8"/>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6E63B4-F5E3-D441-8B50-3C743EC6BC09}"/>
              </a:ext>
            </a:extLst>
          </p:cNvPr>
          <p:cNvPicPr>
            <a:picLocks noChangeAspect="1"/>
          </p:cNvPicPr>
          <p:nvPr/>
        </p:nvPicPr>
        <p:blipFill>
          <a:blip r:embed="rId3"/>
          <a:stretch>
            <a:fillRect/>
          </a:stretch>
        </p:blipFill>
        <p:spPr>
          <a:xfrm>
            <a:off x="1393391" y="3831207"/>
            <a:ext cx="4090197" cy="2743200"/>
          </a:xfrm>
          <a:prstGeom prst="rect">
            <a:avLst/>
          </a:prstGeom>
        </p:spPr>
      </p:pic>
      <p:pic>
        <p:nvPicPr>
          <p:cNvPr id="3" name="Picture 2">
            <a:extLst>
              <a:ext uri="{FF2B5EF4-FFF2-40B4-BE49-F238E27FC236}">
                <a16:creationId xmlns:a16="http://schemas.microsoft.com/office/drawing/2014/main" id="{4186A80D-8DE2-7F47-89EC-BA2FFDE1E2F6}"/>
              </a:ext>
            </a:extLst>
          </p:cNvPr>
          <p:cNvPicPr>
            <a:picLocks noChangeAspect="1"/>
          </p:cNvPicPr>
          <p:nvPr/>
        </p:nvPicPr>
        <p:blipFill>
          <a:blip r:embed="rId4"/>
          <a:stretch>
            <a:fillRect/>
          </a:stretch>
        </p:blipFill>
        <p:spPr>
          <a:xfrm>
            <a:off x="2440500" y="598649"/>
            <a:ext cx="2212456" cy="2713675"/>
          </a:xfrm>
          <a:prstGeom prst="rect">
            <a:avLst/>
          </a:prstGeom>
        </p:spPr>
      </p:pic>
      <p:sp>
        <p:nvSpPr>
          <p:cNvPr id="8" name="TextBox 7">
            <a:extLst>
              <a:ext uri="{FF2B5EF4-FFF2-40B4-BE49-F238E27FC236}">
                <a16:creationId xmlns:a16="http://schemas.microsoft.com/office/drawing/2014/main" id="{189F6176-69B0-A74C-AB8D-7584BAAD2311}"/>
              </a:ext>
            </a:extLst>
          </p:cNvPr>
          <p:cNvSpPr txBox="1"/>
          <p:nvPr/>
        </p:nvSpPr>
        <p:spPr>
          <a:xfrm>
            <a:off x="246595" y="6710753"/>
            <a:ext cx="6418731" cy="1477328"/>
          </a:xfrm>
          <a:prstGeom prst="rect">
            <a:avLst/>
          </a:prstGeom>
          <a:noFill/>
        </p:spPr>
        <p:txBody>
          <a:bodyPr wrap="square" lIns="91440" tIns="45720" rIns="91440" bIns="45720" rtlCol="0" anchor="t">
            <a:spAutoFit/>
          </a:bodyPr>
          <a:lstStyle/>
          <a:p>
            <a:pPr fontAlgn="base"/>
            <a:r>
              <a:rPr lang="en-US" sz="1200" b="1" dirty="0">
                <a:solidFill>
                  <a:srgbClr val="000000"/>
                </a:solidFill>
              </a:rPr>
              <a:t>Supplemental Figure 10: Counts of CNS-associated adaptive immune cells.</a:t>
            </a:r>
            <a:r>
              <a:rPr lang="en-US" sz="1200" dirty="0">
                <a:solidFill>
                  <a:srgbClr val="000000"/>
                </a:solidFill>
              </a:rPr>
              <a:t> Male and female mice CNS-associated immune cells were immunophenotyped via flow cytometry. A &amp; C) Count of B cells. B &amp; D) Count of T cells. Count of CD4+ cells in males (E) and females (I). Count of CD8+ cells in males (F) and females (J). Ratio of CD8/CD4 counts in males (G) and females (K). Counts of NK1.1+ cells in males (H) and females (L). Samples that are statistically different do not share the same letter. Significance for main effects is as follows: *p &lt; 0.05, **p &lt; 0.01, ***p &lt; 0.001, ****p &lt; 0.0001. </a:t>
            </a:r>
          </a:p>
          <a:p>
            <a:endParaRPr lang="en-US" dirty="0">
              <a:solidFill>
                <a:srgbClr val="000000"/>
              </a:solidFill>
            </a:endParaRPr>
          </a:p>
        </p:txBody>
      </p:sp>
      <p:sp>
        <p:nvSpPr>
          <p:cNvPr id="17" name="TextBox 16">
            <a:extLst>
              <a:ext uri="{FF2B5EF4-FFF2-40B4-BE49-F238E27FC236}">
                <a16:creationId xmlns:a16="http://schemas.microsoft.com/office/drawing/2014/main" id="{7038B06A-2DA3-6647-BCF6-52AF73AFB7D2}"/>
              </a:ext>
            </a:extLst>
          </p:cNvPr>
          <p:cNvSpPr txBox="1"/>
          <p:nvPr/>
        </p:nvSpPr>
        <p:spPr>
          <a:xfrm>
            <a:off x="2470549" y="469357"/>
            <a:ext cx="268664" cy="369332"/>
          </a:xfrm>
          <a:prstGeom prst="rect">
            <a:avLst/>
          </a:prstGeom>
          <a:noFill/>
        </p:spPr>
        <p:txBody>
          <a:bodyPr wrap="square" rtlCol="0">
            <a:spAutoFit/>
          </a:bodyPr>
          <a:lstStyle/>
          <a:p>
            <a:r>
              <a:rPr lang="en-US" dirty="0"/>
              <a:t>A</a:t>
            </a:r>
          </a:p>
        </p:txBody>
      </p:sp>
      <p:sp>
        <p:nvSpPr>
          <p:cNvPr id="48" name="TextBox 47">
            <a:extLst>
              <a:ext uri="{FF2B5EF4-FFF2-40B4-BE49-F238E27FC236}">
                <a16:creationId xmlns:a16="http://schemas.microsoft.com/office/drawing/2014/main" id="{D8EF2855-6B32-EC4D-8976-EC3276AF17D0}"/>
              </a:ext>
            </a:extLst>
          </p:cNvPr>
          <p:cNvSpPr txBox="1"/>
          <p:nvPr/>
        </p:nvSpPr>
        <p:spPr>
          <a:xfrm>
            <a:off x="3502370" y="470468"/>
            <a:ext cx="268664" cy="369332"/>
          </a:xfrm>
          <a:prstGeom prst="rect">
            <a:avLst/>
          </a:prstGeom>
          <a:noFill/>
        </p:spPr>
        <p:txBody>
          <a:bodyPr wrap="square" rtlCol="0">
            <a:spAutoFit/>
          </a:bodyPr>
          <a:lstStyle/>
          <a:p>
            <a:r>
              <a:rPr lang="en-US" dirty="0"/>
              <a:t>B</a:t>
            </a:r>
          </a:p>
        </p:txBody>
      </p:sp>
      <p:sp>
        <p:nvSpPr>
          <p:cNvPr id="50" name="TextBox 49">
            <a:extLst>
              <a:ext uri="{FF2B5EF4-FFF2-40B4-BE49-F238E27FC236}">
                <a16:creationId xmlns:a16="http://schemas.microsoft.com/office/drawing/2014/main" id="{1EA03C6D-4CED-5741-AF2F-B9E3EDFF1C6A}"/>
              </a:ext>
            </a:extLst>
          </p:cNvPr>
          <p:cNvSpPr txBox="1"/>
          <p:nvPr/>
        </p:nvSpPr>
        <p:spPr>
          <a:xfrm>
            <a:off x="2470549" y="1823838"/>
            <a:ext cx="268664" cy="369332"/>
          </a:xfrm>
          <a:prstGeom prst="rect">
            <a:avLst/>
          </a:prstGeom>
          <a:noFill/>
        </p:spPr>
        <p:txBody>
          <a:bodyPr wrap="square" rtlCol="0">
            <a:spAutoFit/>
          </a:bodyPr>
          <a:lstStyle/>
          <a:p>
            <a:r>
              <a:rPr lang="en-US" dirty="0"/>
              <a:t>C</a:t>
            </a:r>
          </a:p>
        </p:txBody>
      </p:sp>
      <p:sp>
        <p:nvSpPr>
          <p:cNvPr id="51" name="TextBox 50">
            <a:extLst>
              <a:ext uri="{FF2B5EF4-FFF2-40B4-BE49-F238E27FC236}">
                <a16:creationId xmlns:a16="http://schemas.microsoft.com/office/drawing/2014/main" id="{DADC7160-CB8C-684C-8890-572E1FA3637A}"/>
              </a:ext>
            </a:extLst>
          </p:cNvPr>
          <p:cNvSpPr txBox="1"/>
          <p:nvPr/>
        </p:nvSpPr>
        <p:spPr>
          <a:xfrm>
            <a:off x="3502370" y="1823838"/>
            <a:ext cx="268664" cy="369332"/>
          </a:xfrm>
          <a:prstGeom prst="rect">
            <a:avLst/>
          </a:prstGeom>
          <a:noFill/>
        </p:spPr>
        <p:txBody>
          <a:bodyPr wrap="square" rtlCol="0">
            <a:spAutoFit/>
          </a:bodyPr>
          <a:lstStyle/>
          <a:p>
            <a:r>
              <a:rPr lang="en-US" dirty="0"/>
              <a:t>D</a:t>
            </a:r>
          </a:p>
        </p:txBody>
      </p:sp>
      <p:sp>
        <p:nvSpPr>
          <p:cNvPr id="54" name="TextBox 53">
            <a:extLst>
              <a:ext uri="{FF2B5EF4-FFF2-40B4-BE49-F238E27FC236}">
                <a16:creationId xmlns:a16="http://schemas.microsoft.com/office/drawing/2014/main" id="{9F87C63C-0C25-BA43-ACE0-50C42B0C40E5}"/>
              </a:ext>
            </a:extLst>
          </p:cNvPr>
          <p:cNvSpPr txBox="1"/>
          <p:nvPr/>
        </p:nvSpPr>
        <p:spPr>
          <a:xfrm>
            <a:off x="2423322" y="3668933"/>
            <a:ext cx="268664" cy="369332"/>
          </a:xfrm>
          <a:prstGeom prst="rect">
            <a:avLst/>
          </a:prstGeom>
          <a:noFill/>
        </p:spPr>
        <p:txBody>
          <a:bodyPr wrap="square" rtlCol="0">
            <a:spAutoFit/>
          </a:bodyPr>
          <a:lstStyle/>
          <a:p>
            <a:r>
              <a:rPr lang="en-US" dirty="0"/>
              <a:t>F</a:t>
            </a:r>
          </a:p>
        </p:txBody>
      </p:sp>
      <p:sp>
        <p:nvSpPr>
          <p:cNvPr id="55" name="TextBox 54">
            <a:extLst>
              <a:ext uri="{FF2B5EF4-FFF2-40B4-BE49-F238E27FC236}">
                <a16:creationId xmlns:a16="http://schemas.microsoft.com/office/drawing/2014/main" id="{C4E901DC-075F-B24E-85B0-23B3A8B79AEA}"/>
              </a:ext>
            </a:extLst>
          </p:cNvPr>
          <p:cNvSpPr txBox="1"/>
          <p:nvPr/>
        </p:nvSpPr>
        <p:spPr>
          <a:xfrm>
            <a:off x="3455961" y="3668933"/>
            <a:ext cx="268664" cy="369332"/>
          </a:xfrm>
          <a:prstGeom prst="rect">
            <a:avLst/>
          </a:prstGeom>
          <a:noFill/>
        </p:spPr>
        <p:txBody>
          <a:bodyPr wrap="square" rtlCol="0">
            <a:spAutoFit/>
          </a:bodyPr>
          <a:lstStyle/>
          <a:p>
            <a:r>
              <a:rPr lang="en-US" dirty="0"/>
              <a:t>G</a:t>
            </a:r>
          </a:p>
        </p:txBody>
      </p:sp>
      <p:sp>
        <p:nvSpPr>
          <p:cNvPr id="56" name="TextBox 55">
            <a:extLst>
              <a:ext uri="{FF2B5EF4-FFF2-40B4-BE49-F238E27FC236}">
                <a16:creationId xmlns:a16="http://schemas.microsoft.com/office/drawing/2014/main" id="{0D8193EB-7792-6C42-8A34-5522D52EA3A4}"/>
              </a:ext>
            </a:extLst>
          </p:cNvPr>
          <p:cNvSpPr txBox="1"/>
          <p:nvPr/>
        </p:nvSpPr>
        <p:spPr>
          <a:xfrm>
            <a:off x="4529172" y="3668933"/>
            <a:ext cx="268664" cy="369332"/>
          </a:xfrm>
          <a:prstGeom prst="rect">
            <a:avLst/>
          </a:prstGeom>
          <a:noFill/>
        </p:spPr>
        <p:txBody>
          <a:bodyPr wrap="square" rtlCol="0">
            <a:spAutoFit/>
          </a:bodyPr>
          <a:lstStyle/>
          <a:p>
            <a:r>
              <a:rPr lang="en-US" dirty="0"/>
              <a:t>H</a:t>
            </a:r>
          </a:p>
        </p:txBody>
      </p:sp>
      <p:pic>
        <p:nvPicPr>
          <p:cNvPr id="57" name="Picture 56">
            <a:extLst>
              <a:ext uri="{FF2B5EF4-FFF2-40B4-BE49-F238E27FC236}">
                <a16:creationId xmlns:a16="http://schemas.microsoft.com/office/drawing/2014/main" id="{448E7EBC-DFF1-F042-AF19-423E713EF4C1}"/>
              </a:ext>
            </a:extLst>
          </p:cNvPr>
          <p:cNvPicPr>
            <a:picLocks noChangeAspect="1"/>
          </p:cNvPicPr>
          <p:nvPr/>
        </p:nvPicPr>
        <p:blipFill rotWithShape="1">
          <a:blip r:embed="rId5"/>
          <a:srcRect l="66160" t="29970" b="51451"/>
          <a:stretch/>
        </p:blipFill>
        <p:spPr>
          <a:xfrm rot="16200000">
            <a:off x="1722367" y="913797"/>
            <a:ext cx="785237" cy="299358"/>
          </a:xfrm>
          <a:prstGeom prst="rect">
            <a:avLst/>
          </a:prstGeom>
        </p:spPr>
      </p:pic>
      <p:pic>
        <p:nvPicPr>
          <p:cNvPr id="58" name="Picture 57">
            <a:extLst>
              <a:ext uri="{FF2B5EF4-FFF2-40B4-BE49-F238E27FC236}">
                <a16:creationId xmlns:a16="http://schemas.microsoft.com/office/drawing/2014/main" id="{4B492F71-0B7D-2B43-8467-5DA41D98D69E}"/>
              </a:ext>
            </a:extLst>
          </p:cNvPr>
          <p:cNvPicPr>
            <a:picLocks noChangeAspect="1"/>
          </p:cNvPicPr>
          <p:nvPr/>
        </p:nvPicPr>
        <p:blipFill rotWithShape="1">
          <a:blip r:embed="rId6"/>
          <a:srcRect l="63188" t="39974" b="44042"/>
          <a:stretch/>
        </p:blipFill>
        <p:spPr>
          <a:xfrm rot="16200000">
            <a:off x="1653202" y="2326393"/>
            <a:ext cx="921598" cy="297390"/>
          </a:xfrm>
          <a:prstGeom prst="rect">
            <a:avLst/>
          </a:prstGeom>
        </p:spPr>
      </p:pic>
      <p:sp>
        <p:nvSpPr>
          <p:cNvPr id="59" name="TextBox 58">
            <a:extLst>
              <a:ext uri="{FF2B5EF4-FFF2-40B4-BE49-F238E27FC236}">
                <a16:creationId xmlns:a16="http://schemas.microsoft.com/office/drawing/2014/main" id="{7752E11E-3921-8B4F-9232-7D6283DCBE27}"/>
              </a:ext>
            </a:extLst>
          </p:cNvPr>
          <p:cNvSpPr txBox="1"/>
          <p:nvPr/>
        </p:nvSpPr>
        <p:spPr>
          <a:xfrm>
            <a:off x="1411272" y="5089562"/>
            <a:ext cx="268664" cy="369332"/>
          </a:xfrm>
          <a:prstGeom prst="rect">
            <a:avLst/>
          </a:prstGeom>
          <a:noFill/>
        </p:spPr>
        <p:txBody>
          <a:bodyPr wrap="square" rtlCol="0">
            <a:spAutoFit/>
          </a:bodyPr>
          <a:lstStyle/>
          <a:p>
            <a:r>
              <a:rPr lang="en-US" dirty="0"/>
              <a:t>I</a:t>
            </a:r>
          </a:p>
        </p:txBody>
      </p:sp>
      <p:sp>
        <p:nvSpPr>
          <p:cNvPr id="60" name="TextBox 59">
            <a:extLst>
              <a:ext uri="{FF2B5EF4-FFF2-40B4-BE49-F238E27FC236}">
                <a16:creationId xmlns:a16="http://schemas.microsoft.com/office/drawing/2014/main" id="{8868CF0E-7404-BA48-9BBF-95FA0AABF1DC}"/>
              </a:ext>
            </a:extLst>
          </p:cNvPr>
          <p:cNvSpPr txBox="1"/>
          <p:nvPr/>
        </p:nvSpPr>
        <p:spPr>
          <a:xfrm>
            <a:off x="2423322" y="5089562"/>
            <a:ext cx="268664" cy="369332"/>
          </a:xfrm>
          <a:prstGeom prst="rect">
            <a:avLst/>
          </a:prstGeom>
          <a:noFill/>
        </p:spPr>
        <p:txBody>
          <a:bodyPr wrap="square" rtlCol="0">
            <a:spAutoFit/>
          </a:bodyPr>
          <a:lstStyle/>
          <a:p>
            <a:r>
              <a:rPr lang="en-US" dirty="0"/>
              <a:t>J</a:t>
            </a:r>
          </a:p>
        </p:txBody>
      </p:sp>
      <p:sp>
        <p:nvSpPr>
          <p:cNvPr id="53" name="TextBox 52">
            <a:extLst>
              <a:ext uri="{FF2B5EF4-FFF2-40B4-BE49-F238E27FC236}">
                <a16:creationId xmlns:a16="http://schemas.microsoft.com/office/drawing/2014/main" id="{86431123-89F7-B24D-82BE-C08251F3AC9F}"/>
              </a:ext>
            </a:extLst>
          </p:cNvPr>
          <p:cNvSpPr txBox="1"/>
          <p:nvPr/>
        </p:nvSpPr>
        <p:spPr>
          <a:xfrm>
            <a:off x="1387335" y="3662014"/>
            <a:ext cx="268664" cy="369332"/>
          </a:xfrm>
          <a:prstGeom prst="rect">
            <a:avLst/>
          </a:prstGeom>
          <a:noFill/>
        </p:spPr>
        <p:txBody>
          <a:bodyPr wrap="square" rtlCol="0">
            <a:spAutoFit/>
          </a:bodyPr>
          <a:lstStyle/>
          <a:p>
            <a:r>
              <a:rPr lang="en-US" dirty="0"/>
              <a:t>E</a:t>
            </a:r>
          </a:p>
        </p:txBody>
      </p:sp>
      <p:sp>
        <p:nvSpPr>
          <p:cNvPr id="37" name="TextBox 36">
            <a:extLst>
              <a:ext uri="{FF2B5EF4-FFF2-40B4-BE49-F238E27FC236}">
                <a16:creationId xmlns:a16="http://schemas.microsoft.com/office/drawing/2014/main" id="{CD3B8D8B-E24A-EF42-B86A-1F359C487CD0}"/>
              </a:ext>
            </a:extLst>
          </p:cNvPr>
          <p:cNvSpPr txBox="1"/>
          <p:nvPr/>
        </p:nvSpPr>
        <p:spPr>
          <a:xfrm>
            <a:off x="2283353" y="198007"/>
            <a:ext cx="2338154" cy="276999"/>
          </a:xfrm>
          <a:prstGeom prst="rect">
            <a:avLst/>
          </a:prstGeom>
          <a:noFill/>
        </p:spPr>
        <p:txBody>
          <a:bodyPr wrap="square" rtlCol="0">
            <a:spAutoFit/>
          </a:bodyPr>
          <a:lstStyle/>
          <a:p>
            <a:pPr algn="ctr"/>
            <a:r>
              <a:rPr lang="en-US" sz="1200" dirty="0"/>
              <a:t>Adaptive Immune Cell Frequencies</a:t>
            </a:r>
          </a:p>
        </p:txBody>
      </p:sp>
      <p:sp>
        <p:nvSpPr>
          <p:cNvPr id="69" name="TextBox 68">
            <a:extLst>
              <a:ext uri="{FF2B5EF4-FFF2-40B4-BE49-F238E27FC236}">
                <a16:creationId xmlns:a16="http://schemas.microsoft.com/office/drawing/2014/main" id="{8CD499E4-D07E-E84E-B6CD-03AE8598DE6D}"/>
              </a:ext>
            </a:extLst>
          </p:cNvPr>
          <p:cNvSpPr txBox="1"/>
          <p:nvPr/>
        </p:nvSpPr>
        <p:spPr>
          <a:xfrm>
            <a:off x="2283353" y="3408889"/>
            <a:ext cx="2338154" cy="276999"/>
          </a:xfrm>
          <a:prstGeom prst="rect">
            <a:avLst/>
          </a:prstGeom>
          <a:noFill/>
        </p:spPr>
        <p:txBody>
          <a:bodyPr wrap="square" rtlCol="0">
            <a:spAutoFit/>
          </a:bodyPr>
          <a:lstStyle/>
          <a:p>
            <a:pPr algn="ctr"/>
            <a:r>
              <a:rPr lang="en-US" sz="1200" dirty="0"/>
              <a:t>T Cell Subsets</a:t>
            </a:r>
          </a:p>
        </p:txBody>
      </p:sp>
      <p:sp>
        <p:nvSpPr>
          <p:cNvPr id="70" name="TextBox 69">
            <a:extLst>
              <a:ext uri="{FF2B5EF4-FFF2-40B4-BE49-F238E27FC236}">
                <a16:creationId xmlns:a16="http://schemas.microsoft.com/office/drawing/2014/main" id="{9D026D6D-02C6-FE4D-AF1F-D97077B5BB18}"/>
              </a:ext>
            </a:extLst>
          </p:cNvPr>
          <p:cNvSpPr txBox="1"/>
          <p:nvPr/>
        </p:nvSpPr>
        <p:spPr>
          <a:xfrm>
            <a:off x="3391274" y="5089562"/>
            <a:ext cx="268664" cy="369332"/>
          </a:xfrm>
          <a:prstGeom prst="rect">
            <a:avLst/>
          </a:prstGeom>
          <a:noFill/>
        </p:spPr>
        <p:txBody>
          <a:bodyPr wrap="square" rtlCol="0">
            <a:spAutoFit/>
          </a:bodyPr>
          <a:lstStyle/>
          <a:p>
            <a:r>
              <a:rPr lang="en-US" dirty="0"/>
              <a:t>K</a:t>
            </a:r>
          </a:p>
        </p:txBody>
      </p:sp>
      <p:sp>
        <p:nvSpPr>
          <p:cNvPr id="72" name="TextBox 71">
            <a:extLst>
              <a:ext uri="{FF2B5EF4-FFF2-40B4-BE49-F238E27FC236}">
                <a16:creationId xmlns:a16="http://schemas.microsoft.com/office/drawing/2014/main" id="{0D436319-AE6D-414E-A7C0-47719CB75A41}"/>
              </a:ext>
            </a:extLst>
          </p:cNvPr>
          <p:cNvSpPr txBox="1"/>
          <p:nvPr/>
        </p:nvSpPr>
        <p:spPr>
          <a:xfrm>
            <a:off x="4529172" y="5089562"/>
            <a:ext cx="268664" cy="369332"/>
          </a:xfrm>
          <a:prstGeom prst="rect">
            <a:avLst/>
          </a:prstGeom>
          <a:noFill/>
        </p:spPr>
        <p:txBody>
          <a:bodyPr wrap="square" rtlCol="0">
            <a:spAutoFit/>
          </a:bodyPr>
          <a:lstStyle/>
          <a:p>
            <a:r>
              <a:rPr lang="en-US" dirty="0"/>
              <a:t>L</a:t>
            </a:r>
          </a:p>
        </p:txBody>
      </p:sp>
      <p:pic>
        <p:nvPicPr>
          <p:cNvPr id="73" name="Picture 72">
            <a:extLst>
              <a:ext uri="{FF2B5EF4-FFF2-40B4-BE49-F238E27FC236}">
                <a16:creationId xmlns:a16="http://schemas.microsoft.com/office/drawing/2014/main" id="{86809C28-825A-4249-A152-412333304B0C}"/>
              </a:ext>
            </a:extLst>
          </p:cNvPr>
          <p:cNvPicPr>
            <a:picLocks noChangeAspect="1"/>
          </p:cNvPicPr>
          <p:nvPr/>
        </p:nvPicPr>
        <p:blipFill rotWithShape="1">
          <a:blip r:embed="rId5"/>
          <a:srcRect l="66160" t="29970" b="51451"/>
          <a:stretch/>
        </p:blipFill>
        <p:spPr>
          <a:xfrm rot="16200000">
            <a:off x="666244" y="4163468"/>
            <a:ext cx="785237" cy="299358"/>
          </a:xfrm>
          <a:prstGeom prst="rect">
            <a:avLst/>
          </a:prstGeom>
        </p:spPr>
      </p:pic>
      <p:pic>
        <p:nvPicPr>
          <p:cNvPr id="74" name="Picture 73">
            <a:extLst>
              <a:ext uri="{FF2B5EF4-FFF2-40B4-BE49-F238E27FC236}">
                <a16:creationId xmlns:a16="http://schemas.microsoft.com/office/drawing/2014/main" id="{BBA5D8F5-2433-4E4D-A013-18E625516F1F}"/>
              </a:ext>
            </a:extLst>
          </p:cNvPr>
          <p:cNvPicPr>
            <a:picLocks noChangeAspect="1"/>
          </p:cNvPicPr>
          <p:nvPr/>
        </p:nvPicPr>
        <p:blipFill rotWithShape="1">
          <a:blip r:embed="rId6"/>
          <a:srcRect l="63188" t="39974" b="44042"/>
          <a:stretch/>
        </p:blipFill>
        <p:spPr>
          <a:xfrm rot="16200000">
            <a:off x="597079" y="5576064"/>
            <a:ext cx="921598" cy="297390"/>
          </a:xfrm>
          <a:prstGeom prst="rect">
            <a:avLst/>
          </a:prstGeom>
        </p:spPr>
      </p:pic>
      <p:sp>
        <p:nvSpPr>
          <p:cNvPr id="35" name="Rectangle 34">
            <a:extLst>
              <a:ext uri="{FF2B5EF4-FFF2-40B4-BE49-F238E27FC236}">
                <a16:creationId xmlns:a16="http://schemas.microsoft.com/office/drawing/2014/main" id="{D197B123-C4F7-3C4B-B47D-C465F6F70148}"/>
              </a:ext>
            </a:extLst>
          </p:cNvPr>
          <p:cNvSpPr/>
          <p:nvPr/>
        </p:nvSpPr>
        <p:spPr>
          <a:xfrm>
            <a:off x="2262696" y="180978"/>
            <a:ext cx="2357602"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3735F18-A98E-A94B-AC59-1739AA9138DD}"/>
              </a:ext>
            </a:extLst>
          </p:cNvPr>
          <p:cNvSpPr/>
          <p:nvPr/>
        </p:nvSpPr>
        <p:spPr>
          <a:xfrm>
            <a:off x="1223049" y="3384106"/>
            <a:ext cx="4336450"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7999940"/>
      </p:ext>
    </p:extLst>
  </p:cSld>
  <p:clrMapOvr>
    <a:masterClrMapping/>
  </p:clrMapOvr>
  <p:extLst mod="1">
    <p:ext uri="{6950BFC3-D8DA-4A85-94F7-54DA5524770B}">
      <p188:commentRel xmlns:p188="http://schemas.microsoft.com/office/powerpoint/2018/8/main" xmlns="" r:id="rId7"/>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26A968-92DC-1F4A-88B8-C47EB1158585}"/>
              </a:ext>
            </a:extLst>
          </p:cNvPr>
          <p:cNvPicPr>
            <a:picLocks noChangeAspect="1"/>
          </p:cNvPicPr>
          <p:nvPr/>
        </p:nvPicPr>
        <p:blipFill>
          <a:blip r:embed="rId3"/>
          <a:stretch>
            <a:fillRect/>
          </a:stretch>
        </p:blipFill>
        <p:spPr>
          <a:xfrm>
            <a:off x="487762" y="410733"/>
            <a:ext cx="6190890" cy="5995389"/>
          </a:xfrm>
          <a:prstGeom prst="rect">
            <a:avLst/>
          </a:prstGeom>
        </p:spPr>
      </p:pic>
      <p:sp>
        <p:nvSpPr>
          <p:cNvPr id="8" name="TextBox 7">
            <a:extLst>
              <a:ext uri="{FF2B5EF4-FFF2-40B4-BE49-F238E27FC236}">
                <a16:creationId xmlns:a16="http://schemas.microsoft.com/office/drawing/2014/main" id="{189F6176-69B0-A74C-AB8D-7584BAAD2311}"/>
              </a:ext>
            </a:extLst>
          </p:cNvPr>
          <p:cNvSpPr txBox="1"/>
          <p:nvPr/>
        </p:nvSpPr>
        <p:spPr>
          <a:xfrm>
            <a:off x="256524" y="6570453"/>
            <a:ext cx="6422127" cy="1200329"/>
          </a:xfrm>
          <a:prstGeom prst="rect">
            <a:avLst/>
          </a:prstGeom>
          <a:noFill/>
        </p:spPr>
        <p:txBody>
          <a:bodyPr wrap="square" lIns="91440" tIns="45720" rIns="91440" bIns="45720" rtlCol="0" anchor="t">
            <a:spAutoFit/>
          </a:bodyPr>
          <a:lstStyle/>
          <a:p>
            <a:pPr fontAlgn="base"/>
            <a:r>
              <a:rPr lang="en-US" sz="1200" b="1" dirty="0">
                <a:solidFill>
                  <a:srgbClr val="000000"/>
                </a:solidFill>
              </a:rPr>
              <a:t>Supplemental Figure 11: Differentially expressed genes (DEGs) within LPS treatment and RGS10 KO genotype in the brain-associated immune cells and PBMCs of male mice. </a:t>
            </a:r>
            <a:r>
              <a:rPr lang="en-US" sz="1200" dirty="0">
                <a:solidFill>
                  <a:srgbClr val="000000"/>
                </a:solidFill>
              </a:rPr>
              <a:t>RNA from mouse PBMCs and brain immune cells were run on the Nanostring </a:t>
            </a:r>
            <a:r>
              <a:rPr lang="en-US" sz="1200" dirty="0" err="1">
                <a:solidFill>
                  <a:srgbClr val="000000"/>
                </a:solidFill>
              </a:rPr>
              <a:t>nCounter</a:t>
            </a:r>
            <a:r>
              <a:rPr lang="en-US" sz="1200" dirty="0">
                <a:solidFill>
                  <a:srgbClr val="000000"/>
                </a:solidFill>
              </a:rPr>
              <a:t> immune panel. A) Volcano plot of DEGs of RGS10 KO Saline vs B6 LPS. In PBMCs B) Volcano plot of DEGs of RGS10 LPS vs RGS10 KO Saline in PBMCs. C) Volcano plot of DEGs of RGS10 KO LPS vs B6 LPS in brain immune cells. D) Volcano plot of DEGs of RGS10 LPS vs RGS10 KO Saline in brain immune cells. </a:t>
            </a:r>
            <a:endParaRPr lang="en-US" sz="1200" dirty="0">
              <a:solidFill>
                <a:srgbClr val="000000"/>
              </a:solidFill>
              <a:ea typeface="Calibri"/>
              <a:cs typeface="Calibri"/>
            </a:endParaRPr>
          </a:p>
        </p:txBody>
      </p:sp>
      <p:sp>
        <p:nvSpPr>
          <p:cNvPr id="17" name="TextBox 16">
            <a:extLst>
              <a:ext uri="{FF2B5EF4-FFF2-40B4-BE49-F238E27FC236}">
                <a16:creationId xmlns:a16="http://schemas.microsoft.com/office/drawing/2014/main" id="{7038B06A-2DA3-6647-BCF6-52AF73AFB7D2}"/>
              </a:ext>
            </a:extLst>
          </p:cNvPr>
          <p:cNvSpPr txBox="1"/>
          <p:nvPr/>
        </p:nvSpPr>
        <p:spPr>
          <a:xfrm>
            <a:off x="700513" y="246402"/>
            <a:ext cx="268664" cy="369332"/>
          </a:xfrm>
          <a:prstGeom prst="rect">
            <a:avLst/>
          </a:prstGeom>
          <a:noFill/>
        </p:spPr>
        <p:txBody>
          <a:bodyPr wrap="square" rtlCol="0">
            <a:spAutoFit/>
          </a:bodyPr>
          <a:lstStyle/>
          <a:p>
            <a:r>
              <a:rPr lang="en-US" dirty="0"/>
              <a:t>A</a:t>
            </a:r>
          </a:p>
        </p:txBody>
      </p:sp>
      <p:sp>
        <p:nvSpPr>
          <p:cNvPr id="18" name="TextBox 17">
            <a:extLst>
              <a:ext uri="{FF2B5EF4-FFF2-40B4-BE49-F238E27FC236}">
                <a16:creationId xmlns:a16="http://schemas.microsoft.com/office/drawing/2014/main" id="{CBE14582-3A93-9340-8AB9-F14B011D2294}"/>
              </a:ext>
            </a:extLst>
          </p:cNvPr>
          <p:cNvSpPr txBox="1"/>
          <p:nvPr/>
        </p:nvSpPr>
        <p:spPr>
          <a:xfrm>
            <a:off x="3838530" y="246402"/>
            <a:ext cx="268664" cy="369332"/>
          </a:xfrm>
          <a:prstGeom prst="rect">
            <a:avLst/>
          </a:prstGeom>
          <a:noFill/>
        </p:spPr>
        <p:txBody>
          <a:bodyPr wrap="square" rtlCol="0">
            <a:spAutoFit/>
          </a:bodyPr>
          <a:lstStyle/>
          <a:p>
            <a:r>
              <a:rPr lang="en-US" dirty="0"/>
              <a:t>B</a:t>
            </a:r>
          </a:p>
        </p:txBody>
      </p:sp>
      <p:sp>
        <p:nvSpPr>
          <p:cNvPr id="21" name="TextBox 20">
            <a:extLst>
              <a:ext uri="{FF2B5EF4-FFF2-40B4-BE49-F238E27FC236}">
                <a16:creationId xmlns:a16="http://schemas.microsoft.com/office/drawing/2014/main" id="{AC2F1100-D345-5549-A067-0C02FE571A49}"/>
              </a:ext>
            </a:extLst>
          </p:cNvPr>
          <p:cNvSpPr txBox="1"/>
          <p:nvPr/>
        </p:nvSpPr>
        <p:spPr>
          <a:xfrm>
            <a:off x="690270" y="3224208"/>
            <a:ext cx="268664" cy="369332"/>
          </a:xfrm>
          <a:prstGeom prst="rect">
            <a:avLst/>
          </a:prstGeom>
          <a:noFill/>
        </p:spPr>
        <p:txBody>
          <a:bodyPr wrap="square" rtlCol="0">
            <a:spAutoFit/>
          </a:bodyPr>
          <a:lstStyle/>
          <a:p>
            <a:r>
              <a:rPr lang="en-US" dirty="0"/>
              <a:t>C</a:t>
            </a:r>
          </a:p>
        </p:txBody>
      </p:sp>
      <p:sp>
        <p:nvSpPr>
          <p:cNvPr id="22" name="TextBox 21">
            <a:extLst>
              <a:ext uri="{FF2B5EF4-FFF2-40B4-BE49-F238E27FC236}">
                <a16:creationId xmlns:a16="http://schemas.microsoft.com/office/drawing/2014/main" id="{E02349D3-2CC3-8747-BE9F-0A109ABBD74F}"/>
              </a:ext>
            </a:extLst>
          </p:cNvPr>
          <p:cNvSpPr txBox="1"/>
          <p:nvPr/>
        </p:nvSpPr>
        <p:spPr>
          <a:xfrm>
            <a:off x="3838530" y="3224208"/>
            <a:ext cx="268664" cy="369332"/>
          </a:xfrm>
          <a:prstGeom prst="rect">
            <a:avLst/>
          </a:prstGeom>
          <a:noFill/>
        </p:spPr>
        <p:txBody>
          <a:bodyPr wrap="square" rtlCol="0">
            <a:spAutoFit/>
          </a:bodyPr>
          <a:lstStyle/>
          <a:p>
            <a:r>
              <a:rPr lang="en-US" dirty="0"/>
              <a:t>D</a:t>
            </a:r>
          </a:p>
        </p:txBody>
      </p:sp>
      <p:sp>
        <p:nvSpPr>
          <p:cNvPr id="33" name="TextBox 32">
            <a:extLst>
              <a:ext uri="{FF2B5EF4-FFF2-40B4-BE49-F238E27FC236}">
                <a16:creationId xmlns:a16="http://schemas.microsoft.com/office/drawing/2014/main" id="{749FC21A-7275-F843-BBC7-5D2B37D76178}"/>
              </a:ext>
            </a:extLst>
          </p:cNvPr>
          <p:cNvSpPr txBox="1"/>
          <p:nvPr/>
        </p:nvSpPr>
        <p:spPr>
          <a:xfrm rot="16200000">
            <a:off x="-188150" y="1733278"/>
            <a:ext cx="1120183" cy="230832"/>
          </a:xfrm>
          <a:prstGeom prst="rect">
            <a:avLst/>
          </a:prstGeom>
          <a:ln w="63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900" dirty="0">
                <a:solidFill>
                  <a:schemeClr val="tx1"/>
                </a:solidFill>
              </a:rPr>
              <a:t> DEGs in the Blood</a:t>
            </a:r>
          </a:p>
        </p:txBody>
      </p:sp>
      <p:sp>
        <p:nvSpPr>
          <p:cNvPr id="40" name="TextBox 39">
            <a:extLst>
              <a:ext uri="{FF2B5EF4-FFF2-40B4-BE49-F238E27FC236}">
                <a16:creationId xmlns:a16="http://schemas.microsoft.com/office/drawing/2014/main" id="{3E329BCA-D805-E145-A637-8CBF69EC6FDB}"/>
              </a:ext>
            </a:extLst>
          </p:cNvPr>
          <p:cNvSpPr txBox="1"/>
          <p:nvPr/>
        </p:nvSpPr>
        <p:spPr>
          <a:xfrm rot="16200000">
            <a:off x="-188150" y="4660091"/>
            <a:ext cx="1120183" cy="230832"/>
          </a:xfrm>
          <a:prstGeom prst="rect">
            <a:avLst/>
          </a:prstGeom>
          <a:ln w="63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900" dirty="0">
                <a:solidFill>
                  <a:schemeClr val="tx1"/>
                </a:solidFill>
              </a:rPr>
              <a:t> DEGs in the Brain</a:t>
            </a:r>
          </a:p>
        </p:txBody>
      </p:sp>
    </p:spTree>
    <p:extLst>
      <p:ext uri="{BB962C8B-B14F-4D97-AF65-F5344CB8AC3E}">
        <p14:creationId xmlns:p14="http://schemas.microsoft.com/office/powerpoint/2010/main" val="2692019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73477" y="6631968"/>
            <a:ext cx="5502819" cy="1038195"/>
          </a:xfrm>
        </p:spPr>
        <p:txBody>
          <a:bodyPr vert="horz" lIns="91440" tIns="45720" rIns="91440" bIns="45720" rtlCol="0" anchor="t">
            <a:normAutofit/>
          </a:bodyPr>
          <a:lstStyle/>
          <a:p>
            <a:pPr algn="l"/>
            <a:r>
              <a:rPr lang="en-US" sz="1100" b="1" dirty="0"/>
              <a:t>Table 1: Flow Antibody Cocktail. </a:t>
            </a:r>
            <a:r>
              <a:rPr lang="en-US" sz="1100" dirty="0"/>
              <a:t>Table of Antibodies used for flow cytometry. </a:t>
            </a:r>
          </a:p>
        </p:txBody>
      </p:sp>
      <p:graphicFrame>
        <p:nvGraphicFramePr>
          <p:cNvPr id="15" name="Table 14">
            <a:extLst>
              <a:ext uri="{FF2B5EF4-FFF2-40B4-BE49-F238E27FC236}">
                <a16:creationId xmlns:a16="http://schemas.microsoft.com/office/drawing/2014/main" id="{0983BFD1-9DEC-DA4C-B331-9D554F7176BF}"/>
              </a:ext>
            </a:extLst>
          </p:cNvPr>
          <p:cNvGraphicFramePr>
            <a:graphicFrameLocks noGrp="1"/>
          </p:cNvGraphicFramePr>
          <p:nvPr>
            <p:extLst>
              <p:ext uri="{D42A27DB-BD31-4B8C-83A1-F6EECF244321}">
                <p14:modId xmlns:p14="http://schemas.microsoft.com/office/powerpoint/2010/main" val="2649657527"/>
              </p:ext>
            </p:extLst>
          </p:nvPr>
        </p:nvGraphicFramePr>
        <p:xfrm>
          <a:off x="573478" y="1176871"/>
          <a:ext cx="5502819" cy="5316032"/>
        </p:xfrm>
        <a:graphic>
          <a:graphicData uri="http://schemas.openxmlformats.org/drawingml/2006/table">
            <a:tbl>
              <a:tblPr firstRow="1" firstCol="1" bandRow="1">
                <a:tableStyleId>{7E9639D4-E3E2-4D34-9284-5A2195B3D0D7}</a:tableStyleId>
              </a:tblPr>
              <a:tblGrid>
                <a:gridCol w="673350">
                  <a:extLst>
                    <a:ext uri="{9D8B030D-6E8A-4147-A177-3AD203B41FA5}">
                      <a16:colId xmlns:a16="http://schemas.microsoft.com/office/drawing/2014/main" val="1812424970"/>
                    </a:ext>
                  </a:extLst>
                </a:gridCol>
                <a:gridCol w="765650">
                  <a:extLst>
                    <a:ext uri="{9D8B030D-6E8A-4147-A177-3AD203B41FA5}">
                      <a16:colId xmlns:a16="http://schemas.microsoft.com/office/drawing/2014/main" val="2248242419"/>
                    </a:ext>
                  </a:extLst>
                </a:gridCol>
                <a:gridCol w="338570">
                  <a:extLst>
                    <a:ext uri="{9D8B030D-6E8A-4147-A177-3AD203B41FA5}">
                      <a16:colId xmlns:a16="http://schemas.microsoft.com/office/drawing/2014/main" val="1978075203"/>
                    </a:ext>
                  </a:extLst>
                </a:gridCol>
                <a:gridCol w="450278">
                  <a:extLst>
                    <a:ext uri="{9D8B030D-6E8A-4147-A177-3AD203B41FA5}">
                      <a16:colId xmlns:a16="http://schemas.microsoft.com/office/drawing/2014/main" val="1343288890"/>
                    </a:ext>
                  </a:extLst>
                </a:gridCol>
                <a:gridCol w="585394">
                  <a:extLst>
                    <a:ext uri="{9D8B030D-6E8A-4147-A177-3AD203B41FA5}">
                      <a16:colId xmlns:a16="http://schemas.microsoft.com/office/drawing/2014/main" val="3816640061"/>
                    </a:ext>
                  </a:extLst>
                </a:gridCol>
                <a:gridCol w="687119">
                  <a:extLst>
                    <a:ext uri="{9D8B030D-6E8A-4147-A177-3AD203B41FA5}">
                      <a16:colId xmlns:a16="http://schemas.microsoft.com/office/drawing/2014/main" val="557146937"/>
                    </a:ext>
                  </a:extLst>
                </a:gridCol>
                <a:gridCol w="451535">
                  <a:extLst>
                    <a:ext uri="{9D8B030D-6E8A-4147-A177-3AD203B41FA5}">
                      <a16:colId xmlns:a16="http://schemas.microsoft.com/office/drawing/2014/main" val="93311641"/>
                    </a:ext>
                  </a:extLst>
                </a:gridCol>
                <a:gridCol w="373005">
                  <a:extLst>
                    <a:ext uri="{9D8B030D-6E8A-4147-A177-3AD203B41FA5}">
                      <a16:colId xmlns:a16="http://schemas.microsoft.com/office/drawing/2014/main" val="3588825709"/>
                    </a:ext>
                  </a:extLst>
                </a:gridCol>
                <a:gridCol w="687119">
                  <a:extLst>
                    <a:ext uri="{9D8B030D-6E8A-4147-A177-3AD203B41FA5}">
                      <a16:colId xmlns:a16="http://schemas.microsoft.com/office/drawing/2014/main" val="2830139002"/>
                    </a:ext>
                  </a:extLst>
                </a:gridCol>
                <a:gridCol w="490799">
                  <a:extLst>
                    <a:ext uri="{9D8B030D-6E8A-4147-A177-3AD203B41FA5}">
                      <a16:colId xmlns:a16="http://schemas.microsoft.com/office/drawing/2014/main" val="1056565171"/>
                    </a:ext>
                  </a:extLst>
                </a:gridCol>
              </a:tblGrid>
              <a:tr h="260207">
                <a:tc>
                  <a:txBody>
                    <a:bodyPr/>
                    <a:lstStyle/>
                    <a:p>
                      <a:pPr marL="0" marR="0" indent="0" algn="l">
                        <a:lnSpc>
                          <a:spcPct val="100000"/>
                        </a:lnSpc>
                        <a:spcBef>
                          <a:spcPts val="0"/>
                        </a:spcBef>
                        <a:spcAft>
                          <a:spcPts val="0"/>
                        </a:spcAft>
                      </a:pPr>
                      <a:r>
                        <a:rPr lang="en-US" sz="800" dirty="0">
                          <a:solidFill>
                            <a:schemeClr val="tx1"/>
                          </a:solidFill>
                          <a:effectLst/>
                        </a:rPr>
                        <a:t>Antibody</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marL="0" marR="0" indent="0" algn="l">
                        <a:lnSpc>
                          <a:spcPct val="100000"/>
                        </a:lnSpc>
                        <a:spcBef>
                          <a:spcPts val="0"/>
                        </a:spcBef>
                        <a:spcAft>
                          <a:spcPts val="0"/>
                        </a:spcAft>
                      </a:pPr>
                      <a:r>
                        <a:rPr lang="en-US" sz="800" dirty="0">
                          <a:solidFill>
                            <a:schemeClr val="tx1"/>
                          </a:solidFill>
                          <a:effectLst/>
                        </a:rPr>
                        <a:t>Dilution</a:t>
                      </a:r>
                      <a:endParaRPr lang="en-US" sz="1050" dirty="0">
                        <a:solidFill>
                          <a:schemeClr val="tx1"/>
                        </a:solidFill>
                        <a:effectLst/>
                      </a:endParaRPr>
                    </a:p>
                  </a:txBody>
                  <a:tcPr marL="46738" marR="46738" marT="0" marB="0" anchor="ctr">
                    <a:lnT w="12700" cap="flat" cmpd="sng" algn="ctr">
                      <a:solidFill>
                        <a:schemeClr val="tx1"/>
                      </a:solidFill>
                      <a:prstDash val="solid"/>
                      <a:round/>
                      <a:headEnd type="none" w="med" len="med"/>
                      <a:tailEnd type="none" w="med" len="med"/>
                    </a:lnT>
                    <a:noFill/>
                  </a:tcPr>
                </a:tc>
                <a:tc>
                  <a:txBody>
                    <a:bodyPr/>
                    <a:lstStyle/>
                    <a:p>
                      <a:pPr marL="0" marR="0" indent="0" algn="l">
                        <a:lnSpc>
                          <a:spcPct val="100000"/>
                        </a:lnSpc>
                        <a:spcBef>
                          <a:spcPts val="0"/>
                        </a:spcBef>
                        <a:spcAft>
                          <a:spcPts val="0"/>
                        </a:spcAft>
                      </a:pPr>
                      <a:r>
                        <a:rPr lang="en-US" sz="800" dirty="0">
                          <a:solidFill>
                            <a:schemeClr val="tx1"/>
                          </a:solidFill>
                          <a:effectLst/>
                        </a:rPr>
                        <a:t>Laser</a:t>
                      </a:r>
                      <a:endParaRPr lang="en-US" sz="1050" dirty="0">
                        <a:solidFill>
                          <a:schemeClr val="tx1"/>
                        </a:solidFill>
                        <a:effectLst/>
                      </a:endParaRPr>
                    </a:p>
                  </a:txBody>
                  <a:tcPr marL="46738" marR="46738" marT="0" marB="0" anchor="ctr">
                    <a:lnT w="12700" cap="flat" cmpd="sng" algn="ctr">
                      <a:solidFill>
                        <a:schemeClr val="tx1"/>
                      </a:solidFill>
                      <a:prstDash val="solid"/>
                      <a:round/>
                      <a:headEnd type="none" w="med" len="med"/>
                      <a:tailEnd type="none" w="med" len="med"/>
                    </a:lnT>
                    <a:noFill/>
                  </a:tcPr>
                </a:tc>
                <a:tc>
                  <a:txBody>
                    <a:bodyPr/>
                    <a:lstStyle/>
                    <a:p>
                      <a:pPr marL="0" marR="0" indent="0" algn="l">
                        <a:lnSpc>
                          <a:spcPct val="100000"/>
                        </a:lnSpc>
                        <a:spcBef>
                          <a:spcPts val="0"/>
                        </a:spcBef>
                        <a:spcAft>
                          <a:spcPts val="0"/>
                        </a:spcAft>
                      </a:pPr>
                      <a:r>
                        <a:rPr lang="en-US" sz="800" dirty="0">
                          <a:solidFill>
                            <a:schemeClr val="tx1"/>
                          </a:solidFill>
                          <a:effectLst/>
                        </a:rPr>
                        <a:t>Filter</a:t>
                      </a:r>
                      <a:endParaRPr lang="en-US" sz="1050" dirty="0">
                        <a:solidFill>
                          <a:schemeClr val="tx1"/>
                        </a:solidFill>
                        <a:effectLst/>
                      </a:endParaRPr>
                    </a:p>
                  </a:txBody>
                  <a:tcPr marL="46738" marR="46738" marT="0" marB="0" anchor="ctr">
                    <a:lnT w="12700" cap="flat" cmpd="sng" algn="ctr">
                      <a:solidFill>
                        <a:schemeClr val="tx1"/>
                      </a:solidFill>
                      <a:prstDash val="solid"/>
                      <a:round/>
                      <a:headEnd type="none" w="med" len="med"/>
                      <a:tailEnd type="none" w="med" len="med"/>
                    </a:lnT>
                    <a:noFill/>
                  </a:tcPr>
                </a:tc>
                <a:tc>
                  <a:txBody>
                    <a:bodyPr/>
                    <a:lstStyle/>
                    <a:p>
                      <a:pPr marL="0" marR="0" indent="0" algn="l">
                        <a:lnSpc>
                          <a:spcPct val="100000"/>
                        </a:lnSpc>
                        <a:spcBef>
                          <a:spcPts val="0"/>
                        </a:spcBef>
                        <a:spcAft>
                          <a:spcPts val="0"/>
                        </a:spcAft>
                      </a:pPr>
                      <a:r>
                        <a:rPr lang="en-US" sz="800" dirty="0">
                          <a:solidFill>
                            <a:schemeClr val="tx1"/>
                          </a:solidFill>
                          <a:effectLst/>
                        </a:rPr>
                        <a:t>Color</a:t>
                      </a:r>
                      <a:endParaRPr lang="en-US" sz="1050" dirty="0">
                        <a:solidFill>
                          <a:schemeClr val="tx1"/>
                        </a:solidFill>
                        <a:effectLst/>
                      </a:endParaRPr>
                    </a:p>
                  </a:txBody>
                  <a:tcPr marL="46738" marR="46738" marT="0" marB="0" anchor="ctr">
                    <a:lnT w="12700" cap="flat" cmpd="sng" algn="ctr">
                      <a:solidFill>
                        <a:schemeClr val="tx1"/>
                      </a:solidFill>
                      <a:prstDash val="solid"/>
                      <a:round/>
                      <a:headEnd type="none" w="med" len="med"/>
                      <a:tailEnd type="none" w="med" len="med"/>
                    </a:lnT>
                    <a:noFill/>
                  </a:tcPr>
                </a:tc>
                <a:tc>
                  <a:txBody>
                    <a:bodyPr/>
                    <a:lstStyle/>
                    <a:p>
                      <a:pPr marL="0" marR="0" indent="0" algn="l">
                        <a:lnSpc>
                          <a:spcPct val="100000"/>
                        </a:lnSpc>
                        <a:spcBef>
                          <a:spcPts val="0"/>
                        </a:spcBef>
                        <a:spcAft>
                          <a:spcPts val="0"/>
                        </a:spcAft>
                      </a:pPr>
                      <a:r>
                        <a:rPr lang="en-US" sz="800" dirty="0">
                          <a:solidFill>
                            <a:schemeClr val="tx1"/>
                          </a:solidFill>
                          <a:effectLst/>
                        </a:rPr>
                        <a:t>Animal</a:t>
                      </a:r>
                      <a:endParaRPr lang="en-US" sz="1050" dirty="0">
                        <a:solidFill>
                          <a:schemeClr val="tx1"/>
                        </a:solidFill>
                        <a:effectLst/>
                      </a:endParaRPr>
                    </a:p>
                  </a:txBody>
                  <a:tcPr marL="46738" marR="46738" marT="0" marB="0" anchor="ctr">
                    <a:lnT w="12700" cap="flat" cmpd="sng" algn="ctr">
                      <a:solidFill>
                        <a:schemeClr val="tx1"/>
                      </a:solidFill>
                      <a:prstDash val="solid"/>
                      <a:round/>
                      <a:headEnd type="none" w="med" len="med"/>
                      <a:tailEnd type="none" w="med" len="med"/>
                    </a:lnT>
                    <a:noFill/>
                  </a:tcPr>
                </a:tc>
                <a:tc>
                  <a:txBody>
                    <a:bodyPr/>
                    <a:lstStyle/>
                    <a:p>
                      <a:pPr marL="0" marR="0" indent="0" algn="l">
                        <a:lnSpc>
                          <a:spcPct val="100000"/>
                        </a:lnSpc>
                        <a:spcBef>
                          <a:spcPts val="0"/>
                        </a:spcBef>
                        <a:spcAft>
                          <a:spcPts val="0"/>
                        </a:spcAft>
                      </a:pPr>
                      <a:r>
                        <a:rPr lang="en-US" sz="800" dirty="0">
                          <a:solidFill>
                            <a:schemeClr val="tx1"/>
                          </a:solidFill>
                          <a:effectLst/>
                        </a:rPr>
                        <a:t>Isotype</a:t>
                      </a:r>
                      <a:endParaRPr lang="en-US" sz="1050" dirty="0">
                        <a:solidFill>
                          <a:schemeClr val="tx1"/>
                        </a:solidFill>
                        <a:effectLst/>
                      </a:endParaRPr>
                    </a:p>
                  </a:txBody>
                  <a:tcPr marL="46738" marR="46738" marT="0" marB="0" anchor="ctr">
                    <a:lnT w="12700" cap="flat" cmpd="sng" algn="ctr">
                      <a:solidFill>
                        <a:schemeClr val="tx1"/>
                      </a:solidFill>
                      <a:prstDash val="solid"/>
                      <a:round/>
                      <a:headEnd type="none" w="med" len="med"/>
                      <a:tailEnd type="none" w="med" len="med"/>
                    </a:lnT>
                    <a:noFill/>
                  </a:tcPr>
                </a:tc>
                <a:tc>
                  <a:txBody>
                    <a:bodyPr/>
                    <a:lstStyle/>
                    <a:p>
                      <a:pPr marL="0" marR="0" indent="0" algn="l">
                        <a:lnSpc>
                          <a:spcPct val="100000"/>
                        </a:lnSpc>
                        <a:spcBef>
                          <a:spcPts val="0"/>
                        </a:spcBef>
                        <a:spcAft>
                          <a:spcPts val="0"/>
                        </a:spcAft>
                      </a:pPr>
                      <a:r>
                        <a:rPr lang="en-US" sz="800" dirty="0">
                          <a:solidFill>
                            <a:schemeClr val="tx1"/>
                          </a:solidFill>
                          <a:effectLst/>
                        </a:rPr>
                        <a:t>Clone</a:t>
                      </a:r>
                      <a:endParaRPr lang="en-US" sz="1050" dirty="0">
                        <a:solidFill>
                          <a:schemeClr val="tx1"/>
                        </a:solidFill>
                        <a:effectLst/>
                      </a:endParaRPr>
                    </a:p>
                  </a:txBody>
                  <a:tcPr marL="46738" marR="46738" marT="0" marB="0" anchor="ctr">
                    <a:lnT w="12700" cap="flat" cmpd="sng" algn="ctr">
                      <a:solidFill>
                        <a:schemeClr val="tx1"/>
                      </a:solidFill>
                      <a:prstDash val="solid"/>
                      <a:round/>
                      <a:headEnd type="none" w="med" len="med"/>
                      <a:tailEnd type="none" w="med" len="med"/>
                    </a:lnT>
                    <a:noFill/>
                  </a:tcPr>
                </a:tc>
                <a:tc>
                  <a:txBody>
                    <a:bodyPr/>
                    <a:lstStyle/>
                    <a:p>
                      <a:pPr marL="0" marR="0" indent="0" algn="l">
                        <a:lnSpc>
                          <a:spcPct val="100000"/>
                        </a:lnSpc>
                        <a:spcBef>
                          <a:spcPts val="0"/>
                        </a:spcBef>
                        <a:spcAft>
                          <a:spcPts val="0"/>
                        </a:spcAft>
                      </a:pPr>
                      <a:r>
                        <a:rPr lang="en-US" sz="800" dirty="0">
                          <a:solidFill>
                            <a:schemeClr val="tx1"/>
                          </a:solidFill>
                          <a:effectLst/>
                        </a:rPr>
                        <a:t>Company</a:t>
                      </a:r>
                      <a:endParaRPr lang="en-US" sz="1050" dirty="0">
                        <a:solidFill>
                          <a:schemeClr val="tx1"/>
                        </a:solidFill>
                        <a:effectLst/>
                      </a:endParaRPr>
                    </a:p>
                  </a:txBody>
                  <a:tcPr marL="46738" marR="46738" marT="0" marB="0" anchor="ctr">
                    <a:lnT w="12700" cap="flat" cmpd="sng" algn="ctr">
                      <a:solidFill>
                        <a:schemeClr val="tx1"/>
                      </a:solidFill>
                      <a:prstDash val="solid"/>
                      <a:round/>
                      <a:headEnd type="none" w="med" len="med"/>
                      <a:tailEnd type="none" w="med" len="med"/>
                    </a:lnT>
                    <a:noFill/>
                  </a:tcPr>
                </a:tc>
                <a:tc>
                  <a:txBody>
                    <a:bodyPr/>
                    <a:lstStyle/>
                    <a:p>
                      <a:pPr marL="0" marR="0" indent="0" algn="l">
                        <a:lnSpc>
                          <a:spcPct val="100000"/>
                        </a:lnSpc>
                        <a:spcBef>
                          <a:spcPts val="0"/>
                        </a:spcBef>
                        <a:spcAft>
                          <a:spcPts val="0"/>
                        </a:spcAft>
                      </a:pPr>
                      <a:r>
                        <a:rPr lang="en-US" sz="800" dirty="0">
                          <a:solidFill>
                            <a:schemeClr val="tx1"/>
                          </a:solidFill>
                          <a:effectLst/>
                        </a:rPr>
                        <a:t>Catalog</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996363329"/>
                  </a:ext>
                </a:extLst>
              </a:tr>
              <a:tr h="429769">
                <a:tc>
                  <a:txBody>
                    <a:bodyPr/>
                    <a:lstStyle/>
                    <a:p>
                      <a:pPr marL="0" marR="0" indent="0" algn="l">
                        <a:lnSpc>
                          <a:spcPct val="100000"/>
                        </a:lnSpc>
                        <a:spcBef>
                          <a:spcPts val="0"/>
                        </a:spcBef>
                        <a:spcAft>
                          <a:spcPts val="0"/>
                        </a:spcAft>
                      </a:pPr>
                      <a:r>
                        <a:rPr lang="en-US" sz="800" dirty="0">
                          <a:solidFill>
                            <a:schemeClr val="tx1"/>
                          </a:solidFill>
                          <a:effectLst/>
                        </a:rPr>
                        <a:t>CD3</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1-100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561</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610/20 600LP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PE-</a:t>
                      </a:r>
                      <a:r>
                        <a:rPr lang="en-US" sz="800" err="1">
                          <a:solidFill>
                            <a:schemeClr val="tx1"/>
                          </a:solidFill>
                          <a:effectLst/>
                        </a:rPr>
                        <a:t>eflour</a:t>
                      </a:r>
                      <a:r>
                        <a:rPr lang="en-US" sz="800" dirty="0">
                          <a:solidFill>
                            <a:schemeClr val="tx1"/>
                          </a:solidFill>
                          <a:effectLst/>
                        </a:rPr>
                        <a:t> 610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Armenian Hamster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145-2C11</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Thermo</a:t>
                      </a:r>
                      <a:r>
                        <a:rPr lang="en-US" sz="800" dirty="0">
                          <a:solidFill>
                            <a:schemeClr val="tx1"/>
                          </a:solidFill>
                          <a:effectLst/>
                        </a:rPr>
                        <a:t> Fisher Scientific</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61-0031-82</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594334523"/>
                  </a:ext>
                </a:extLst>
              </a:tr>
              <a:tr h="260207">
                <a:tc>
                  <a:txBody>
                    <a:bodyPr/>
                    <a:lstStyle/>
                    <a:p>
                      <a:pPr marL="0" marR="0" indent="0" algn="l">
                        <a:lnSpc>
                          <a:spcPct val="100000"/>
                        </a:lnSpc>
                        <a:spcBef>
                          <a:spcPts val="0"/>
                        </a:spcBef>
                        <a:spcAft>
                          <a:spcPts val="0"/>
                        </a:spcAft>
                      </a:pPr>
                      <a:r>
                        <a:rPr lang="en-US" sz="800" dirty="0">
                          <a:solidFill>
                            <a:schemeClr val="tx1"/>
                          </a:solidFill>
                          <a:effectLst/>
                        </a:rPr>
                        <a:t>CD4</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1-200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637</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780-60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750LP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APC-Cy7</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Rat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IgG2b k</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GK1.5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BioLegend</a:t>
                      </a:r>
                      <a:endParaRPr lang="en-US" sz="105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100414</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598194631"/>
                  </a:ext>
                </a:extLst>
              </a:tr>
              <a:tr h="322326">
                <a:tc>
                  <a:txBody>
                    <a:bodyPr/>
                    <a:lstStyle/>
                    <a:p>
                      <a:pPr marL="0" marR="0" indent="0" algn="l">
                        <a:lnSpc>
                          <a:spcPct val="100000"/>
                        </a:lnSpc>
                        <a:spcBef>
                          <a:spcPts val="0"/>
                        </a:spcBef>
                        <a:spcAft>
                          <a:spcPts val="0"/>
                        </a:spcAft>
                      </a:pPr>
                      <a:r>
                        <a:rPr lang="en-US" sz="800" dirty="0">
                          <a:solidFill>
                            <a:schemeClr val="tx1"/>
                          </a:solidFill>
                          <a:effectLst/>
                        </a:rPr>
                        <a:t>CD8a</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1-100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405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780-60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750LP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Brilliat</a:t>
                      </a:r>
                      <a:r>
                        <a:rPr lang="en-US" sz="800" dirty="0">
                          <a:solidFill>
                            <a:schemeClr val="tx1"/>
                          </a:solidFill>
                          <a:effectLst/>
                        </a:rPr>
                        <a:t> Violet 786</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Rat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IgG2a k</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53-6.7</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BD Biosciences</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563332</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613722962"/>
                  </a:ext>
                </a:extLst>
              </a:tr>
              <a:tr h="390311">
                <a:tc>
                  <a:txBody>
                    <a:bodyPr/>
                    <a:lstStyle/>
                    <a:p>
                      <a:pPr marL="0" marR="0" indent="0" algn="l">
                        <a:lnSpc>
                          <a:spcPct val="100000"/>
                        </a:lnSpc>
                        <a:spcBef>
                          <a:spcPts val="0"/>
                        </a:spcBef>
                        <a:spcAft>
                          <a:spcPts val="0"/>
                        </a:spcAft>
                      </a:pPr>
                      <a:r>
                        <a:rPr lang="en-US" sz="800" dirty="0">
                          <a:solidFill>
                            <a:schemeClr val="tx1"/>
                          </a:solidFill>
                          <a:effectLst/>
                        </a:rPr>
                        <a:t>CD11b</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1-100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355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820/60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770LP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Brilliant Ultraviolet 805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Rat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IgG2b k</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M1/70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BD Biosciences</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741934</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581810948"/>
                  </a:ext>
                </a:extLst>
              </a:tr>
              <a:tr h="429769">
                <a:tc>
                  <a:txBody>
                    <a:bodyPr/>
                    <a:lstStyle/>
                    <a:p>
                      <a:pPr marL="0" marR="0" indent="0" algn="l">
                        <a:lnSpc>
                          <a:spcPct val="100000"/>
                        </a:lnSpc>
                        <a:spcBef>
                          <a:spcPts val="0"/>
                        </a:spcBef>
                        <a:spcAft>
                          <a:spcPts val="0"/>
                        </a:spcAft>
                      </a:pPr>
                      <a:r>
                        <a:rPr lang="en-US" sz="800" dirty="0">
                          <a:solidFill>
                            <a:schemeClr val="tx1"/>
                          </a:solidFill>
                          <a:effectLst/>
                        </a:rPr>
                        <a:t>CD11c</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1-50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637</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670/30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635LP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Alexa Flour 647</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Armenian Hamster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N418</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BioLegend</a:t>
                      </a:r>
                      <a:endParaRPr lang="en-US" sz="105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117312</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026904152"/>
                  </a:ext>
                </a:extLst>
              </a:tr>
              <a:tr h="390311">
                <a:tc>
                  <a:txBody>
                    <a:bodyPr/>
                    <a:lstStyle/>
                    <a:p>
                      <a:pPr marL="0" marR="0" indent="0" algn="l">
                        <a:lnSpc>
                          <a:spcPct val="100000"/>
                        </a:lnSpc>
                        <a:spcBef>
                          <a:spcPts val="0"/>
                        </a:spcBef>
                        <a:spcAft>
                          <a:spcPts val="0"/>
                        </a:spcAft>
                      </a:pPr>
                      <a:r>
                        <a:rPr lang="en-US" sz="800" dirty="0">
                          <a:solidFill>
                            <a:schemeClr val="tx1"/>
                          </a:solidFill>
                          <a:effectLst/>
                        </a:rPr>
                        <a:t>CD19</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1-50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355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670/30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635LP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Brilliant Ultraviolet 661</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Rat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IgG2a k</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1D3</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BD Biosciences</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565076</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4096332173"/>
                  </a:ext>
                </a:extLst>
              </a:tr>
              <a:tr h="390311">
                <a:tc>
                  <a:txBody>
                    <a:bodyPr/>
                    <a:lstStyle/>
                    <a:p>
                      <a:pPr marL="0" marR="0" indent="0" algn="l">
                        <a:lnSpc>
                          <a:spcPct val="100000"/>
                        </a:lnSpc>
                        <a:spcBef>
                          <a:spcPts val="0"/>
                        </a:spcBef>
                        <a:spcAft>
                          <a:spcPts val="0"/>
                        </a:spcAft>
                      </a:pPr>
                      <a:r>
                        <a:rPr lang="en-US" sz="800" dirty="0">
                          <a:solidFill>
                            <a:schemeClr val="tx1"/>
                          </a:solidFill>
                          <a:effectLst/>
                        </a:rPr>
                        <a:t>CD45</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1-20 CNS</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1-200 Periphery</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488</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515/20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505LP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FITC</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Rat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IgG2b k</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30-F11</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BioLegend</a:t>
                      </a:r>
                      <a:endParaRPr lang="en-US" sz="105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103108</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4264540901"/>
                  </a:ext>
                </a:extLst>
              </a:tr>
              <a:tr h="260207">
                <a:tc>
                  <a:txBody>
                    <a:bodyPr/>
                    <a:lstStyle/>
                    <a:p>
                      <a:pPr marL="0" marR="0" indent="0" algn="l">
                        <a:lnSpc>
                          <a:spcPct val="100000"/>
                        </a:lnSpc>
                        <a:spcBef>
                          <a:spcPts val="0"/>
                        </a:spcBef>
                        <a:spcAft>
                          <a:spcPts val="0"/>
                        </a:spcAft>
                      </a:pPr>
                      <a:r>
                        <a:rPr lang="en-US" sz="800" dirty="0">
                          <a:solidFill>
                            <a:schemeClr val="tx1"/>
                          </a:solidFill>
                          <a:effectLst/>
                        </a:rPr>
                        <a:t>LY6C</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1-100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488</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670/30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635LP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PerCP</a:t>
                      </a:r>
                      <a:endParaRPr lang="en-US" sz="105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Rat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IgG2c k</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HK1.4</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BioLegend</a:t>
                      </a:r>
                      <a:endParaRPr lang="en-US" sz="105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128028</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457405252"/>
                  </a:ext>
                </a:extLst>
              </a:tr>
              <a:tr h="260207">
                <a:tc>
                  <a:txBody>
                    <a:bodyPr/>
                    <a:lstStyle/>
                    <a:p>
                      <a:pPr marL="0" marR="0" indent="0" algn="l">
                        <a:lnSpc>
                          <a:spcPct val="100000"/>
                        </a:lnSpc>
                        <a:spcBef>
                          <a:spcPts val="0"/>
                        </a:spcBef>
                        <a:spcAft>
                          <a:spcPts val="0"/>
                        </a:spcAft>
                      </a:pPr>
                      <a:r>
                        <a:rPr lang="en-US" sz="800" dirty="0">
                          <a:solidFill>
                            <a:schemeClr val="tx1"/>
                          </a:solidFill>
                          <a:effectLst/>
                        </a:rPr>
                        <a:t>LY6G</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1-100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561</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710/50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690LP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PE-Cy5.5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Rat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IgG2b</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RB6-8C5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Abcam</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Ab25055</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3009494510"/>
                  </a:ext>
                </a:extLst>
              </a:tr>
              <a:tr h="390311">
                <a:tc>
                  <a:txBody>
                    <a:bodyPr/>
                    <a:lstStyle/>
                    <a:p>
                      <a:pPr marL="0" marR="0" indent="0" algn="l">
                        <a:lnSpc>
                          <a:spcPct val="100000"/>
                        </a:lnSpc>
                        <a:spcBef>
                          <a:spcPts val="0"/>
                        </a:spcBef>
                        <a:spcAft>
                          <a:spcPts val="0"/>
                        </a:spcAft>
                      </a:pPr>
                      <a:r>
                        <a:rPr lang="en-US" sz="800" dirty="0">
                          <a:solidFill>
                            <a:schemeClr val="tx1"/>
                          </a:solidFill>
                          <a:effectLst/>
                        </a:rPr>
                        <a:t>MHCII</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1-100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405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610/20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600LP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Brilliant Violet 605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Rat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IgG2b k</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M5/114.15.2</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BioLegend</a:t>
                      </a:r>
                      <a:endParaRPr lang="en-US" sz="105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107639</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996355447"/>
                  </a:ext>
                </a:extLst>
              </a:tr>
              <a:tr h="390311">
                <a:tc>
                  <a:txBody>
                    <a:bodyPr/>
                    <a:lstStyle/>
                    <a:p>
                      <a:pPr marL="0" marR="0" indent="0" algn="l">
                        <a:lnSpc>
                          <a:spcPct val="100000"/>
                        </a:lnSpc>
                        <a:spcBef>
                          <a:spcPts val="0"/>
                        </a:spcBef>
                        <a:spcAft>
                          <a:spcPts val="0"/>
                        </a:spcAft>
                      </a:pPr>
                      <a:r>
                        <a:rPr lang="en-US" sz="800" dirty="0">
                          <a:solidFill>
                            <a:schemeClr val="tx1"/>
                          </a:solidFill>
                          <a:effectLst/>
                        </a:rPr>
                        <a:t>NK1.1 (CD161)</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1-50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405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710/50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690LP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SuperBright</a:t>
                      </a:r>
                      <a:r>
                        <a:rPr lang="en-US" sz="800" dirty="0">
                          <a:solidFill>
                            <a:schemeClr val="tx1"/>
                          </a:solidFill>
                          <a:effectLst/>
                        </a:rPr>
                        <a:t> 702</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Mouse anti Mouse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IgG2a k</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PK136</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err="1">
                          <a:solidFill>
                            <a:schemeClr val="tx1"/>
                          </a:solidFill>
                          <a:effectLst/>
                        </a:rPr>
                        <a:t>Thermo</a:t>
                      </a:r>
                      <a:r>
                        <a:rPr lang="en-US" sz="800" dirty="0">
                          <a:solidFill>
                            <a:schemeClr val="tx1"/>
                          </a:solidFill>
                          <a:effectLst/>
                        </a:rPr>
                        <a:t> Fisher Scientific</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67-5941-82</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446793841"/>
                  </a:ext>
                </a:extLst>
              </a:tr>
              <a:tr h="390311">
                <a:tc>
                  <a:txBody>
                    <a:bodyPr/>
                    <a:lstStyle/>
                    <a:p>
                      <a:pPr marL="0" marR="0" indent="0" algn="l">
                        <a:lnSpc>
                          <a:spcPct val="100000"/>
                        </a:lnSpc>
                        <a:spcBef>
                          <a:spcPts val="0"/>
                        </a:spcBef>
                        <a:spcAft>
                          <a:spcPts val="0"/>
                        </a:spcAft>
                      </a:pPr>
                      <a:r>
                        <a:rPr lang="en-US" sz="800" dirty="0">
                          <a:solidFill>
                            <a:schemeClr val="tx1"/>
                          </a:solidFill>
                          <a:effectLst/>
                        </a:rPr>
                        <a:t>Live/Dead</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5ul/sample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355</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515/30</a:t>
                      </a:r>
                      <a:endParaRPr lang="en-US" sz="1050" dirty="0">
                        <a:solidFill>
                          <a:schemeClr val="tx1"/>
                        </a:solidFill>
                        <a:effectLst/>
                      </a:endParaRPr>
                    </a:p>
                    <a:p>
                      <a:pPr marL="0" marR="0" indent="0" algn="l">
                        <a:lnSpc>
                          <a:spcPct val="100000"/>
                        </a:lnSpc>
                        <a:spcBef>
                          <a:spcPts val="0"/>
                        </a:spcBef>
                        <a:spcAft>
                          <a:spcPts val="0"/>
                        </a:spcAft>
                      </a:pPr>
                      <a:r>
                        <a:rPr lang="en-US" sz="800" dirty="0">
                          <a:solidFill>
                            <a:schemeClr val="tx1"/>
                          </a:solidFill>
                          <a:effectLst/>
                        </a:rPr>
                        <a:t>450LP</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Live/Dead Fixable Blue</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Anti all species</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IgG</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err="1">
                          <a:solidFill>
                            <a:schemeClr val="tx1"/>
                          </a:solidFill>
                          <a:effectLst/>
                        </a:rPr>
                        <a:t>Thermo</a:t>
                      </a:r>
                      <a:r>
                        <a:rPr lang="en-US" sz="800" dirty="0">
                          <a:solidFill>
                            <a:schemeClr val="tx1"/>
                          </a:solidFill>
                          <a:effectLst/>
                        </a:rPr>
                        <a:t> Fisher Scientific</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L34962</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842931946"/>
                  </a:ext>
                </a:extLst>
              </a:tr>
              <a:tr h="260207">
                <a:tc>
                  <a:txBody>
                    <a:bodyPr/>
                    <a:lstStyle/>
                    <a:p>
                      <a:pPr marL="0" marR="0" indent="0" algn="l">
                        <a:lnSpc>
                          <a:spcPct val="100000"/>
                        </a:lnSpc>
                        <a:spcBef>
                          <a:spcPts val="0"/>
                        </a:spcBef>
                        <a:spcAft>
                          <a:spcPts val="0"/>
                        </a:spcAft>
                      </a:pPr>
                      <a:r>
                        <a:rPr lang="en-US" sz="800" dirty="0">
                          <a:solidFill>
                            <a:schemeClr val="tx1"/>
                          </a:solidFill>
                          <a:effectLst/>
                        </a:rPr>
                        <a:t>CD16/CD32 Block</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noFill/>
                  </a:tcPr>
                </a:tc>
                <a:tc>
                  <a:txBody>
                    <a:bodyPr/>
                    <a:lstStyle/>
                    <a:p>
                      <a:pPr marL="0" marR="0" indent="0" algn="l">
                        <a:lnSpc>
                          <a:spcPct val="100000"/>
                        </a:lnSpc>
                        <a:spcBef>
                          <a:spcPts val="0"/>
                        </a:spcBef>
                        <a:spcAft>
                          <a:spcPts val="0"/>
                        </a:spcAft>
                      </a:pPr>
                      <a:r>
                        <a:rPr lang="en-US" sz="800" dirty="0">
                          <a:solidFill>
                            <a:schemeClr val="tx1"/>
                          </a:solidFill>
                          <a:effectLst/>
                        </a:rPr>
                        <a:t>1-20</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Rat anti mouse</a:t>
                      </a:r>
                    </a:p>
                  </a:txBody>
                  <a:tcPr marL="46738" marR="46738" marT="0" marB="0" anchor="ctr">
                    <a:no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800" dirty="0">
                          <a:solidFill>
                            <a:schemeClr val="tx1"/>
                          </a:solidFill>
                          <a:effectLst/>
                        </a:rPr>
                        <a:t>IgG2a</a:t>
                      </a:r>
                      <a:r>
                        <a:rPr lang="en-US" sz="800" kern="1200" dirty="0">
                          <a:solidFill>
                            <a:schemeClr val="tx1"/>
                          </a:solidFill>
                          <a:effectLst/>
                          <a:latin typeface="+mn-lt"/>
                          <a:ea typeface="+mn-ea"/>
                          <a:cs typeface="+mn-cs"/>
                          <a:sym typeface="Symbol" pitchFamily="2" charset="2"/>
                        </a:rPr>
                        <a:t></a:t>
                      </a:r>
                      <a:r>
                        <a:rPr lang="en-US" sz="800" dirty="0">
                          <a:effectLst/>
                        </a:rPr>
                        <a:t> </a:t>
                      </a:r>
                      <a:endParaRPr lang="en-US" sz="800" dirty="0">
                        <a:solidFill>
                          <a:schemeClr val="tx1"/>
                        </a:solidFill>
                        <a:effectLst/>
                      </a:endParaRPr>
                    </a:p>
                  </a:txBody>
                  <a:tcPr marL="46738" marR="46738" marT="0" marB="0" anchor="ctr">
                    <a:noFill/>
                  </a:tcPr>
                </a:tc>
                <a:tc>
                  <a:txBody>
                    <a:bodyPr/>
                    <a:lstStyle/>
                    <a:p>
                      <a:pPr marL="0" marR="0" indent="0" algn="l">
                        <a:lnSpc>
                          <a:spcPct val="100000"/>
                        </a:lnSpc>
                        <a:spcBef>
                          <a:spcPts val="0"/>
                        </a:spcBef>
                        <a:spcAft>
                          <a:spcPts val="0"/>
                        </a:spcAft>
                      </a:pPr>
                      <a:r>
                        <a:rPr lang="en-US" sz="800" dirty="0">
                          <a:solidFill>
                            <a:schemeClr val="tx1"/>
                          </a:solidFill>
                          <a:effectLst/>
                        </a:rPr>
                        <a:t>93</a:t>
                      </a:r>
                    </a:p>
                  </a:txBody>
                  <a:tcPr marL="46738" marR="46738" marT="0" marB="0" anchor="c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dirty="0">
                          <a:solidFill>
                            <a:schemeClr val="tx1"/>
                          </a:solidFill>
                          <a:effectLst/>
                        </a:rPr>
                        <a:t>Fisher Scientific</a:t>
                      </a:r>
                    </a:p>
                    <a:p>
                      <a:pPr marL="0" marR="0" indent="0" algn="l">
                        <a:lnSpc>
                          <a:spcPct val="100000"/>
                        </a:lnSpc>
                        <a:spcBef>
                          <a:spcPts val="0"/>
                        </a:spcBef>
                        <a:spcAft>
                          <a:spcPts val="0"/>
                        </a:spcAft>
                      </a:pPr>
                      <a:endParaRPr lang="en-US" sz="800" dirty="0">
                        <a:solidFill>
                          <a:schemeClr val="tx1"/>
                        </a:solidFill>
                        <a:effectLst/>
                      </a:endParaRPr>
                    </a:p>
                  </a:txBody>
                  <a:tcPr marL="46738" marR="46738" marT="0" marB="0" anchor="ctr">
                    <a:no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800" dirty="0">
                          <a:effectLst/>
                          <a:latin typeface="+mn-lt"/>
                          <a:ea typeface="Times New Roman" panose="02020603050405020304" pitchFamily="18" charset="0"/>
                        </a:rPr>
                        <a:t>5012440</a:t>
                      </a:r>
                      <a:r>
                        <a:rPr lang="en-US" sz="800" dirty="0">
                          <a:effectLst/>
                          <a:latin typeface="+mn-lt"/>
                        </a:rPr>
                        <a:t> </a:t>
                      </a:r>
                      <a:endParaRPr lang="en-US" sz="800" dirty="0">
                        <a:solidFill>
                          <a:schemeClr val="tx1"/>
                        </a:solidFill>
                        <a:effectLst/>
                        <a:latin typeface="+mn-lt"/>
                      </a:endParaRPr>
                    </a:p>
                  </a:txBody>
                  <a:tcPr marL="46738" marR="46738" marT="0" marB="0" anchor="ct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932659084"/>
                  </a:ext>
                </a:extLst>
              </a:tr>
              <a:tr h="385714">
                <a:tc>
                  <a:txBody>
                    <a:bodyPr/>
                    <a:lstStyle/>
                    <a:p>
                      <a:pPr marL="0" marR="0" indent="0" algn="l">
                        <a:lnSpc>
                          <a:spcPct val="100000"/>
                        </a:lnSpc>
                        <a:spcBef>
                          <a:spcPts val="0"/>
                        </a:spcBef>
                        <a:spcAft>
                          <a:spcPts val="0"/>
                        </a:spcAft>
                      </a:pPr>
                      <a:r>
                        <a:rPr lang="en-US" sz="800" dirty="0">
                          <a:solidFill>
                            <a:schemeClr val="tx1"/>
                          </a:solidFill>
                          <a:effectLst/>
                        </a:rPr>
                        <a:t>Brilliant Stain Buffer</a:t>
                      </a:r>
                      <a:endParaRPr lang="en-US" sz="1050" dirty="0">
                        <a:solidFill>
                          <a:schemeClr val="tx1"/>
                        </a:solidFill>
                        <a:effectLst/>
                      </a:endParaRPr>
                    </a:p>
                  </a:txBody>
                  <a:tcPr marL="46738" marR="46738"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marL="0" marR="0" indent="0" algn="l">
                        <a:lnSpc>
                          <a:spcPct val="100000"/>
                        </a:lnSpc>
                        <a:spcBef>
                          <a:spcPts val="0"/>
                        </a:spcBef>
                        <a:spcAft>
                          <a:spcPts val="0"/>
                        </a:spcAft>
                      </a:pPr>
                      <a:r>
                        <a:rPr lang="en-US" sz="800" dirty="0">
                          <a:solidFill>
                            <a:schemeClr val="tx1"/>
                          </a:solidFill>
                          <a:effectLst/>
                        </a:rPr>
                        <a:t>Diluent to bring up to volume</a:t>
                      </a:r>
                      <a:endParaRPr lang="en-US" sz="1050" dirty="0">
                        <a:solidFill>
                          <a:schemeClr val="tx1"/>
                        </a:solidFill>
                        <a:effectLst/>
                      </a:endParaRPr>
                    </a:p>
                  </a:txBody>
                  <a:tcPr marL="46738" marR="46738" marT="0" marB="0" anchor="ctr">
                    <a:lnB w="12700" cap="flat" cmpd="sng" algn="ctr">
                      <a:solidFill>
                        <a:schemeClr val="tx1"/>
                      </a:solidFill>
                      <a:prstDash val="solid"/>
                      <a:round/>
                      <a:headEnd type="none" w="med" len="med"/>
                      <a:tailEnd type="none" w="med" len="med"/>
                    </a:lnB>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lnB w="12700" cap="flat" cmpd="sng" algn="ctr">
                      <a:solidFill>
                        <a:schemeClr val="tx1"/>
                      </a:solidFill>
                      <a:prstDash val="solid"/>
                      <a:round/>
                      <a:headEnd type="none" w="med" len="med"/>
                      <a:tailEnd type="none" w="med" len="med"/>
                    </a:lnB>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lnB w="12700" cap="flat" cmpd="sng" algn="ctr">
                      <a:solidFill>
                        <a:schemeClr val="tx1"/>
                      </a:solidFill>
                      <a:prstDash val="solid"/>
                      <a:round/>
                      <a:headEnd type="none" w="med" len="med"/>
                      <a:tailEnd type="none" w="med" len="med"/>
                    </a:lnB>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lnB w="12700" cap="flat" cmpd="sng" algn="ctr">
                      <a:solidFill>
                        <a:schemeClr val="tx1"/>
                      </a:solidFill>
                      <a:prstDash val="solid"/>
                      <a:round/>
                      <a:headEnd type="none" w="med" len="med"/>
                      <a:tailEnd type="none" w="med" len="med"/>
                    </a:lnB>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lnB w="12700" cap="flat" cmpd="sng" algn="ctr">
                      <a:solidFill>
                        <a:schemeClr val="tx1"/>
                      </a:solidFill>
                      <a:prstDash val="solid"/>
                      <a:round/>
                      <a:headEnd type="none" w="med" len="med"/>
                      <a:tailEnd type="none" w="med" len="med"/>
                    </a:lnB>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lnB w="12700" cap="flat" cmpd="sng" algn="ctr">
                      <a:solidFill>
                        <a:schemeClr val="tx1"/>
                      </a:solidFill>
                      <a:prstDash val="solid"/>
                      <a:round/>
                      <a:headEnd type="none" w="med" len="med"/>
                      <a:tailEnd type="none" w="med" len="med"/>
                    </a:lnB>
                    <a:noFill/>
                  </a:tcPr>
                </a:tc>
                <a:tc>
                  <a:txBody>
                    <a:bodyPr/>
                    <a:lstStyle/>
                    <a:p>
                      <a:pPr marL="0" marR="0" indent="0" algn="l">
                        <a:lnSpc>
                          <a:spcPct val="100000"/>
                        </a:lnSpc>
                        <a:spcBef>
                          <a:spcPts val="0"/>
                        </a:spcBef>
                        <a:spcAft>
                          <a:spcPts val="0"/>
                        </a:spcAft>
                      </a:pPr>
                      <a:r>
                        <a:rPr lang="en-US" sz="800" dirty="0">
                          <a:solidFill>
                            <a:schemeClr val="tx1"/>
                          </a:solidFill>
                          <a:effectLst/>
                        </a:rPr>
                        <a:t>N/A</a:t>
                      </a:r>
                      <a:endParaRPr lang="en-US" sz="1050" dirty="0">
                        <a:solidFill>
                          <a:schemeClr val="tx1"/>
                        </a:solidFill>
                        <a:effectLst/>
                      </a:endParaRPr>
                    </a:p>
                  </a:txBody>
                  <a:tcPr marL="46738" marR="46738" marT="0" marB="0" anchor="ctr">
                    <a:lnB w="12700" cap="flat" cmpd="sng" algn="ctr">
                      <a:solidFill>
                        <a:schemeClr val="tx1"/>
                      </a:solidFill>
                      <a:prstDash val="solid"/>
                      <a:round/>
                      <a:headEnd type="none" w="med" len="med"/>
                      <a:tailEnd type="none" w="med" len="med"/>
                    </a:lnB>
                    <a:noFill/>
                  </a:tcPr>
                </a:tc>
                <a:tc>
                  <a:txBody>
                    <a:bodyPr/>
                    <a:lstStyle/>
                    <a:p>
                      <a:pPr marL="0" marR="0" indent="0" algn="l">
                        <a:lnSpc>
                          <a:spcPct val="100000"/>
                        </a:lnSpc>
                        <a:spcBef>
                          <a:spcPts val="0"/>
                        </a:spcBef>
                        <a:spcAft>
                          <a:spcPts val="0"/>
                        </a:spcAft>
                      </a:pPr>
                      <a:r>
                        <a:rPr lang="en-US" sz="800" dirty="0">
                          <a:solidFill>
                            <a:schemeClr val="tx1"/>
                          </a:solidFill>
                          <a:effectLst/>
                        </a:rPr>
                        <a:t>BD Biosciences</a:t>
                      </a:r>
                      <a:endParaRPr lang="en-US" sz="1050" dirty="0">
                        <a:solidFill>
                          <a:schemeClr val="tx1"/>
                        </a:solidFill>
                        <a:effectLst/>
                      </a:endParaRPr>
                    </a:p>
                  </a:txBody>
                  <a:tcPr marL="46738" marR="46738" marT="0" marB="0" anchor="ctr">
                    <a:lnB w="12700" cap="flat" cmpd="sng" algn="ctr">
                      <a:solidFill>
                        <a:schemeClr val="tx1"/>
                      </a:solidFill>
                      <a:prstDash val="solid"/>
                      <a:round/>
                      <a:headEnd type="none" w="med" len="med"/>
                      <a:tailEnd type="none" w="med" len="med"/>
                    </a:lnB>
                    <a:noFill/>
                  </a:tcPr>
                </a:tc>
                <a:tc>
                  <a:txBody>
                    <a:bodyPr/>
                    <a:lstStyle/>
                    <a:p>
                      <a:pPr marL="0" marR="0" indent="0" algn="l">
                        <a:lnSpc>
                          <a:spcPct val="100000"/>
                        </a:lnSpc>
                        <a:spcBef>
                          <a:spcPts val="0"/>
                        </a:spcBef>
                        <a:spcAft>
                          <a:spcPts val="0"/>
                        </a:spcAft>
                      </a:pPr>
                      <a:r>
                        <a:rPr lang="en-US" sz="800" dirty="0">
                          <a:solidFill>
                            <a:schemeClr val="tx1"/>
                          </a:solidFill>
                          <a:effectLst/>
                        </a:rPr>
                        <a:t>563794</a:t>
                      </a:r>
                      <a:endParaRPr lang="en-US" sz="1050" dirty="0">
                        <a:solidFill>
                          <a:schemeClr val="tx1"/>
                        </a:solidFill>
                        <a:effectLst/>
                      </a:endParaRPr>
                    </a:p>
                  </a:txBody>
                  <a:tcPr marL="46738" marR="46738"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6282760"/>
                  </a:ext>
                </a:extLst>
              </a:tr>
            </a:tbl>
          </a:graphicData>
        </a:graphic>
      </p:graphicFrame>
    </p:spTree>
    <p:extLst>
      <p:ext uri="{BB962C8B-B14F-4D97-AF65-F5344CB8AC3E}">
        <p14:creationId xmlns:p14="http://schemas.microsoft.com/office/powerpoint/2010/main" val="3791994610"/>
      </p:ext>
    </p:extLst>
  </p:cSld>
  <p:clrMapOvr>
    <a:masterClrMapping/>
  </p:clrMapOvr>
  <p:extLst mod="1">
    <p:ext uri="{6950BFC3-D8DA-4A85-94F7-54DA5524770B}">
      <p188:commentRel xmlns:p188="http://schemas.microsoft.com/office/powerpoint/2018/8/main" xmlns=""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9764" y="7876890"/>
            <a:ext cx="6689558" cy="1125220"/>
          </a:xfrm>
        </p:spPr>
        <p:txBody>
          <a:bodyPr vert="horz" lIns="91440" tIns="45720" rIns="91440" bIns="45720" rtlCol="0" anchor="t">
            <a:normAutofit/>
          </a:bodyPr>
          <a:lstStyle/>
          <a:p>
            <a:pPr algn="l"/>
            <a:r>
              <a:rPr lang="en-US" sz="1200" b="1" dirty="0">
                <a:solidFill>
                  <a:srgbClr val="000000"/>
                </a:solidFill>
              </a:rPr>
              <a:t>Supplemental Figure 2: Chronic systemic inflammation (CSI) paradigm experimental design schematics. </a:t>
            </a:r>
            <a:r>
              <a:rPr lang="en-US" sz="1200" dirty="0">
                <a:solidFill>
                  <a:srgbClr val="000000"/>
                </a:solidFill>
              </a:rPr>
              <a:t>A) Timeline, treatment, animals, and down-stream analyses performed for cohort 1. B) Weight of animals over the course of the CSI paradigm at each shot for cohort 1. C) Weight of spleens at harvest for each group in cohort 1. D) Timeline, treatment, animals, and down-stream analyses performed for cohort 2. Samples that are statistically different do not share the same letter. P values were P &lt; 0.05 were considered significant. Created with </a:t>
            </a:r>
            <a:r>
              <a:rPr lang="en-US" sz="1200" dirty="0" err="1">
                <a:solidFill>
                  <a:srgbClr val="000000"/>
                </a:solidFill>
              </a:rPr>
              <a:t>BioRender.com</a:t>
            </a:r>
            <a:r>
              <a:rPr lang="en-US" sz="1200" dirty="0">
                <a:solidFill>
                  <a:srgbClr val="000000"/>
                </a:solidFill>
              </a:rPr>
              <a:t> </a:t>
            </a:r>
            <a:endParaRPr lang="en-US" sz="1200" strike="sngStrike" dirty="0">
              <a:solidFill>
                <a:srgbClr val="000000"/>
              </a:solidFill>
              <a:ea typeface="Calibri"/>
              <a:cs typeface="Calibri"/>
            </a:endParaRPr>
          </a:p>
        </p:txBody>
      </p:sp>
      <p:sp>
        <p:nvSpPr>
          <p:cNvPr id="7" name="TextBox 6">
            <a:extLst>
              <a:ext uri="{FF2B5EF4-FFF2-40B4-BE49-F238E27FC236}">
                <a16:creationId xmlns:a16="http://schemas.microsoft.com/office/drawing/2014/main" id="{CA7A71F7-BB96-DAAC-5B5C-77673C16295E}"/>
              </a:ext>
            </a:extLst>
          </p:cNvPr>
          <p:cNvSpPr txBox="1"/>
          <p:nvPr/>
        </p:nvSpPr>
        <p:spPr>
          <a:xfrm>
            <a:off x="962298" y="113653"/>
            <a:ext cx="3428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A</a:t>
            </a:r>
          </a:p>
        </p:txBody>
      </p:sp>
      <p:sp>
        <p:nvSpPr>
          <p:cNvPr id="8" name="TextBox 7">
            <a:extLst>
              <a:ext uri="{FF2B5EF4-FFF2-40B4-BE49-F238E27FC236}">
                <a16:creationId xmlns:a16="http://schemas.microsoft.com/office/drawing/2014/main" id="{CEBE3F91-A633-DB20-72A8-AF12E2D59C4D}"/>
              </a:ext>
            </a:extLst>
          </p:cNvPr>
          <p:cNvSpPr txBox="1"/>
          <p:nvPr/>
        </p:nvSpPr>
        <p:spPr>
          <a:xfrm>
            <a:off x="507269" y="3281886"/>
            <a:ext cx="3428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B</a:t>
            </a:r>
          </a:p>
        </p:txBody>
      </p:sp>
      <p:sp>
        <p:nvSpPr>
          <p:cNvPr id="12" name="TextBox 11">
            <a:extLst>
              <a:ext uri="{FF2B5EF4-FFF2-40B4-BE49-F238E27FC236}">
                <a16:creationId xmlns:a16="http://schemas.microsoft.com/office/drawing/2014/main" id="{84AAC1E3-8EEA-96B3-8829-194536C8A0D1}"/>
              </a:ext>
            </a:extLst>
          </p:cNvPr>
          <p:cNvSpPr txBox="1"/>
          <p:nvPr/>
        </p:nvSpPr>
        <p:spPr>
          <a:xfrm>
            <a:off x="3958474" y="3281885"/>
            <a:ext cx="3428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C</a:t>
            </a:r>
          </a:p>
        </p:txBody>
      </p:sp>
      <p:pic>
        <p:nvPicPr>
          <p:cNvPr id="11" name="Picture 10">
            <a:extLst>
              <a:ext uri="{FF2B5EF4-FFF2-40B4-BE49-F238E27FC236}">
                <a16:creationId xmlns:a16="http://schemas.microsoft.com/office/drawing/2014/main" id="{BD574E67-2AE7-2049-B5D9-78667EDFFE29}"/>
              </a:ext>
            </a:extLst>
          </p:cNvPr>
          <p:cNvPicPr>
            <a:picLocks noChangeAspect="1"/>
          </p:cNvPicPr>
          <p:nvPr/>
        </p:nvPicPr>
        <p:blipFill>
          <a:blip r:embed="rId3"/>
          <a:stretch>
            <a:fillRect/>
          </a:stretch>
        </p:blipFill>
        <p:spPr>
          <a:xfrm>
            <a:off x="1305197" y="360438"/>
            <a:ext cx="4258693" cy="2981085"/>
          </a:xfrm>
          <a:prstGeom prst="rect">
            <a:avLst/>
          </a:prstGeom>
        </p:spPr>
      </p:pic>
      <p:pic>
        <p:nvPicPr>
          <p:cNvPr id="14" name="Picture 13">
            <a:extLst>
              <a:ext uri="{FF2B5EF4-FFF2-40B4-BE49-F238E27FC236}">
                <a16:creationId xmlns:a16="http://schemas.microsoft.com/office/drawing/2014/main" id="{19427C4B-F708-1E44-AE1D-1B9047EB1FF9}"/>
              </a:ext>
            </a:extLst>
          </p:cNvPr>
          <p:cNvPicPr>
            <a:picLocks noChangeAspect="1"/>
          </p:cNvPicPr>
          <p:nvPr/>
        </p:nvPicPr>
        <p:blipFill>
          <a:blip r:embed="rId4"/>
          <a:stretch>
            <a:fillRect/>
          </a:stretch>
        </p:blipFill>
        <p:spPr>
          <a:xfrm>
            <a:off x="1318658" y="5348913"/>
            <a:ext cx="4208050" cy="2480030"/>
          </a:xfrm>
          <a:prstGeom prst="rect">
            <a:avLst/>
          </a:prstGeom>
        </p:spPr>
      </p:pic>
      <p:sp>
        <p:nvSpPr>
          <p:cNvPr id="15" name="TextBox 14">
            <a:extLst>
              <a:ext uri="{FF2B5EF4-FFF2-40B4-BE49-F238E27FC236}">
                <a16:creationId xmlns:a16="http://schemas.microsoft.com/office/drawing/2014/main" id="{BEC7E6BA-371A-664E-9678-7C552D474FFB}"/>
              </a:ext>
            </a:extLst>
          </p:cNvPr>
          <p:cNvSpPr txBox="1"/>
          <p:nvPr/>
        </p:nvSpPr>
        <p:spPr>
          <a:xfrm>
            <a:off x="1133747" y="5145889"/>
            <a:ext cx="3428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D</a:t>
            </a:r>
          </a:p>
        </p:txBody>
      </p:sp>
      <p:pic>
        <p:nvPicPr>
          <p:cNvPr id="5" name="Picture 4" descr="A screen shot of a graph&#10;&#10;Description automatically generated">
            <a:extLst>
              <a:ext uri="{FF2B5EF4-FFF2-40B4-BE49-F238E27FC236}">
                <a16:creationId xmlns:a16="http://schemas.microsoft.com/office/drawing/2014/main" id="{22F92419-F2AE-7AFD-A719-E95BC329ADA7}"/>
              </a:ext>
            </a:extLst>
          </p:cNvPr>
          <p:cNvPicPr>
            <a:picLocks noChangeAspect="1"/>
          </p:cNvPicPr>
          <p:nvPr/>
        </p:nvPicPr>
        <p:blipFill>
          <a:blip r:embed="rId5"/>
          <a:srcRect l="201" t="-596" r="-324" b="47802"/>
          <a:stretch/>
        </p:blipFill>
        <p:spPr>
          <a:xfrm>
            <a:off x="686914" y="3298016"/>
            <a:ext cx="3148293" cy="2002950"/>
          </a:xfrm>
          <a:prstGeom prst="rect">
            <a:avLst/>
          </a:prstGeom>
        </p:spPr>
      </p:pic>
      <p:pic>
        <p:nvPicPr>
          <p:cNvPr id="6" name="Picture 5" descr="A screen shot of a graph&#10;&#10;Description automatically generated">
            <a:extLst>
              <a:ext uri="{FF2B5EF4-FFF2-40B4-BE49-F238E27FC236}">
                <a16:creationId xmlns:a16="http://schemas.microsoft.com/office/drawing/2014/main" id="{03CFE21B-F279-9579-2059-AEE0BE27384F}"/>
              </a:ext>
            </a:extLst>
          </p:cNvPr>
          <p:cNvPicPr>
            <a:picLocks noChangeAspect="1"/>
          </p:cNvPicPr>
          <p:nvPr/>
        </p:nvPicPr>
        <p:blipFill>
          <a:blip r:embed="rId5"/>
          <a:srcRect l="4764" t="49806" r="17525" b="-1432"/>
          <a:stretch/>
        </p:blipFill>
        <p:spPr>
          <a:xfrm>
            <a:off x="3836093" y="3188336"/>
            <a:ext cx="2443562" cy="1958660"/>
          </a:xfrm>
          <a:prstGeom prst="rect">
            <a:avLst/>
          </a:prstGeom>
        </p:spPr>
      </p:pic>
    </p:spTree>
    <p:extLst>
      <p:ext uri="{BB962C8B-B14F-4D97-AF65-F5344CB8AC3E}">
        <p14:creationId xmlns:p14="http://schemas.microsoft.com/office/powerpoint/2010/main" val="3128288571"/>
      </p:ext>
    </p:extLst>
  </p:cSld>
  <p:clrMapOvr>
    <a:masterClrMapping/>
  </p:clrMapOvr>
  <p:extLst mod="1">
    <p:ext uri="{6950BFC3-D8DA-4A85-94F7-54DA5524770B}">
      <p188:commentRel xmlns:p188="http://schemas.microsoft.com/office/powerpoint/2018/8/main" xmlns="" r:id="rId6"/>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90582" y="7741982"/>
            <a:ext cx="6260417" cy="1278134"/>
          </a:xfrm>
        </p:spPr>
        <p:txBody>
          <a:bodyPr vert="horz" lIns="91440" tIns="45720" rIns="91440" bIns="45720" rtlCol="0" anchor="t">
            <a:normAutofit/>
          </a:bodyPr>
          <a:lstStyle/>
          <a:p>
            <a:pPr algn="l"/>
            <a:r>
              <a:rPr lang="en-US" sz="1200" b="1" dirty="0">
                <a:solidFill>
                  <a:srgbClr val="000000"/>
                </a:solidFill>
              </a:rPr>
              <a:t>Supplemental Figure 3: Gating strategies for PBMCs and CNS-associated immune cells. </a:t>
            </a:r>
            <a:r>
              <a:rPr lang="en-US" sz="1200" dirty="0">
                <a:solidFill>
                  <a:srgbClr val="000000"/>
                </a:solidFill>
              </a:rPr>
              <a:t>A) Gating strategy for PBMCs. PBMC samples were run to capture 100,000 live events. PBMC samples that did not capture at least 70,000 events or not capture over 50,000 live CD45+ events were excluded from analyses. B) Gating strategy for CNS-associated immune cells. CNS-associated immune cell samples were run to capture 100,000 live events. CNS-associated immune cell samples that did not capture at least 70,000 events or not capture over 50,000 live CD45+ events were excluded from analyses.  </a:t>
            </a:r>
            <a:endParaRPr lang="en-US" sz="1200" dirty="0">
              <a:solidFill>
                <a:srgbClr val="000000"/>
              </a:solidFill>
              <a:ea typeface="Calibri"/>
              <a:cs typeface="Calibri"/>
            </a:endParaRPr>
          </a:p>
        </p:txBody>
      </p:sp>
      <p:sp>
        <p:nvSpPr>
          <p:cNvPr id="7" name="TextBox 6">
            <a:extLst>
              <a:ext uri="{FF2B5EF4-FFF2-40B4-BE49-F238E27FC236}">
                <a16:creationId xmlns:a16="http://schemas.microsoft.com/office/drawing/2014/main" id="{CA7A71F7-BB96-DAAC-5B5C-77673C16295E}"/>
              </a:ext>
            </a:extLst>
          </p:cNvPr>
          <p:cNvSpPr txBox="1"/>
          <p:nvPr/>
        </p:nvSpPr>
        <p:spPr>
          <a:xfrm>
            <a:off x="447864" y="48205"/>
            <a:ext cx="3428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A</a:t>
            </a:r>
          </a:p>
        </p:txBody>
      </p:sp>
      <p:pic>
        <p:nvPicPr>
          <p:cNvPr id="4" name="Picture 3">
            <a:extLst>
              <a:ext uri="{FF2B5EF4-FFF2-40B4-BE49-F238E27FC236}">
                <a16:creationId xmlns:a16="http://schemas.microsoft.com/office/drawing/2014/main" id="{138FF99F-4835-5E41-8FE8-2EE6F2D5B947}"/>
              </a:ext>
            </a:extLst>
          </p:cNvPr>
          <p:cNvPicPr>
            <a:picLocks noChangeAspect="1"/>
          </p:cNvPicPr>
          <p:nvPr/>
        </p:nvPicPr>
        <p:blipFill>
          <a:blip r:embed="rId3"/>
          <a:stretch>
            <a:fillRect/>
          </a:stretch>
        </p:blipFill>
        <p:spPr>
          <a:xfrm>
            <a:off x="620028" y="48205"/>
            <a:ext cx="5601526" cy="3914429"/>
          </a:xfrm>
          <a:prstGeom prst="rect">
            <a:avLst/>
          </a:prstGeom>
        </p:spPr>
      </p:pic>
      <p:pic>
        <p:nvPicPr>
          <p:cNvPr id="8" name="Picture 7" descr="A collage of images of different cells&#10;&#10;Description automatically generated">
            <a:extLst>
              <a:ext uri="{FF2B5EF4-FFF2-40B4-BE49-F238E27FC236}">
                <a16:creationId xmlns:a16="http://schemas.microsoft.com/office/drawing/2014/main" id="{0E411C27-9CAD-9A15-A1B7-C77D307F593F}"/>
              </a:ext>
            </a:extLst>
          </p:cNvPr>
          <p:cNvPicPr>
            <a:picLocks noChangeAspect="1"/>
          </p:cNvPicPr>
          <p:nvPr/>
        </p:nvPicPr>
        <p:blipFill>
          <a:blip r:embed="rId4"/>
          <a:stretch>
            <a:fillRect/>
          </a:stretch>
        </p:blipFill>
        <p:spPr>
          <a:xfrm>
            <a:off x="362391" y="3653773"/>
            <a:ext cx="6260417" cy="4335812"/>
          </a:xfrm>
          <a:prstGeom prst="rect">
            <a:avLst/>
          </a:prstGeom>
        </p:spPr>
      </p:pic>
      <p:sp>
        <p:nvSpPr>
          <p:cNvPr id="9" name="TextBox 8">
            <a:extLst>
              <a:ext uri="{FF2B5EF4-FFF2-40B4-BE49-F238E27FC236}">
                <a16:creationId xmlns:a16="http://schemas.microsoft.com/office/drawing/2014/main" id="{5F1185F6-C0B3-42F9-796F-1FE15A4D80DD}"/>
              </a:ext>
            </a:extLst>
          </p:cNvPr>
          <p:cNvSpPr txBox="1"/>
          <p:nvPr/>
        </p:nvSpPr>
        <p:spPr>
          <a:xfrm>
            <a:off x="447865" y="3625682"/>
            <a:ext cx="3428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B</a:t>
            </a:r>
            <a:endParaRPr lang="en-US" sz="1400" dirty="0">
              <a:ea typeface="Calibri"/>
              <a:cs typeface="Calibri"/>
            </a:endParaRPr>
          </a:p>
        </p:txBody>
      </p:sp>
    </p:spTree>
    <p:extLst>
      <p:ext uri="{BB962C8B-B14F-4D97-AF65-F5344CB8AC3E}">
        <p14:creationId xmlns:p14="http://schemas.microsoft.com/office/powerpoint/2010/main" val="3001972866"/>
      </p:ext>
    </p:extLst>
  </p:cSld>
  <p:clrMapOvr>
    <a:masterClrMapping/>
  </p:clrMapOvr>
  <p:extLst mod="1">
    <p:ext uri="{6950BFC3-D8DA-4A85-94F7-54DA5524770B}">
      <p188:commentRel xmlns:p188="http://schemas.microsoft.com/office/powerpoint/2018/8/main" xmlns="" r:id="rId5"/>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89F6176-69B0-A74C-AB8D-7584BAAD2311}"/>
              </a:ext>
            </a:extLst>
          </p:cNvPr>
          <p:cNvSpPr txBox="1"/>
          <p:nvPr/>
        </p:nvSpPr>
        <p:spPr>
          <a:xfrm>
            <a:off x="326533" y="4493760"/>
            <a:ext cx="6289500" cy="1200329"/>
          </a:xfrm>
          <a:prstGeom prst="rect">
            <a:avLst/>
          </a:prstGeom>
          <a:noFill/>
        </p:spPr>
        <p:txBody>
          <a:bodyPr wrap="square" lIns="91440" tIns="45720" rIns="91440" bIns="45720" rtlCol="0" anchor="t">
            <a:spAutoFit/>
          </a:bodyPr>
          <a:lstStyle/>
          <a:p>
            <a:pPr fontAlgn="base"/>
            <a:r>
              <a:rPr lang="en-US" sz="1200" b="1" dirty="0"/>
              <a:t>Supplemental Figure 4: Total immune cell counts in PBMC samples. Mouse PBMCs were immunophenotyped via flow cytometry. </a:t>
            </a:r>
            <a:r>
              <a:rPr lang="en-US" sz="1200" dirty="0"/>
              <a:t>Count of live cells in males (A) and females (E). Count of CD45+ cells in males(B) and females (F). Frequency of CD45 out of live cells in males (C) and females (G). MFI of CD45 on PBMCs in males (D) and females (H). Samples that are statistically different do not share the same letter. Significance for main effects is as follows: *p &lt; 0.05, **p &lt; 0.01, ***p &lt; 0.001, ****p &lt; 0.0001. </a:t>
            </a:r>
            <a:endParaRPr lang="en-US" dirty="0"/>
          </a:p>
        </p:txBody>
      </p:sp>
      <p:sp>
        <p:nvSpPr>
          <p:cNvPr id="17" name="TextBox 16">
            <a:extLst>
              <a:ext uri="{FF2B5EF4-FFF2-40B4-BE49-F238E27FC236}">
                <a16:creationId xmlns:a16="http://schemas.microsoft.com/office/drawing/2014/main" id="{7038B06A-2DA3-6647-BCF6-52AF73AFB7D2}"/>
              </a:ext>
            </a:extLst>
          </p:cNvPr>
          <p:cNvSpPr txBox="1"/>
          <p:nvPr/>
        </p:nvSpPr>
        <p:spPr>
          <a:xfrm>
            <a:off x="808971" y="561715"/>
            <a:ext cx="268664" cy="369332"/>
          </a:xfrm>
          <a:prstGeom prst="rect">
            <a:avLst/>
          </a:prstGeom>
          <a:noFill/>
        </p:spPr>
        <p:txBody>
          <a:bodyPr wrap="square" rtlCol="0">
            <a:spAutoFit/>
          </a:bodyPr>
          <a:lstStyle/>
          <a:p>
            <a:r>
              <a:rPr lang="en-US" dirty="0"/>
              <a:t>A</a:t>
            </a:r>
          </a:p>
        </p:txBody>
      </p:sp>
      <p:sp>
        <p:nvSpPr>
          <p:cNvPr id="18" name="TextBox 17">
            <a:extLst>
              <a:ext uri="{FF2B5EF4-FFF2-40B4-BE49-F238E27FC236}">
                <a16:creationId xmlns:a16="http://schemas.microsoft.com/office/drawing/2014/main" id="{CBE14582-3A93-9340-8AB9-F14B011D2294}"/>
              </a:ext>
            </a:extLst>
          </p:cNvPr>
          <p:cNvSpPr txBox="1"/>
          <p:nvPr/>
        </p:nvSpPr>
        <p:spPr>
          <a:xfrm>
            <a:off x="2234416" y="555370"/>
            <a:ext cx="268664" cy="369332"/>
          </a:xfrm>
          <a:prstGeom prst="rect">
            <a:avLst/>
          </a:prstGeom>
          <a:noFill/>
        </p:spPr>
        <p:txBody>
          <a:bodyPr wrap="square" rtlCol="0">
            <a:spAutoFit/>
          </a:bodyPr>
          <a:lstStyle/>
          <a:p>
            <a:r>
              <a:rPr lang="en-US" dirty="0"/>
              <a:t>B</a:t>
            </a:r>
          </a:p>
        </p:txBody>
      </p:sp>
      <p:sp>
        <p:nvSpPr>
          <p:cNvPr id="16" name="TextBox 15">
            <a:extLst>
              <a:ext uri="{FF2B5EF4-FFF2-40B4-BE49-F238E27FC236}">
                <a16:creationId xmlns:a16="http://schemas.microsoft.com/office/drawing/2014/main" id="{7C3FE03C-6A1B-634D-8C73-A9E024F419A1}"/>
              </a:ext>
            </a:extLst>
          </p:cNvPr>
          <p:cNvSpPr txBox="1"/>
          <p:nvPr/>
        </p:nvSpPr>
        <p:spPr>
          <a:xfrm>
            <a:off x="3530024" y="561715"/>
            <a:ext cx="268664" cy="369332"/>
          </a:xfrm>
          <a:prstGeom prst="rect">
            <a:avLst/>
          </a:prstGeom>
          <a:noFill/>
        </p:spPr>
        <p:txBody>
          <a:bodyPr wrap="square" rtlCol="0">
            <a:spAutoFit/>
          </a:bodyPr>
          <a:lstStyle/>
          <a:p>
            <a:r>
              <a:rPr lang="en-US" dirty="0"/>
              <a:t>C</a:t>
            </a:r>
          </a:p>
        </p:txBody>
      </p:sp>
      <p:sp>
        <p:nvSpPr>
          <p:cNvPr id="20" name="TextBox 19">
            <a:extLst>
              <a:ext uri="{FF2B5EF4-FFF2-40B4-BE49-F238E27FC236}">
                <a16:creationId xmlns:a16="http://schemas.microsoft.com/office/drawing/2014/main" id="{CB59E654-FE3C-9748-9F90-5AF30704BDC5}"/>
              </a:ext>
            </a:extLst>
          </p:cNvPr>
          <p:cNvSpPr txBox="1"/>
          <p:nvPr/>
        </p:nvSpPr>
        <p:spPr>
          <a:xfrm>
            <a:off x="4924434" y="561715"/>
            <a:ext cx="268664" cy="369332"/>
          </a:xfrm>
          <a:prstGeom prst="rect">
            <a:avLst/>
          </a:prstGeom>
          <a:noFill/>
        </p:spPr>
        <p:txBody>
          <a:bodyPr wrap="square" rtlCol="0">
            <a:spAutoFit/>
          </a:bodyPr>
          <a:lstStyle/>
          <a:p>
            <a:r>
              <a:rPr lang="en-US" dirty="0"/>
              <a:t>D</a:t>
            </a:r>
          </a:p>
        </p:txBody>
      </p:sp>
      <p:pic>
        <p:nvPicPr>
          <p:cNvPr id="22" name="Picture 21">
            <a:extLst>
              <a:ext uri="{FF2B5EF4-FFF2-40B4-BE49-F238E27FC236}">
                <a16:creationId xmlns:a16="http://schemas.microsoft.com/office/drawing/2014/main" id="{16312118-853C-6E48-9966-0410EBF15C6A}"/>
              </a:ext>
            </a:extLst>
          </p:cNvPr>
          <p:cNvPicPr>
            <a:picLocks noChangeAspect="1"/>
          </p:cNvPicPr>
          <p:nvPr/>
        </p:nvPicPr>
        <p:blipFill rotWithShape="1">
          <a:blip r:embed="rId3"/>
          <a:srcRect l="66160" t="29970" b="51451"/>
          <a:stretch/>
        </p:blipFill>
        <p:spPr>
          <a:xfrm rot="16200000">
            <a:off x="83594" y="1305392"/>
            <a:ext cx="785237" cy="299358"/>
          </a:xfrm>
          <a:prstGeom prst="rect">
            <a:avLst/>
          </a:prstGeom>
        </p:spPr>
      </p:pic>
      <p:pic>
        <p:nvPicPr>
          <p:cNvPr id="23" name="Picture 22">
            <a:extLst>
              <a:ext uri="{FF2B5EF4-FFF2-40B4-BE49-F238E27FC236}">
                <a16:creationId xmlns:a16="http://schemas.microsoft.com/office/drawing/2014/main" id="{97566DD4-82BE-CE48-89DF-B1DE9A99BA5D}"/>
              </a:ext>
            </a:extLst>
          </p:cNvPr>
          <p:cNvPicPr>
            <a:picLocks noChangeAspect="1"/>
          </p:cNvPicPr>
          <p:nvPr/>
        </p:nvPicPr>
        <p:blipFill rotWithShape="1">
          <a:blip r:embed="rId4"/>
          <a:srcRect l="63188" t="39974" b="44042"/>
          <a:stretch/>
        </p:blipFill>
        <p:spPr>
          <a:xfrm rot="16200000">
            <a:off x="16398" y="3089478"/>
            <a:ext cx="921598" cy="297390"/>
          </a:xfrm>
          <a:prstGeom prst="rect">
            <a:avLst/>
          </a:prstGeom>
        </p:spPr>
      </p:pic>
      <p:sp>
        <p:nvSpPr>
          <p:cNvPr id="19" name="TextBox 18">
            <a:extLst>
              <a:ext uri="{FF2B5EF4-FFF2-40B4-BE49-F238E27FC236}">
                <a16:creationId xmlns:a16="http://schemas.microsoft.com/office/drawing/2014/main" id="{A56068D2-492D-EB41-B71C-F902488C7C54}"/>
              </a:ext>
            </a:extLst>
          </p:cNvPr>
          <p:cNvSpPr txBox="1"/>
          <p:nvPr/>
        </p:nvSpPr>
        <p:spPr>
          <a:xfrm>
            <a:off x="625892" y="239251"/>
            <a:ext cx="2888967" cy="276999"/>
          </a:xfrm>
          <a:prstGeom prst="rect">
            <a:avLst/>
          </a:prstGeom>
          <a:noFill/>
        </p:spPr>
        <p:txBody>
          <a:bodyPr wrap="square" rtlCol="0">
            <a:spAutoFit/>
          </a:bodyPr>
          <a:lstStyle/>
          <a:p>
            <a:pPr algn="ctr"/>
            <a:r>
              <a:rPr lang="en-US" sz="1200" dirty="0"/>
              <a:t>Counts of Circulating Immune Cells</a:t>
            </a:r>
          </a:p>
        </p:txBody>
      </p:sp>
      <p:sp>
        <p:nvSpPr>
          <p:cNvPr id="24" name="TextBox 23">
            <a:extLst>
              <a:ext uri="{FF2B5EF4-FFF2-40B4-BE49-F238E27FC236}">
                <a16:creationId xmlns:a16="http://schemas.microsoft.com/office/drawing/2014/main" id="{C7E8BC1C-BFF0-0347-9680-38A552BD9BED}"/>
              </a:ext>
            </a:extLst>
          </p:cNvPr>
          <p:cNvSpPr txBox="1"/>
          <p:nvPr/>
        </p:nvSpPr>
        <p:spPr>
          <a:xfrm>
            <a:off x="3418448" y="235141"/>
            <a:ext cx="2926201" cy="276999"/>
          </a:xfrm>
          <a:prstGeom prst="rect">
            <a:avLst/>
          </a:prstGeom>
          <a:noFill/>
        </p:spPr>
        <p:txBody>
          <a:bodyPr wrap="square" rtlCol="0">
            <a:spAutoFit/>
          </a:bodyPr>
          <a:lstStyle/>
          <a:p>
            <a:pPr algn="ctr"/>
            <a:r>
              <a:rPr lang="en-US" sz="1200" dirty="0"/>
              <a:t>Frequency and activation of PBMCs</a:t>
            </a:r>
          </a:p>
        </p:txBody>
      </p:sp>
      <p:sp>
        <p:nvSpPr>
          <p:cNvPr id="26" name="Rectangle 25">
            <a:extLst>
              <a:ext uri="{FF2B5EF4-FFF2-40B4-BE49-F238E27FC236}">
                <a16:creationId xmlns:a16="http://schemas.microsoft.com/office/drawing/2014/main" id="{8F20A993-4C29-4D44-871A-AFEAAA53F902}"/>
              </a:ext>
            </a:extLst>
          </p:cNvPr>
          <p:cNvSpPr/>
          <p:nvPr/>
        </p:nvSpPr>
        <p:spPr>
          <a:xfrm>
            <a:off x="645591" y="218264"/>
            <a:ext cx="2830372"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93455AE-5F53-554E-B3A0-6A9C2B43F9F3}"/>
              </a:ext>
            </a:extLst>
          </p:cNvPr>
          <p:cNvSpPr/>
          <p:nvPr/>
        </p:nvSpPr>
        <p:spPr>
          <a:xfrm>
            <a:off x="3475963" y="218264"/>
            <a:ext cx="2811174"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6601C5-59E4-3F4D-A73E-3DB9BB18E46E}"/>
              </a:ext>
            </a:extLst>
          </p:cNvPr>
          <p:cNvPicPr>
            <a:picLocks noChangeAspect="1"/>
          </p:cNvPicPr>
          <p:nvPr/>
        </p:nvPicPr>
        <p:blipFill>
          <a:blip r:embed="rId5"/>
          <a:stretch>
            <a:fillRect/>
          </a:stretch>
        </p:blipFill>
        <p:spPr>
          <a:xfrm>
            <a:off x="625892" y="719748"/>
            <a:ext cx="5612481" cy="3505857"/>
          </a:xfrm>
          <a:prstGeom prst="rect">
            <a:avLst/>
          </a:prstGeom>
        </p:spPr>
      </p:pic>
      <p:sp>
        <p:nvSpPr>
          <p:cNvPr id="29" name="TextBox 28">
            <a:extLst>
              <a:ext uri="{FF2B5EF4-FFF2-40B4-BE49-F238E27FC236}">
                <a16:creationId xmlns:a16="http://schemas.microsoft.com/office/drawing/2014/main" id="{84CFBDC1-AF8B-484C-9DE1-9FBC0400761B}"/>
              </a:ext>
            </a:extLst>
          </p:cNvPr>
          <p:cNvSpPr txBox="1"/>
          <p:nvPr/>
        </p:nvSpPr>
        <p:spPr>
          <a:xfrm>
            <a:off x="808971" y="2384142"/>
            <a:ext cx="268664" cy="369332"/>
          </a:xfrm>
          <a:prstGeom prst="rect">
            <a:avLst/>
          </a:prstGeom>
          <a:noFill/>
        </p:spPr>
        <p:txBody>
          <a:bodyPr wrap="square" rtlCol="0">
            <a:spAutoFit/>
          </a:bodyPr>
          <a:lstStyle/>
          <a:p>
            <a:r>
              <a:rPr lang="en-US" dirty="0"/>
              <a:t>E</a:t>
            </a:r>
          </a:p>
        </p:txBody>
      </p:sp>
      <p:sp>
        <p:nvSpPr>
          <p:cNvPr id="30" name="TextBox 29">
            <a:extLst>
              <a:ext uri="{FF2B5EF4-FFF2-40B4-BE49-F238E27FC236}">
                <a16:creationId xmlns:a16="http://schemas.microsoft.com/office/drawing/2014/main" id="{BF87EC44-5918-0245-8AD3-2EFF4E92CF5A}"/>
              </a:ext>
            </a:extLst>
          </p:cNvPr>
          <p:cNvSpPr txBox="1"/>
          <p:nvPr/>
        </p:nvSpPr>
        <p:spPr>
          <a:xfrm>
            <a:off x="2234416" y="2377797"/>
            <a:ext cx="268664" cy="369332"/>
          </a:xfrm>
          <a:prstGeom prst="rect">
            <a:avLst/>
          </a:prstGeom>
          <a:noFill/>
        </p:spPr>
        <p:txBody>
          <a:bodyPr wrap="square" rtlCol="0">
            <a:spAutoFit/>
          </a:bodyPr>
          <a:lstStyle/>
          <a:p>
            <a:r>
              <a:rPr lang="en-US" dirty="0"/>
              <a:t>F</a:t>
            </a:r>
          </a:p>
        </p:txBody>
      </p:sp>
      <p:sp>
        <p:nvSpPr>
          <p:cNvPr id="31" name="TextBox 30">
            <a:extLst>
              <a:ext uri="{FF2B5EF4-FFF2-40B4-BE49-F238E27FC236}">
                <a16:creationId xmlns:a16="http://schemas.microsoft.com/office/drawing/2014/main" id="{4E1FA9A0-80D1-C94A-A12D-8323DEC8B3A1}"/>
              </a:ext>
            </a:extLst>
          </p:cNvPr>
          <p:cNvSpPr txBox="1"/>
          <p:nvPr/>
        </p:nvSpPr>
        <p:spPr>
          <a:xfrm>
            <a:off x="3530024" y="2384142"/>
            <a:ext cx="268664" cy="369332"/>
          </a:xfrm>
          <a:prstGeom prst="rect">
            <a:avLst/>
          </a:prstGeom>
          <a:noFill/>
        </p:spPr>
        <p:txBody>
          <a:bodyPr wrap="square" rtlCol="0">
            <a:spAutoFit/>
          </a:bodyPr>
          <a:lstStyle/>
          <a:p>
            <a:r>
              <a:rPr lang="en-US" dirty="0"/>
              <a:t>G</a:t>
            </a:r>
          </a:p>
        </p:txBody>
      </p:sp>
      <p:sp>
        <p:nvSpPr>
          <p:cNvPr id="32" name="TextBox 31">
            <a:extLst>
              <a:ext uri="{FF2B5EF4-FFF2-40B4-BE49-F238E27FC236}">
                <a16:creationId xmlns:a16="http://schemas.microsoft.com/office/drawing/2014/main" id="{B2773F28-BF57-3841-A29F-FA2DC6FE5B17}"/>
              </a:ext>
            </a:extLst>
          </p:cNvPr>
          <p:cNvSpPr txBox="1"/>
          <p:nvPr/>
        </p:nvSpPr>
        <p:spPr>
          <a:xfrm>
            <a:off x="4924434" y="2384142"/>
            <a:ext cx="268664" cy="369332"/>
          </a:xfrm>
          <a:prstGeom prst="rect">
            <a:avLst/>
          </a:prstGeom>
          <a:noFill/>
        </p:spPr>
        <p:txBody>
          <a:bodyPr wrap="square" rtlCol="0">
            <a:spAutoFit/>
          </a:bodyPr>
          <a:lstStyle/>
          <a:p>
            <a:r>
              <a:rPr lang="en-US" dirty="0"/>
              <a:t>H</a:t>
            </a:r>
          </a:p>
        </p:txBody>
      </p:sp>
    </p:spTree>
    <p:extLst>
      <p:ext uri="{BB962C8B-B14F-4D97-AF65-F5344CB8AC3E}">
        <p14:creationId xmlns:p14="http://schemas.microsoft.com/office/powerpoint/2010/main" val="809468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89F6176-69B0-A74C-AB8D-7584BAAD2311}"/>
              </a:ext>
            </a:extLst>
          </p:cNvPr>
          <p:cNvSpPr txBox="1"/>
          <p:nvPr/>
        </p:nvSpPr>
        <p:spPr>
          <a:xfrm>
            <a:off x="135640" y="6673708"/>
            <a:ext cx="6583723" cy="1569660"/>
          </a:xfrm>
          <a:prstGeom prst="rect">
            <a:avLst/>
          </a:prstGeom>
          <a:noFill/>
        </p:spPr>
        <p:txBody>
          <a:bodyPr wrap="square" lIns="91440" tIns="45720" rIns="91440" bIns="45720" rtlCol="0" anchor="t">
            <a:spAutoFit/>
          </a:bodyPr>
          <a:lstStyle/>
          <a:p>
            <a:pPr fontAlgn="base"/>
            <a:r>
              <a:rPr lang="en-US" sz="1200" b="1" dirty="0">
                <a:solidFill>
                  <a:srgbClr val="000000"/>
                </a:solidFill>
              </a:rPr>
              <a:t>Supplemental Figure 5: Innate immune cell counts in PBMC samples. Male and female mouse PBMCs were immunophenotyped via flow cytometry. </a:t>
            </a:r>
            <a:r>
              <a:rPr lang="en-US" sz="1200" dirty="0">
                <a:solidFill>
                  <a:srgbClr val="000000"/>
                </a:solidFill>
              </a:rPr>
              <a:t>Count of natural killer cells in males (A) and females (F). Count of dendritic cells in males (B) and females (G). Count of monocytes in males (C) and females (H). Count of MHCII+ dendritic cells in males (D) and females (I). Count of MHCII+ monocytes in males (E) and females (J). Count of LY6C+ monocytes in males (L) and females (O).  Count of LY6C-high monocytes in males (M) and females (P). Count of LY6C-low monocytes in males (N) and females (Q). Samples that are statistically different do not share the same letter. Significance for main effects is as follows: *p &lt; 0.05, **p &lt; 0.01, ***p &lt; 0.001, ****p &lt; 0.0001. </a:t>
            </a:r>
            <a:endParaRPr lang="en-US" dirty="0">
              <a:solidFill>
                <a:srgbClr val="000000"/>
              </a:solidFill>
            </a:endParaRPr>
          </a:p>
        </p:txBody>
      </p:sp>
      <p:sp>
        <p:nvSpPr>
          <p:cNvPr id="109" name="TextBox 108">
            <a:extLst>
              <a:ext uri="{FF2B5EF4-FFF2-40B4-BE49-F238E27FC236}">
                <a16:creationId xmlns:a16="http://schemas.microsoft.com/office/drawing/2014/main" id="{A56BBEA6-F16E-E84C-9207-7B8026DF9989}"/>
              </a:ext>
            </a:extLst>
          </p:cNvPr>
          <p:cNvSpPr txBox="1"/>
          <p:nvPr/>
        </p:nvSpPr>
        <p:spPr>
          <a:xfrm>
            <a:off x="1937840" y="3744426"/>
            <a:ext cx="237179" cy="369332"/>
          </a:xfrm>
          <a:prstGeom prst="rect">
            <a:avLst/>
          </a:prstGeom>
          <a:noFill/>
        </p:spPr>
        <p:txBody>
          <a:bodyPr wrap="square" rtlCol="0">
            <a:spAutoFit/>
          </a:bodyPr>
          <a:lstStyle/>
          <a:p>
            <a:r>
              <a:rPr lang="en-US" dirty="0"/>
              <a:t>L</a:t>
            </a:r>
          </a:p>
        </p:txBody>
      </p:sp>
      <p:sp>
        <p:nvSpPr>
          <p:cNvPr id="110" name="TextBox 109">
            <a:extLst>
              <a:ext uri="{FF2B5EF4-FFF2-40B4-BE49-F238E27FC236}">
                <a16:creationId xmlns:a16="http://schemas.microsoft.com/office/drawing/2014/main" id="{5493C878-FA83-0449-93D7-FCC93B681411}"/>
              </a:ext>
            </a:extLst>
          </p:cNvPr>
          <p:cNvSpPr txBox="1"/>
          <p:nvPr/>
        </p:nvSpPr>
        <p:spPr>
          <a:xfrm>
            <a:off x="2990458" y="3744230"/>
            <a:ext cx="237179" cy="369332"/>
          </a:xfrm>
          <a:prstGeom prst="rect">
            <a:avLst/>
          </a:prstGeom>
          <a:noFill/>
        </p:spPr>
        <p:txBody>
          <a:bodyPr wrap="square" rtlCol="0">
            <a:spAutoFit/>
          </a:bodyPr>
          <a:lstStyle/>
          <a:p>
            <a:r>
              <a:rPr lang="en-US" dirty="0"/>
              <a:t>M</a:t>
            </a:r>
          </a:p>
        </p:txBody>
      </p:sp>
      <p:sp>
        <p:nvSpPr>
          <p:cNvPr id="111" name="TextBox 110">
            <a:extLst>
              <a:ext uri="{FF2B5EF4-FFF2-40B4-BE49-F238E27FC236}">
                <a16:creationId xmlns:a16="http://schemas.microsoft.com/office/drawing/2014/main" id="{D4397129-4195-A447-A657-69BFF491BE98}"/>
              </a:ext>
            </a:extLst>
          </p:cNvPr>
          <p:cNvSpPr txBox="1"/>
          <p:nvPr/>
        </p:nvSpPr>
        <p:spPr>
          <a:xfrm>
            <a:off x="3992956" y="3744230"/>
            <a:ext cx="237179" cy="369332"/>
          </a:xfrm>
          <a:prstGeom prst="rect">
            <a:avLst/>
          </a:prstGeom>
          <a:noFill/>
        </p:spPr>
        <p:txBody>
          <a:bodyPr wrap="square" rtlCol="0">
            <a:spAutoFit/>
          </a:bodyPr>
          <a:lstStyle/>
          <a:p>
            <a:r>
              <a:rPr lang="en-US" dirty="0"/>
              <a:t>N</a:t>
            </a:r>
          </a:p>
        </p:txBody>
      </p:sp>
      <p:sp>
        <p:nvSpPr>
          <p:cNvPr id="113" name="TextBox 112">
            <a:extLst>
              <a:ext uri="{FF2B5EF4-FFF2-40B4-BE49-F238E27FC236}">
                <a16:creationId xmlns:a16="http://schemas.microsoft.com/office/drawing/2014/main" id="{E228347F-22E5-154C-9E62-521F524618D3}"/>
              </a:ext>
            </a:extLst>
          </p:cNvPr>
          <p:cNvSpPr txBox="1"/>
          <p:nvPr/>
        </p:nvSpPr>
        <p:spPr>
          <a:xfrm>
            <a:off x="1928084" y="5009186"/>
            <a:ext cx="237179" cy="369332"/>
          </a:xfrm>
          <a:prstGeom prst="rect">
            <a:avLst/>
          </a:prstGeom>
          <a:noFill/>
        </p:spPr>
        <p:txBody>
          <a:bodyPr wrap="square" rtlCol="0">
            <a:spAutoFit/>
          </a:bodyPr>
          <a:lstStyle/>
          <a:p>
            <a:r>
              <a:rPr lang="en-US" dirty="0"/>
              <a:t>O</a:t>
            </a:r>
          </a:p>
        </p:txBody>
      </p:sp>
      <p:sp>
        <p:nvSpPr>
          <p:cNvPr id="114" name="TextBox 113">
            <a:extLst>
              <a:ext uri="{FF2B5EF4-FFF2-40B4-BE49-F238E27FC236}">
                <a16:creationId xmlns:a16="http://schemas.microsoft.com/office/drawing/2014/main" id="{E220288A-427D-FC45-ABC5-16EFEEEF917B}"/>
              </a:ext>
            </a:extLst>
          </p:cNvPr>
          <p:cNvSpPr txBox="1"/>
          <p:nvPr/>
        </p:nvSpPr>
        <p:spPr>
          <a:xfrm>
            <a:off x="2988252" y="5012317"/>
            <a:ext cx="237179" cy="369332"/>
          </a:xfrm>
          <a:prstGeom prst="rect">
            <a:avLst/>
          </a:prstGeom>
          <a:noFill/>
        </p:spPr>
        <p:txBody>
          <a:bodyPr wrap="square" rtlCol="0">
            <a:spAutoFit/>
          </a:bodyPr>
          <a:lstStyle/>
          <a:p>
            <a:r>
              <a:rPr lang="en-US" dirty="0"/>
              <a:t>P</a:t>
            </a:r>
          </a:p>
        </p:txBody>
      </p:sp>
      <p:sp>
        <p:nvSpPr>
          <p:cNvPr id="115" name="TextBox 114">
            <a:extLst>
              <a:ext uri="{FF2B5EF4-FFF2-40B4-BE49-F238E27FC236}">
                <a16:creationId xmlns:a16="http://schemas.microsoft.com/office/drawing/2014/main" id="{484CA42D-A081-944C-A958-5ACA98801E07}"/>
              </a:ext>
            </a:extLst>
          </p:cNvPr>
          <p:cNvSpPr txBox="1"/>
          <p:nvPr/>
        </p:nvSpPr>
        <p:spPr>
          <a:xfrm>
            <a:off x="3992956" y="5018442"/>
            <a:ext cx="237179" cy="369332"/>
          </a:xfrm>
          <a:prstGeom prst="rect">
            <a:avLst/>
          </a:prstGeom>
          <a:noFill/>
        </p:spPr>
        <p:txBody>
          <a:bodyPr wrap="square" rtlCol="0">
            <a:spAutoFit/>
          </a:bodyPr>
          <a:lstStyle/>
          <a:p>
            <a:r>
              <a:rPr lang="en-US" dirty="0"/>
              <a:t>Q</a:t>
            </a:r>
          </a:p>
        </p:txBody>
      </p:sp>
      <p:sp>
        <p:nvSpPr>
          <p:cNvPr id="40" name="TextBox 39">
            <a:extLst>
              <a:ext uri="{FF2B5EF4-FFF2-40B4-BE49-F238E27FC236}">
                <a16:creationId xmlns:a16="http://schemas.microsoft.com/office/drawing/2014/main" id="{0082776A-A714-8648-B7C1-D5F1A27EF551}"/>
              </a:ext>
            </a:extLst>
          </p:cNvPr>
          <p:cNvSpPr txBox="1"/>
          <p:nvPr/>
        </p:nvSpPr>
        <p:spPr>
          <a:xfrm>
            <a:off x="1959067" y="3380529"/>
            <a:ext cx="3193111" cy="276999"/>
          </a:xfrm>
          <a:prstGeom prst="rect">
            <a:avLst/>
          </a:prstGeom>
          <a:noFill/>
        </p:spPr>
        <p:txBody>
          <a:bodyPr wrap="square" rtlCol="0">
            <a:spAutoFit/>
          </a:bodyPr>
          <a:lstStyle/>
          <a:p>
            <a:pPr algn="ctr"/>
            <a:r>
              <a:rPr lang="en-US" sz="1200" dirty="0"/>
              <a:t>Inflammatory Monocyte subsets</a:t>
            </a:r>
          </a:p>
        </p:txBody>
      </p:sp>
      <p:grpSp>
        <p:nvGrpSpPr>
          <p:cNvPr id="9" name="Group 8">
            <a:extLst>
              <a:ext uri="{FF2B5EF4-FFF2-40B4-BE49-F238E27FC236}">
                <a16:creationId xmlns:a16="http://schemas.microsoft.com/office/drawing/2014/main" id="{DD23F744-26B9-4648-AC85-A8B5A466C38C}"/>
              </a:ext>
            </a:extLst>
          </p:cNvPr>
          <p:cNvGrpSpPr/>
          <p:nvPr/>
        </p:nvGrpSpPr>
        <p:grpSpPr>
          <a:xfrm>
            <a:off x="684755" y="139452"/>
            <a:ext cx="3149539" cy="3121821"/>
            <a:chOff x="618649" y="765074"/>
            <a:chExt cx="3149539" cy="3121821"/>
          </a:xfrm>
        </p:grpSpPr>
        <p:pic>
          <p:nvPicPr>
            <p:cNvPr id="15" name="Picture 14" descr="A group of colorful dots&#10;&#10;Description automatically generated">
              <a:extLst>
                <a:ext uri="{FF2B5EF4-FFF2-40B4-BE49-F238E27FC236}">
                  <a16:creationId xmlns:a16="http://schemas.microsoft.com/office/drawing/2014/main" id="{F03D0913-B7E9-AC46-8222-9FB0AC8E4EA9}"/>
                </a:ext>
              </a:extLst>
            </p:cNvPr>
            <p:cNvPicPr>
              <a:picLocks noChangeAspect="1"/>
            </p:cNvPicPr>
            <p:nvPr/>
          </p:nvPicPr>
          <p:blipFill>
            <a:blip r:embed="rId3"/>
            <a:stretch>
              <a:fillRect/>
            </a:stretch>
          </p:blipFill>
          <p:spPr>
            <a:xfrm>
              <a:off x="618649" y="1242837"/>
              <a:ext cx="3149539" cy="2644058"/>
            </a:xfrm>
            <a:prstGeom prst="rect">
              <a:avLst/>
            </a:prstGeom>
          </p:spPr>
        </p:pic>
        <p:sp>
          <p:nvSpPr>
            <p:cNvPr id="99" name="TextBox 98">
              <a:extLst>
                <a:ext uri="{FF2B5EF4-FFF2-40B4-BE49-F238E27FC236}">
                  <a16:creationId xmlns:a16="http://schemas.microsoft.com/office/drawing/2014/main" id="{37EEA242-8166-044F-B79F-2627536BCACB}"/>
                </a:ext>
              </a:extLst>
            </p:cNvPr>
            <p:cNvSpPr txBox="1"/>
            <p:nvPr/>
          </p:nvSpPr>
          <p:spPr>
            <a:xfrm>
              <a:off x="657299" y="1042950"/>
              <a:ext cx="237179" cy="369332"/>
            </a:xfrm>
            <a:prstGeom prst="rect">
              <a:avLst/>
            </a:prstGeom>
            <a:noFill/>
          </p:spPr>
          <p:txBody>
            <a:bodyPr wrap="square" rtlCol="0">
              <a:spAutoFit/>
            </a:bodyPr>
            <a:lstStyle/>
            <a:p>
              <a:r>
                <a:rPr lang="en-US" dirty="0"/>
                <a:t>A</a:t>
              </a:r>
            </a:p>
          </p:txBody>
        </p:sp>
        <p:sp>
          <p:nvSpPr>
            <p:cNvPr id="100" name="TextBox 99">
              <a:extLst>
                <a:ext uri="{FF2B5EF4-FFF2-40B4-BE49-F238E27FC236}">
                  <a16:creationId xmlns:a16="http://schemas.microsoft.com/office/drawing/2014/main" id="{DBA9FEC4-1661-124B-AB4F-8521D70F1B3B}"/>
                </a:ext>
              </a:extLst>
            </p:cNvPr>
            <p:cNvSpPr txBox="1"/>
            <p:nvPr/>
          </p:nvSpPr>
          <p:spPr>
            <a:xfrm>
              <a:off x="1562964" y="1047786"/>
              <a:ext cx="237179" cy="369332"/>
            </a:xfrm>
            <a:prstGeom prst="rect">
              <a:avLst/>
            </a:prstGeom>
            <a:noFill/>
          </p:spPr>
          <p:txBody>
            <a:bodyPr wrap="square" rtlCol="0">
              <a:spAutoFit/>
            </a:bodyPr>
            <a:lstStyle/>
            <a:p>
              <a:r>
                <a:rPr lang="en-US" dirty="0"/>
                <a:t>B</a:t>
              </a:r>
            </a:p>
          </p:txBody>
        </p:sp>
        <p:sp>
          <p:nvSpPr>
            <p:cNvPr id="101" name="TextBox 100">
              <a:extLst>
                <a:ext uri="{FF2B5EF4-FFF2-40B4-BE49-F238E27FC236}">
                  <a16:creationId xmlns:a16="http://schemas.microsoft.com/office/drawing/2014/main" id="{F50362DE-DDBA-364D-923D-B10CA53C63D2}"/>
                </a:ext>
              </a:extLst>
            </p:cNvPr>
            <p:cNvSpPr txBox="1"/>
            <p:nvPr/>
          </p:nvSpPr>
          <p:spPr>
            <a:xfrm>
              <a:off x="2705810" y="1055908"/>
              <a:ext cx="237179" cy="369332"/>
            </a:xfrm>
            <a:prstGeom prst="rect">
              <a:avLst/>
            </a:prstGeom>
            <a:noFill/>
          </p:spPr>
          <p:txBody>
            <a:bodyPr wrap="square" rtlCol="0">
              <a:spAutoFit/>
            </a:bodyPr>
            <a:lstStyle/>
            <a:p>
              <a:r>
                <a:rPr lang="en-US" dirty="0"/>
                <a:t>C</a:t>
              </a:r>
            </a:p>
          </p:txBody>
        </p:sp>
        <p:sp>
          <p:nvSpPr>
            <p:cNvPr id="104" name="TextBox 103">
              <a:extLst>
                <a:ext uri="{FF2B5EF4-FFF2-40B4-BE49-F238E27FC236}">
                  <a16:creationId xmlns:a16="http://schemas.microsoft.com/office/drawing/2014/main" id="{F5BB0E63-0790-E14F-A082-5849C0567A66}"/>
                </a:ext>
              </a:extLst>
            </p:cNvPr>
            <p:cNvSpPr txBox="1"/>
            <p:nvPr/>
          </p:nvSpPr>
          <p:spPr>
            <a:xfrm>
              <a:off x="657298" y="2401588"/>
              <a:ext cx="237179" cy="369332"/>
            </a:xfrm>
            <a:prstGeom prst="rect">
              <a:avLst/>
            </a:prstGeom>
            <a:noFill/>
          </p:spPr>
          <p:txBody>
            <a:bodyPr wrap="square" rtlCol="0">
              <a:spAutoFit/>
            </a:bodyPr>
            <a:lstStyle/>
            <a:p>
              <a:r>
                <a:rPr lang="en-US" dirty="0"/>
                <a:t>F</a:t>
              </a:r>
            </a:p>
          </p:txBody>
        </p:sp>
        <p:sp>
          <p:nvSpPr>
            <p:cNvPr id="105" name="TextBox 104">
              <a:extLst>
                <a:ext uri="{FF2B5EF4-FFF2-40B4-BE49-F238E27FC236}">
                  <a16:creationId xmlns:a16="http://schemas.microsoft.com/office/drawing/2014/main" id="{018D5CAB-51DD-2941-853C-F69476B7D3D6}"/>
                </a:ext>
              </a:extLst>
            </p:cNvPr>
            <p:cNvSpPr txBox="1"/>
            <p:nvPr/>
          </p:nvSpPr>
          <p:spPr>
            <a:xfrm>
              <a:off x="1564072" y="2450765"/>
              <a:ext cx="237179" cy="369332"/>
            </a:xfrm>
            <a:prstGeom prst="rect">
              <a:avLst/>
            </a:prstGeom>
            <a:noFill/>
          </p:spPr>
          <p:txBody>
            <a:bodyPr wrap="square" rtlCol="0">
              <a:spAutoFit/>
            </a:bodyPr>
            <a:lstStyle/>
            <a:p>
              <a:r>
                <a:rPr lang="en-US" dirty="0"/>
                <a:t>G</a:t>
              </a:r>
            </a:p>
          </p:txBody>
        </p:sp>
        <p:sp>
          <p:nvSpPr>
            <p:cNvPr id="106" name="TextBox 105">
              <a:extLst>
                <a:ext uri="{FF2B5EF4-FFF2-40B4-BE49-F238E27FC236}">
                  <a16:creationId xmlns:a16="http://schemas.microsoft.com/office/drawing/2014/main" id="{F6FAF16E-9746-B945-9A5B-2C31336AD381}"/>
                </a:ext>
              </a:extLst>
            </p:cNvPr>
            <p:cNvSpPr txBox="1"/>
            <p:nvPr/>
          </p:nvSpPr>
          <p:spPr>
            <a:xfrm>
              <a:off x="2705809" y="2461009"/>
              <a:ext cx="237179" cy="369332"/>
            </a:xfrm>
            <a:prstGeom prst="rect">
              <a:avLst/>
            </a:prstGeom>
            <a:noFill/>
          </p:spPr>
          <p:txBody>
            <a:bodyPr wrap="square" rtlCol="0">
              <a:spAutoFit/>
            </a:bodyPr>
            <a:lstStyle/>
            <a:p>
              <a:r>
                <a:rPr lang="en-US" dirty="0"/>
                <a:t>H</a:t>
              </a:r>
            </a:p>
          </p:txBody>
        </p:sp>
        <p:sp>
          <p:nvSpPr>
            <p:cNvPr id="38" name="TextBox 37">
              <a:extLst>
                <a:ext uri="{FF2B5EF4-FFF2-40B4-BE49-F238E27FC236}">
                  <a16:creationId xmlns:a16="http://schemas.microsoft.com/office/drawing/2014/main" id="{45E7B709-6B49-AF4F-899F-8CF5AB72091D}"/>
                </a:ext>
              </a:extLst>
            </p:cNvPr>
            <p:cNvSpPr txBox="1"/>
            <p:nvPr/>
          </p:nvSpPr>
          <p:spPr>
            <a:xfrm>
              <a:off x="1012869" y="765074"/>
              <a:ext cx="2348527" cy="276999"/>
            </a:xfrm>
            <a:prstGeom prst="rect">
              <a:avLst/>
            </a:prstGeom>
            <a:noFill/>
          </p:spPr>
          <p:txBody>
            <a:bodyPr wrap="square" rtlCol="0">
              <a:spAutoFit/>
            </a:bodyPr>
            <a:lstStyle/>
            <a:p>
              <a:pPr algn="ctr"/>
              <a:r>
                <a:rPr lang="en-US" sz="1200" dirty="0"/>
                <a:t>Innate Immune cell Frequencies</a:t>
              </a:r>
            </a:p>
          </p:txBody>
        </p:sp>
      </p:grpSp>
      <p:grpSp>
        <p:nvGrpSpPr>
          <p:cNvPr id="13" name="Group 12">
            <a:extLst>
              <a:ext uri="{FF2B5EF4-FFF2-40B4-BE49-F238E27FC236}">
                <a16:creationId xmlns:a16="http://schemas.microsoft.com/office/drawing/2014/main" id="{9C36BEF2-6999-6A49-A05E-AA33B12D3F02}"/>
              </a:ext>
            </a:extLst>
          </p:cNvPr>
          <p:cNvGrpSpPr/>
          <p:nvPr/>
        </p:nvGrpSpPr>
        <p:grpSpPr>
          <a:xfrm>
            <a:off x="3924342" y="137927"/>
            <a:ext cx="2260785" cy="2006496"/>
            <a:chOff x="3877687" y="764424"/>
            <a:chExt cx="2260785" cy="2006496"/>
          </a:xfrm>
        </p:grpSpPr>
        <p:sp>
          <p:nvSpPr>
            <p:cNvPr id="39" name="TextBox 38">
              <a:extLst>
                <a:ext uri="{FF2B5EF4-FFF2-40B4-BE49-F238E27FC236}">
                  <a16:creationId xmlns:a16="http://schemas.microsoft.com/office/drawing/2014/main" id="{2D82BBF3-47E7-7144-89C2-9682EF7D6C7E}"/>
                </a:ext>
              </a:extLst>
            </p:cNvPr>
            <p:cNvSpPr txBox="1"/>
            <p:nvPr/>
          </p:nvSpPr>
          <p:spPr>
            <a:xfrm>
              <a:off x="3927542" y="764424"/>
              <a:ext cx="2210930" cy="276999"/>
            </a:xfrm>
            <a:prstGeom prst="rect">
              <a:avLst/>
            </a:prstGeom>
            <a:noFill/>
          </p:spPr>
          <p:txBody>
            <a:bodyPr wrap="square" rtlCol="0">
              <a:spAutoFit/>
            </a:bodyPr>
            <a:lstStyle/>
            <a:p>
              <a:pPr algn="ctr"/>
              <a:r>
                <a:rPr lang="en-US" sz="1200" dirty="0"/>
                <a:t>Antigen Presenting Capacity</a:t>
              </a:r>
            </a:p>
          </p:txBody>
        </p:sp>
        <p:grpSp>
          <p:nvGrpSpPr>
            <p:cNvPr id="11" name="Group 10">
              <a:extLst>
                <a:ext uri="{FF2B5EF4-FFF2-40B4-BE49-F238E27FC236}">
                  <a16:creationId xmlns:a16="http://schemas.microsoft.com/office/drawing/2014/main" id="{95C00D3E-F486-A74C-B3F4-16CB88283E0C}"/>
                </a:ext>
              </a:extLst>
            </p:cNvPr>
            <p:cNvGrpSpPr/>
            <p:nvPr/>
          </p:nvGrpSpPr>
          <p:grpSpPr>
            <a:xfrm>
              <a:off x="3877687" y="1036767"/>
              <a:ext cx="1342820" cy="1734153"/>
              <a:chOff x="3877687" y="1036767"/>
              <a:chExt cx="1342820" cy="1734153"/>
            </a:xfrm>
          </p:grpSpPr>
          <p:sp>
            <p:nvSpPr>
              <p:cNvPr id="102" name="TextBox 101">
                <a:extLst>
                  <a:ext uri="{FF2B5EF4-FFF2-40B4-BE49-F238E27FC236}">
                    <a16:creationId xmlns:a16="http://schemas.microsoft.com/office/drawing/2014/main" id="{47765BD3-075B-554F-9BC3-B6EFEDB4B013}"/>
                  </a:ext>
                </a:extLst>
              </p:cNvPr>
              <p:cNvSpPr txBox="1"/>
              <p:nvPr/>
            </p:nvSpPr>
            <p:spPr>
              <a:xfrm>
                <a:off x="3877688" y="1036767"/>
                <a:ext cx="237179" cy="369332"/>
              </a:xfrm>
              <a:prstGeom prst="rect">
                <a:avLst/>
              </a:prstGeom>
              <a:noFill/>
            </p:spPr>
            <p:txBody>
              <a:bodyPr wrap="square" rtlCol="0">
                <a:spAutoFit/>
              </a:bodyPr>
              <a:lstStyle/>
              <a:p>
                <a:r>
                  <a:rPr lang="en-US" dirty="0"/>
                  <a:t>D</a:t>
                </a:r>
              </a:p>
            </p:txBody>
          </p:sp>
          <p:sp>
            <p:nvSpPr>
              <p:cNvPr id="103" name="TextBox 102">
                <a:extLst>
                  <a:ext uri="{FF2B5EF4-FFF2-40B4-BE49-F238E27FC236}">
                    <a16:creationId xmlns:a16="http://schemas.microsoft.com/office/drawing/2014/main" id="{E69D3331-A4E5-814A-9CD9-956315ACD7D3}"/>
                  </a:ext>
                </a:extLst>
              </p:cNvPr>
              <p:cNvSpPr txBox="1"/>
              <p:nvPr/>
            </p:nvSpPr>
            <p:spPr>
              <a:xfrm>
                <a:off x="4957085" y="1042950"/>
                <a:ext cx="237179" cy="369332"/>
              </a:xfrm>
              <a:prstGeom prst="rect">
                <a:avLst/>
              </a:prstGeom>
              <a:noFill/>
            </p:spPr>
            <p:txBody>
              <a:bodyPr wrap="square" rtlCol="0">
                <a:spAutoFit/>
              </a:bodyPr>
              <a:lstStyle/>
              <a:p>
                <a:r>
                  <a:rPr lang="en-US" dirty="0"/>
                  <a:t>E</a:t>
                </a:r>
              </a:p>
            </p:txBody>
          </p:sp>
          <p:sp>
            <p:nvSpPr>
              <p:cNvPr id="107" name="TextBox 106">
                <a:extLst>
                  <a:ext uri="{FF2B5EF4-FFF2-40B4-BE49-F238E27FC236}">
                    <a16:creationId xmlns:a16="http://schemas.microsoft.com/office/drawing/2014/main" id="{C0D40BB2-30FE-D749-B323-3EFF53C06721}"/>
                  </a:ext>
                </a:extLst>
              </p:cNvPr>
              <p:cNvSpPr txBox="1"/>
              <p:nvPr/>
            </p:nvSpPr>
            <p:spPr>
              <a:xfrm>
                <a:off x="3877687" y="2401588"/>
                <a:ext cx="237179" cy="369332"/>
              </a:xfrm>
              <a:prstGeom prst="rect">
                <a:avLst/>
              </a:prstGeom>
              <a:noFill/>
            </p:spPr>
            <p:txBody>
              <a:bodyPr wrap="square" rtlCol="0">
                <a:spAutoFit/>
              </a:bodyPr>
              <a:lstStyle/>
              <a:p>
                <a:r>
                  <a:rPr lang="en-US" dirty="0"/>
                  <a:t>I</a:t>
                </a:r>
              </a:p>
            </p:txBody>
          </p:sp>
          <p:sp>
            <p:nvSpPr>
              <p:cNvPr id="108" name="TextBox 107">
                <a:extLst>
                  <a:ext uri="{FF2B5EF4-FFF2-40B4-BE49-F238E27FC236}">
                    <a16:creationId xmlns:a16="http://schemas.microsoft.com/office/drawing/2014/main" id="{150EB891-0B37-214A-B3BF-4C84002F056F}"/>
                  </a:ext>
                </a:extLst>
              </p:cNvPr>
              <p:cNvSpPr txBox="1"/>
              <p:nvPr/>
            </p:nvSpPr>
            <p:spPr>
              <a:xfrm>
                <a:off x="4983328" y="2401588"/>
                <a:ext cx="237179" cy="369332"/>
              </a:xfrm>
              <a:prstGeom prst="rect">
                <a:avLst/>
              </a:prstGeom>
              <a:noFill/>
            </p:spPr>
            <p:txBody>
              <a:bodyPr wrap="square" rtlCol="0">
                <a:spAutoFit/>
              </a:bodyPr>
              <a:lstStyle/>
              <a:p>
                <a:r>
                  <a:rPr lang="en-US" dirty="0"/>
                  <a:t>J</a:t>
                </a:r>
              </a:p>
            </p:txBody>
          </p:sp>
        </p:grpSp>
      </p:grpSp>
      <p:pic>
        <p:nvPicPr>
          <p:cNvPr id="54" name="Picture 53">
            <a:extLst>
              <a:ext uri="{FF2B5EF4-FFF2-40B4-BE49-F238E27FC236}">
                <a16:creationId xmlns:a16="http://schemas.microsoft.com/office/drawing/2014/main" id="{F60C74E8-D2FE-E645-A8DA-2D54EFF228B8}"/>
              </a:ext>
            </a:extLst>
          </p:cNvPr>
          <p:cNvPicPr>
            <a:picLocks noChangeAspect="1"/>
          </p:cNvPicPr>
          <p:nvPr/>
        </p:nvPicPr>
        <p:blipFill rotWithShape="1">
          <a:blip r:embed="rId4"/>
          <a:srcRect l="66160" t="29970" b="51451"/>
          <a:stretch/>
        </p:blipFill>
        <p:spPr>
          <a:xfrm rot="16200000">
            <a:off x="1463871" y="4270350"/>
            <a:ext cx="785237" cy="299358"/>
          </a:xfrm>
          <a:prstGeom prst="rect">
            <a:avLst/>
          </a:prstGeom>
        </p:spPr>
      </p:pic>
      <p:pic>
        <p:nvPicPr>
          <p:cNvPr id="55" name="Picture 54">
            <a:extLst>
              <a:ext uri="{FF2B5EF4-FFF2-40B4-BE49-F238E27FC236}">
                <a16:creationId xmlns:a16="http://schemas.microsoft.com/office/drawing/2014/main" id="{041546C1-62BA-9142-88F0-F5374611CC47}"/>
              </a:ext>
            </a:extLst>
          </p:cNvPr>
          <p:cNvPicPr>
            <a:picLocks noChangeAspect="1"/>
          </p:cNvPicPr>
          <p:nvPr/>
        </p:nvPicPr>
        <p:blipFill rotWithShape="1">
          <a:blip r:embed="rId5"/>
          <a:srcRect l="63188" t="39974" b="44042"/>
          <a:stretch/>
        </p:blipFill>
        <p:spPr>
          <a:xfrm rot="16200000">
            <a:off x="1375165" y="5471734"/>
            <a:ext cx="921598" cy="297390"/>
          </a:xfrm>
          <a:prstGeom prst="rect">
            <a:avLst/>
          </a:prstGeom>
        </p:spPr>
      </p:pic>
      <p:pic>
        <p:nvPicPr>
          <p:cNvPr id="61" name="Picture 60">
            <a:extLst>
              <a:ext uri="{FF2B5EF4-FFF2-40B4-BE49-F238E27FC236}">
                <a16:creationId xmlns:a16="http://schemas.microsoft.com/office/drawing/2014/main" id="{69477BEC-35A8-1D42-8ED1-EFF4D8182DDF}"/>
              </a:ext>
            </a:extLst>
          </p:cNvPr>
          <p:cNvPicPr>
            <a:picLocks noChangeAspect="1"/>
          </p:cNvPicPr>
          <p:nvPr/>
        </p:nvPicPr>
        <p:blipFill rotWithShape="1">
          <a:blip r:embed="rId4"/>
          <a:srcRect l="66160" t="29970" b="51451"/>
          <a:stretch/>
        </p:blipFill>
        <p:spPr>
          <a:xfrm rot="16200000">
            <a:off x="94505" y="989444"/>
            <a:ext cx="785237" cy="299358"/>
          </a:xfrm>
          <a:prstGeom prst="rect">
            <a:avLst/>
          </a:prstGeom>
        </p:spPr>
      </p:pic>
      <p:pic>
        <p:nvPicPr>
          <p:cNvPr id="62" name="Picture 61">
            <a:extLst>
              <a:ext uri="{FF2B5EF4-FFF2-40B4-BE49-F238E27FC236}">
                <a16:creationId xmlns:a16="http://schemas.microsoft.com/office/drawing/2014/main" id="{7C874C2F-CAF1-D642-B2E5-D6DA56F11017}"/>
              </a:ext>
            </a:extLst>
          </p:cNvPr>
          <p:cNvPicPr>
            <a:picLocks noChangeAspect="1"/>
          </p:cNvPicPr>
          <p:nvPr/>
        </p:nvPicPr>
        <p:blipFill rotWithShape="1">
          <a:blip r:embed="rId5"/>
          <a:srcRect l="63188" t="39974" b="44042"/>
          <a:stretch/>
        </p:blipFill>
        <p:spPr>
          <a:xfrm rot="16200000">
            <a:off x="5799" y="2276556"/>
            <a:ext cx="921598" cy="297390"/>
          </a:xfrm>
          <a:prstGeom prst="rect">
            <a:avLst/>
          </a:prstGeom>
        </p:spPr>
      </p:pic>
      <p:sp>
        <p:nvSpPr>
          <p:cNvPr id="3" name="Rectangle 2">
            <a:extLst>
              <a:ext uri="{FF2B5EF4-FFF2-40B4-BE49-F238E27FC236}">
                <a16:creationId xmlns:a16="http://schemas.microsoft.com/office/drawing/2014/main" id="{AD96DC12-A5A4-8548-A54C-3C7C63E48055}"/>
              </a:ext>
            </a:extLst>
          </p:cNvPr>
          <p:cNvSpPr/>
          <p:nvPr/>
        </p:nvSpPr>
        <p:spPr>
          <a:xfrm>
            <a:off x="683265" y="116973"/>
            <a:ext cx="3054478"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D28B47C2-33CB-154E-ACBD-9A26505D3925}"/>
              </a:ext>
            </a:extLst>
          </p:cNvPr>
          <p:cNvSpPr/>
          <p:nvPr/>
        </p:nvSpPr>
        <p:spPr>
          <a:xfrm>
            <a:off x="3924342" y="121048"/>
            <a:ext cx="2126437"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503C26E-B52E-3C49-8DA1-FB3EA204B5A9}"/>
              </a:ext>
            </a:extLst>
          </p:cNvPr>
          <p:cNvSpPr/>
          <p:nvPr/>
        </p:nvSpPr>
        <p:spPr>
          <a:xfrm>
            <a:off x="755614" y="3362478"/>
            <a:ext cx="5306232"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D1E19FBC-C522-5647-86CE-F0F3EEFFBB9F}"/>
              </a:ext>
            </a:extLst>
          </p:cNvPr>
          <p:cNvPicPr>
            <a:picLocks noChangeAspect="1"/>
          </p:cNvPicPr>
          <p:nvPr/>
        </p:nvPicPr>
        <p:blipFill rotWithShape="1">
          <a:blip r:embed="rId6"/>
          <a:srcRect b="52156"/>
          <a:stretch/>
        </p:blipFill>
        <p:spPr>
          <a:xfrm>
            <a:off x="3903757" y="620183"/>
            <a:ext cx="2127930" cy="1338059"/>
          </a:xfrm>
          <a:prstGeom prst="rect">
            <a:avLst/>
          </a:prstGeom>
        </p:spPr>
      </p:pic>
      <p:pic>
        <p:nvPicPr>
          <p:cNvPr id="47" name="Picture 46">
            <a:extLst>
              <a:ext uri="{FF2B5EF4-FFF2-40B4-BE49-F238E27FC236}">
                <a16:creationId xmlns:a16="http://schemas.microsoft.com/office/drawing/2014/main" id="{ABAC4DF0-474B-DA4C-9A64-C6E2E67CF0FA}"/>
              </a:ext>
            </a:extLst>
          </p:cNvPr>
          <p:cNvPicPr>
            <a:picLocks noChangeAspect="1"/>
          </p:cNvPicPr>
          <p:nvPr/>
        </p:nvPicPr>
        <p:blipFill rotWithShape="1">
          <a:blip r:embed="rId6"/>
          <a:srcRect l="704" t="52306" r="-704" b="-150"/>
          <a:stretch/>
        </p:blipFill>
        <p:spPr>
          <a:xfrm>
            <a:off x="3962476" y="1915237"/>
            <a:ext cx="2127930" cy="1338059"/>
          </a:xfrm>
          <a:prstGeom prst="rect">
            <a:avLst/>
          </a:prstGeom>
        </p:spPr>
      </p:pic>
      <p:pic>
        <p:nvPicPr>
          <p:cNvPr id="20" name="Picture 19">
            <a:extLst>
              <a:ext uri="{FF2B5EF4-FFF2-40B4-BE49-F238E27FC236}">
                <a16:creationId xmlns:a16="http://schemas.microsoft.com/office/drawing/2014/main" id="{4F76F8CB-E347-5A45-BA03-78E9CCCD87D3}"/>
              </a:ext>
            </a:extLst>
          </p:cNvPr>
          <p:cNvPicPr>
            <a:picLocks noChangeAspect="1"/>
          </p:cNvPicPr>
          <p:nvPr/>
        </p:nvPicPr>
        <p:blipFill rotWithShape="1">
          <a:blip r:embed="rId7"/>
          <a:srcRect b="54567"/>
          <a:stretch/>
        </p:blipFill>
        <p:spPr>
          <a:xfrm>
            <a:off x="1984659" y="3909388"/>
            <a:ext cx="3184426" cy="1277923"/>
          </a:xfrm>
          <a:prstGeom prst="rect">
            <a:avLst/>
          </a:prstGeom>
        </p:spPr>
      </p:pic>
      <p:pic>
        <p:nvPicPr>
          <p:cNvPr id="50" name="Picture 49">
            <a:extLst>
              <a:ext uri="{FF2B5EF4-FFF2-40B4-BE49-F238E27FC236}">
                <a16:creationId xmlns:a16="http://schemas.microsoft.com/office/drawing/2014/main" id="{7D70229A-7B8C-8A43-84E5-71F89079608A}"/>
              </a:ext>
            </a:extLst>
          </p:cNvPr>
          <p:cNvPicPr>
            <a:picLocks noChangeAspect="1"/>
          </p:cNvPicPr>
          <p:nvPr/>
        </p:nvPicPr>
        <p:blipFill rotWithShape="1">
          <a:blip r:embed="rId7"/>
          <a:srcRect l="514" t="54187" r="-514" b="380"/>
          <a:stretch/>
        </p:blipFill>
        <p:spPr>
          <a:xfrm>
            <a:off x="2009617" y="5234722"/>
            <a:ext cx="3184426" cy="1277923"/>
          </a:xfrm>
          <a:prstGeom prst="rect">
            <a:avLst/>
          </a:prstGeom>
        </p:spPr>
      </p:pic>
    </p:spTree>
    <p:extLst>
      <p:ext uri="{BB962C8B-B14F-4D97-AF65-F5344CB8AC3E}">
        <p14:creationId xmlns:p14="http://schemas.microsoft.com/office/powerpoint/2010/main" val="476732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6E63B4-F5E3-D441-8B50-3C743EC6BC09}"/>
              </a:ext>
            </a:extLst>
          </p:cNvPr>
          <p:cNvPicPr>
            <a:picLocks noChangeAspect="1"/>
          </p:cNvPicPr>
          <p:nvPr/>
        </p:nvPicPr>
        <p:blipFill>
          <a:blip r:embed="rId3"/>
          <a:stretch>
            <a:fillRect/>
          </a:stretch>
        </p:blipFill>
        <p:spPr>
          <a:xfrm>
            <a:off x="1349726" y="3815165"/>
            <a:ext cx="4209611" cy="2743200"/>
          </a:xfrm>
          <a:prstGeom prst="rect">
            <a:avLst/>
          </a:prstGeom>
        </p:spPr>
      </p:pic>
      <p:pic>
        <p:nvPicPr>
          <p:cNvPr id="3" name="Picture 2">
            <a:extLst>
              <a:ext uri="{FF2B5EF4-FFF2-40B4-BE49-F238E27FC236}">
                <a16:creationId xmlns:a16="http://schemas.microsoft.com/office/drawing/2014/main" id="{4186A80D-8DE2-7F47-89EC-BA2FFDE1E2F6}"/>
              </a:ext>
            </a:extLst>
          </p:cNvPr>
          <p:cNvPicPr>
            <a:picLocks noChangeAspect="1"/>
          </p:cNvPicPr>
          <p:nvPr/>
        </p:nvPicPr>
        <p:blipFill>
          <a:blip r:embed="rId4"/>
          <a:stretch>
            <a:fillRect/>
          </a:stretch>
        </p:blipFill>
        <p:spPr>
          <a:xfrm>
            <a:off x="2423884" y="650663"/>
            <a:ext cx="2089176" cy="2598139"/>
          </a:xfrm>
          <a:prstGeom prst="rect">
            <a:avLst/>
          </a:prstGeom>
        </p:spPr>
      </p:pic>
      <p:sp>
        <p:nvSpPr>
          <p:cNvPr id="8" name="TextBox 7">
            <a:extLst>
              <a:ext uri="{FF2B5EF4-FFF2-40B4-BE49-F238E27FC236}">
                <a16:creationId xmlns:a16="http://schemas.microsoft.com/office/drawing/2014/main" id="{189F6176-69B0-A74C-AB8D-7584BAAD2311}"/>
              </a:ext>
            </a:extLst>
          </p:cNvPr>
          <p:cNvSpPr txBox="1"/>
          <p:nvPr/>
        </p:nvSpPr>
        <p:spPr>
          <a:xfrm>
            <a:off x="262637" y="6701207"/>
            <a:ext cx="6418731" cy="1200329"/>
          </a:xfrm>
          <a:prstGeom prst="rect">
            <a:avLst/>
          </a:prstGeom>
          <a:noFill/>
        </p:spPr>
        <p:txBody>
          <a:bodyPr wrap="square" lIns="91440" tIns="45720" rIns="91440" bIns="45720" rtlCol="0" anchor="t">
            <a:spAutoFit/>
          </a:bodyPr>
          <a:lstStyle/>
          <a:p>
            <a:pPr fontAlgn="base"/>
            <a:r>
              <a:rPr lang="en-US" sz="1200" b="1" dirty="0"/>
              <a:t>Supplemental Figure 6: Adaptive immune cell counts in peripheral blood.</a:t>
            </a:r>
            <a:r>
              <a:rPr lang="en-US" sz="1200" dirty="0"/>
              <a:t> Male and female mice PBMCs were immunophenotyped via flow cytometry. A &amp; C) Count of B cells. B &amp; D) Count of T cells. Count of CD4+ cells in males (E) and females (I). Count of CD8+ cells in males (F) and females (J). Ratio of CD8/CD4 counts in males (G) and females (K). Counts of NK1.1+ cells in males (H) and females (L). Samples that are statistically different do not share the same letter. Significance for main effects is as follows: *p &lt; 0.05, **p &lt; 0.01, ***p &lt; 0.001, ****p &lt; 0.0001 </a:t>
            </a:r>
            <a:endParaRPr lang="en-US" dirty="0"/>
          </a:p>
        </p:txBody>
      </p:sp>
      <p:sp>
        <p:nvSpPr>
          <p:cNvPr id="17" name="TextBox 16">
            <a:extLst>
              <a:ext uri="{FF2B5EF4-FFF2-40B4-BE49-F238E27FC236}">
                <a16:creationId xmlns:a16="http://schemas.microsoft.com/office/drawing/2014/main" id="{7038B06A-2DA3-6647-BCF6-52AF73AFB7D2}"/>
              </a:ext>
            </a:extLst>
          </p:cNvPr>
          <p:cNvSpPr txBox="1"/>
          <p:nvPr/>
        </p:nvSpPr>
        <p:spPr>
          <a:xfrm>
            <a:off x="2486591" y="453315"/>
            <a:ext cx="268664" cy="369332"/>
          </a:xfrm>
          <a:prstGeom prst="rect">
            <a:avLst/>
          </a:prstGeom>
          <a:noFill/>
        </p:spPr>
        <p:txBody>
          <a:bodyPr wrap="square" rtlCol="0">
            <a:spAutoFit/>
          </a:bodyPr>
          <a:lstStyle/>
          <a:p>
            <a:r>
              <a:rPr lang="en-US" dirty="0"/>
              <a:t>A</a:t>
            </a:r>
          </a:p>
        </p:txBody>
      </p:sp>
      <p:sp>
        <p:nvSpPr>
          <p:cNvPr id="48" name="TextBox 47">
            <a:extLst>
              <a:ext uri="{FF2B5EF4-FFF2-40B4-BE49-F238E27FC236}">
                <a16:creationId xmlns:a16="http://schemas.microsoft.com/office/drawing/2014/main" id="{D8EF2855-6B32-EC4D-8976-EC3276AF17D0}"/>
              </a:ext>
            </a:extLst>
          </p:cNvPr>
          <p:cNvSpPr txBox="1"/>
          <p:nvPr/>
        </p:nvSpPr>
        <p:spPr>
          <a:xfrm>
            <a:off x="3518412" y="454426"/>
            <a:ext cx="268664" cy="369332"/>
          </a:xfrm>
          <a:prstGeom prst="rect">
            <a:avLst/>
          </a:prstGeom>
          <a:noFill/>
        </p:spPr>
        <p:txBody>
          <a:bodyPr wrap="square" rtlCol="0">
            <a:spAutoFit/>
          </a:bodyPr>
          <a:lstStyle/>
          <a:p>
            <a:r>
              <a:rPr lang="en-US" dirty="0"/>
              <a:t>B</a:t>
            </a:r>
          </a:p>
        </p:txBody>
      </p:sp>
      <p:sp>
        <p:nvSpPr>
          <p:cNvPr id="50" name="TextBox 49">
            <a:extLst>
              <a:ext uri="{FF2B5EF4-FFF2-40B4-BE49-F238E27FC236}">
                <a16:creationId xmlns:a16="http://schemas.microsoft.com/office/drawing/2014/main" id="{1EA03C6D-4CED-5741-AF2F-B9E3EDFF1C6A}"/>
              </a:ext>
            </a:extLst>
          </p:cNvPr>
          <p:cNvSpPr txBox="1"/>
          <p:nvPr/>
        </p:nvSpPr>
        <p:spPr>
          <a:xfrm>
            <a:off x="2486591" y="1807796"/>
            <a:ext cx="268664" cy="369332"/>
          </a:xfrm>
          <a:prstGeom prst="rect">
            <a:avLst/>
          </a:prstGeom>
          <a:noFill/>
        </p:spPr>
        <p:txBody>
          <a:bodyPr wrap="square" rtlCol="0">
            <a:spAutoFit/>
          </a:bodyPr>
          <a:lstStyle/>
          <a:p>
            <a:r>
              <a:rPr lang="en-US" dirty="0"/>
              <a:t>C</a:t>
            </a:r>
          </a:p>
        </p:txBody>
      </p:sp>
      <p:sp>
        <p:nvSpPr>
          <p:cNvPr id="51" name="TextBox 50">
            <a:extLst>
              <a:ext uri="{FF2B5EF4-FFF2-40B4-BE49-F238E27FC236}">
                <a16:creationId xmlns:a16="http://schemas.microsoft.com/office/drawing/2014/main" id="{DADC7160-CB8C-684C-8890-572E1FA3637A}"/>
              </a:ext>
            </a:extLst>
          </p:cNvPr>
          <p:cNvSpPr txBox="1"/>
          <p:nvPr/>
        </p:nvSpPr>
        <p:spPr>
          <a:xfrm>
            <a:off x="3518412" y="1807796"/>
            <a:ext cx="268664" cy="369332"/>
          </a:xfrm>
          <a:prstGeom prst="rect">
            <a:avLst/>
          </a:prstGeom>
          <a:noFill/>
        </p:spPr>
        <p:txBody>
          <a:bodyPr wrap="square" rtlCol="0">
            <a:spAutoFit/>
          </a:bodyPr>
          <a:lstStyle/>
          <a:p>
            <a:r>
              <a:rPr lang="en-US" dirty="0"/>
              <a:t>D</a:t>
            </a:r>
          </a:p>
        </p:txBody>
      </p:sp>
      <p:sp>
        <p:nvSpPr>
          <p:cNvPr id="54" name="TextBox 53">
            <a:extLst>
              <a:ext uri="{FF2B5EF4-FFF2-40B4-BE49-F238E27FC236}">
                <a16:creationId xmlns:a16="http://schemas.microsoft.com/office/drawing/2014/main" id="{9F87C63C-0C25-BA43-ACE0-50C42B0C40E5}"/>
              </a:ext>
            </a:extLst>
          </p:cNvPr>
          <p:cNvSpPr txBox="1"/>
          <p:nvPr/>
        </p:nvSpPr>
        <p:spPr>
          <a:xfrm>
            <a:off x="2439364" y="3652891"/>
            <a:ext cx="268664" cy="369332"/>
          </a:xfrm>
          <a:prstGeom prst="rect">
            <a:avLst/>
          </a:prstGeom>
          <a:noFill/>
        </p:spPr>
        <p:txBody>
          <a:bodyPr wrap="square" rtlCol="0">
            <a:spAutoFit/>
          </a:bodyPr>
          <a:lstStyle/>
          <a:p>
            <a:r>
              <a:rPr lang="en-US" dirty="0"/>
              <a:t>F</a:t>
            </a:r>
          </a:p>
        </p:txBody>
      </p:sp>
      <p:sp>
        <p:nvSpPr>
          <p:cNvPr id="55" name="TextBox 54">
            <a:extLst>
              <a:ext uri="{FF2B5EF4-FFF2-40B4-BE49-F238E27FC236}">
                <a16:creationId xmlns:a16="http://schemas.microsoft.com/office/drawing/2014/main" id="{C4E901DC-075F-B24E-85B0-23B3A8B79AEA}"/>
              </a:ext>
            </a:extLst>
          </p:cNvPr>
          <p:cNvSpPr txBox="1"/>
          <p:nvPr/>
        </p:nvSpPr>
        <p:spPr>
          <a:xfrm>
            <a:off x="3472003" y="3652891"/>
            <a:ext cx="268664" cy="369332"/>
          </a:xfrm>
          <a:prstGeom prst="rect">
            <a:avLst/>
          </a:prstGeom>
          <a:noFill/>
        </p:spPr>
        <p:txBody>
          <a:bodyPr wrap="square" rtlCol="0">
            <a:spAutoFit/>
          </a:bodyPr>
          <a:lstStyle/>
          <a:p>
            <a:r>
              <a:rPr lang="en-US" dirty="0"/>
              <a:t>G</a:t>
            </a:r>
          </a:p>
        </p:txBody>
      </p:sp>
      <p:sp>
        <p:nvSpPr>
          <p:cNvPr id="56" name="TextBox 55">
            <a:extLst>
              <a:ext uri="{FF2B5EF4-FFF2-40B4-BE49-F238E27FC236}">
                <a16:creationId xmlns:a16="http://schemas.microsoft.com/office/drawing/2014/main" id="{0D8193EB-7792-6C42-8A34-5522D52EA3A4}"/>
              </a:ext>
            </a:extLst>
          </p:cNvPr>
          <p:cNvSpPr txBox="1"/>
          <p:nvPr/>
        </p:nvSpPr>
        <p:spPr>
          <a:xfrm>
            <a:off x="4545214" y="3652891"/>
            <a:ext cx="268664" cy="369332"/>
          </a:xfrm>
          <a:prstGeom prst="rect">
            <a:avLst/>
          </a:prstGeom>
          <a:noFill/>
        </p:spPr>
        <p:txBody>
          <a:bodyPr wrap="square" rtlCol="0">
            <a:spAutoFit/>
          </a:bodyPr>
          <a:lstStyle/>
          <a:p>
            <a:r>
              <a:rPr lang="en-US" dirty="0"/>
              <a:t>H</a:t>
            </a:r>
          </a:p>
        </p:txBody>
      </p:sp>
      <p:pic>
        <p:nvPicPr>
          <p:cNvPr id="57" name="Picture 56">
            <a:extLst>
              <a:ext uri="{FF2B5EF4-FFF2-40B4-BE49-F238E27FC236}">
                <a16:creationId xmlns:a16="http://schemas.microsoft.com/office/drawing/2014/main" id="{448E7EBC-DFF1-F042-AF19-423E713EF4C1}"/>
              </a:ext>
            </a:extLst>
          </p:cNvPr>
          <p:cNvPicPr>
            <a:picLocks noChangeAspect="1"/>
          </p:cNvPicPr>
          <p:nvPr/>
        </p:nvPicPr>
        <p:blipFill rotWithShape="1">
          <a:blip r:embed="rId5"/>
          <a:srcRect l="66160" t="29970" b="51451"/>
          <a:stretch/>
        </p:blipFill>
        <p:spPr>
          <a:xfrm rot="16200000">
            <a:off x="1738409" y="897755"/>
            <a:ext cx="785237" cy="299358"/>
          </a:xfrm>
          <a:prstGeom prst="rect">
            <a:avLst/>
          </a:prstGeom>
        </p:spPr>
      </p:pic>
      <p:pic>
        <p:nvPicPr>
          <p:cNvPr id="58" name="Picture 57">
            <a:extLst>
              <a:ext uri="{FF2B5EF4-FFF2-40B4-BE49-F238E27FC236}">
                <a16:creationId xmlns:a16="http://schemas.microsoft.com/office/drawing/2014/main" id="{4B492F71-0B7D-2B43-8467-5DA41D98D69E}"/>
              </a:ext>
            </a:extLst>
          </p:cNvPr>
          <p:cNvPicPr>
            <a:picLocks noChangeAspect="1"/>
          </p:cNvPicPr>
          <p:nvPr/>
        </p:nvPicPr>
        <p:blipFill rotWithShape="1">
          <a:blip r:embed="rId6"/>
          <a:srcRect l="63188" t="39974" b="44042"/>
          <a:stretch/>
        </p:blipFill>
        <p:spPr>
          <a:xfrm rot="16200000">
            <a:off x="1669244" y="2310351"/>
            <a:ext cx="921598" cy="297390"/>
          </a:xfrm>
          <a:prstGeom prst="rect">
            <a:avLst/>
          </a:prstGeom>
        </p:spPr>
      </p:pic>
      <p:sp>
        <p:nvSpPr>
          <p:cNvPr id="59" name="TextBox 58">
            <a:extLst>
              <a:ext uri="{FF2B5EF4-FFF2-40B4-BE49-F238E27FC236}">
                <a16:creationId xmlns:a16="http://schemas.microsoft.com/office/drawing/2014/main" id="{7752E11E-3921-8B4F-9232-7D6283DCBE27}"/>
              </a:ext>
            </a:extLst>
          </p:cNvPr>
          <p:cNvSpPr txBox="1"/>
          <p:nvPr/>
        </p:nvSpPr>
        <p:spPr>
          <a:xfrm>
            <a:off x="1427314" y="5073520"/>
            <a:ext cx="268664" cy="369332"/>
          </a:xfrm>
          <a:prstGeom prst="rect">
            <a:avLst/>
          </a:prstGeom>
          <a:noFill/>
        </p:spPr>
        <p:txBody>
          <a:bodyPr wrap="square" rtlCol="0">
            <a:spAutoFit/>
          </a:bodyPr>
          <a:lstStyle/>
          <a:p>
            <a:r>
              <a:rPr lang="en-US" dirty="0"/>
              <a:t>I</a:t>
            </a:r>
          </a:p>
        </p:txBody>
      </p:sp>
      <p:sp>
        <p:nvSpPr>
          <p:cNvPr id="60" name="TextBox 59">
            <a:extLst>
              <a:ext uri="{FF2B5EF4-FFF2-40B4-BE49-F238E27FC236}">
                <a16:creationId xmlns:a16="http://schemas.microsoft.com/office/drawing/2014/main" id="{8868CF0E-7404-BA48-9BBF-95FA0AABF1DC}"/>
              </a:ext>
            </a:extLst>
          </p:cNvPr>
          <p:cNvSpPr txBox="1"/>
          <p:nvPr/>
        </p:nvSpPr>
        <p:spPr>
          <a:xfrm>
            <a:off x="2439364" y="5073520"/>
            <a:ext cx="268664" cy="369332"/>
          </a:xfrm>
          <a:prstGeom prst="rect">
            <a:avLst/>
          </a:prstGeom>
          <a:noFill/>
        </p:spPr>
        <p:txBody>
          <a:bodyPr wrap="square" rtlCol="0">
            <a:spAutoFit/>
          </a:bodyPr>
          <a:lstStyle/>
          <a:p>
            <a:r>
              <a:rPr lang="en-US" dirty="0"/>
              <a:t>J</a:t>
            </a:r>
          </a:p>
        </p:txBody>
      </p:sp>
      <p:sp>
        <p:nvSpPr>
          <p:cNvPr id="53" name="TextBox 52">
            <a:extLst>
              <a:ext uri="{FF2B5EF4-FFF2-40B4-BE49-F238E27FC236}">
                <a16:creationId xmlns:a16="http://schemas.microsoft.com/office/drawing/2014/main" id="{86431123-89F7-B24D-82BE-C08251F3AC9F}"/>
              </a:ext>
            </a:extLst>
          </p:cNvPr>
          <p:cNvSpPr txBox="1"/>
          <p:nvPr/>
        </p:nvSpPr>
        <p:spPr>
          <a:xfrm>
            <a:off x="1403377" y="3645972"/>
            <a:ext cx="268664" cy="369332"/>
          </a:xfrm>
          <a:prstGeom prst="rect">
            <a:avLst/>
          </a:prstGeom>
          <a:noFill/>
        </p:spPr>
        <p:txBody>
          <a:bodyPr wrap="square" rtlCol="0">
            <a:spAutoFit/>
          </a:bodyPr>
          <a:lstStyle/>
          <a:p>
            <a:r>
              <a:rPr lang="en-US" dirty="0"/>
              <a:t>E</a:t>
            </a:r>
          </a:p>
        </p:txBody>
      </p:sp>
      <p:sp>
        <p:nvSpPr>
          <p:cNvPr id="37" name="TextBox 36">
            <a:extLst>
              <a:ext uri="{FF2B5EF4-FFF2-40B4-BE49-F238E27FC236}">
                <a16:creationId xmlns:a16="http://schemas.microsoft.com/office/drawing/2014/main" id="{CD3B8D8B-E24A-EF42-B86A-1F359C487CD0}"/>
              </a:ext>
            </a:extLst>
          </p:cNvPr>
          <p:cNvSpPr txBox="1"/>
          <p:nvPr/>
        </p:nvSpPr>
        <p:spPr>
          <a:xfrm>
            <a:off x="2299395" y="181965"/>
            <a:ext cx="2338154" cy="276999"/>
          </a:xfrm>
          <a:prstGeom prst="rect">
            <a:avLst/>
          </a:prstGeom>
          <a:noFill/>
        </p:spPr>
        <p:txBody>
          <a:bodyPr wrap="square" rtlCol="0">
            <a:spAutoFit/>
          </a:bodyPr>
          <a:lstStyle/>
          <a:p>
            <a:pPr algn="ctr"/>
            <a:r>
              <a:rPr lang="en-US" sz="1200" dirty="0"/>
              <a:t>Adaptive Immune Cell Frequencies</a:t>
            </a:r>
          </a:p>
        </p:txBody>
      </p:sp>
      <p:sp>
        <p:nvSpPr>
          <p:cNvPr id="69" name="TextBox 68">
            <a:extLst>
              <a:ext uri="{FF2B5EF4-FFF2-40B4-BE49-F238E27FC236}">
                <a16:creationId xmlns:a16="http://schemas.microsoft.com/office/drawing/2014/main" id="{8CD499E4-D07E-E84E-B6CD-03AE8598DE6D}"/>
              </a:ext>
            </a:extLst>
          </p:cNvPr>
          <p:cNvSpPr txBox="1"/>
          <p:nvPr/>
        </p:nvSpPr>
        <p:spPr>
          <a:xfrm>
            <a:off x="2299395" y="3392847"/>
            <a:ext cx="2338154" cy="276999"/>
          </a:xfrm>
          <a:prstGeom prst="rect">
            <a:avLst/>
          </a:prstGeom>
          <a:noFill/>
        </p:spPr>
        <p:txBody>
          <a:bodyPr wrap="square" rtlCol="0">
            <a:spAutoFit/>
          </a:bodyPr>
          <a:lstStyle/>
          <a:p>
            <a:pPr algn="ctr"/>
            <a:r>
              <a:rPr lang="en-US" sz="1200" dirty="0"/>
              <a:t>T Cell Subsets</a:t>
            </a:r>
          </a:p>
        </p:txBody>
      </p:sp>
      <p:sp>
        <p:nvSpPr>
          <p:cNvPr id="70" name="TextBox 69">
            <a:extLst>
              <a:ext uri="{FF2B5EF4-FFF2-40B4-BE49-F238E27FC236}">
                <a16:creationId xmlns:a16="http://schemas.microsoft.com/office/drawing/2014/main" id="{9D026D6D-02C6-FE4D-AF1F-D97077B5BB18}"/>
              </a:ext>
            </a:extLst>
          </p:cNvPr>
          <p:cNvSpPr txBox="1"/>
          <p:nvPr/>
        </p:nvSpPr>
        <p:spPr>
          <a:xfrm>
            <a:off x="3407316" y="5073520"/>
            <a:ext cx="268664" cy="369332"/>
          </a:xfrm>
          <a:prstGeom prst="rect">
            <a:avLst/>
          </a:prstGeom>
          <a:noFill/>
        </p:spPr>
        <p:txBody>
          <a:bodyPr wrap="square" rtlCol="0">
            <a:spAutoFit/>
          </a:bodyPr>
          <a:lstStyle/>
          <a:p>
            <a:r>
              <a:rPr lang="en-US" dirty="0"/>
              <a:t>K</a:t>
            </a:r>
          </a:p>
        </p:txBody>
      </p:sp>
      <p:sp>
        <p:nvSpPr>
          <p:cNvPr id="72" name="TextBox 71">
            <a:extLst>
              <a:ext uri="{FF2B5EF4-FFF2-40B4-BE49-F238E27FC236}">
                <a16:creationId xmlns:a16="http://schemas.microsoft.com/office/drawing/2014/main" id="{0D436319-AE6D-414E-A7C0-47719CB75A41}"/>
              </a:ext>
            </a:extLst>
          </p:cNvPr>
          <p:cNvSpPr txBox="1"/>
          <p:nvPr/>
        </p:nvSpPr>
        <p:spPr>
          <a:xfrm>
            <a:off x="4545214" y="5073520"/>
            <a:ext cx="268664" cy="369332"/>
          </a:xfrm>
          <a:prstGeom prst="rect">
            <a:avLst/>
          </a:prstGeom>
          <a:noFill/>
        </p:spPr>
        <p:txBody>
          <a:bodyPr wrap="square" rtlCol="0">
            <a:spAutoFit/>
          </a:bodyPr>
          <a:lstStyle/>
          <a:p>
            <a:r>
              <a:rPr lang="en-US" dirty="0"/>
              <a:t>L</a:t>
            </a:r>
          </a:p>
        </p:txBody>
      </p:sp>
      <p:pic>
        <p:nvPicPr>
          <p:cNvPr id="73" name="Picture 72">
            <a:extLst>
              <a:ext uri="{FF2B5EF4-FFF2-40B4-BE49-F238E27FC236}">
                <a16:creationId xmlns:a16="http://schemas.microsoft.com/office/drawing/2014/main" id="{86809C28-825A-4249-A152-412333304B0C}"/>
              </a:ext>
            </a:extLst>
          </p:cNvPr>
          <p:cNvPicPr>
            <a:picLocks noChangeAspect="1"/>
          </p:cNvPicPr>
          <p:nvPr/>
        </p:nvPicPr>
        <p:blipFill rotWithShape="1">
          <a:blip r:embed="rId5"/>
          <a:srcRect l="66160" t="29970" b="51451"/>
          <a:stretch/>
        </p:blipFill>
        <p:spPr>
          <a:xfrm rot="16200000">
            <a:off x="682286" y="4147426"/>
            <a:ext cx="785237" cy="299358"/>
          </a:xfrm>
          <a:prstGeom prst="rect">
            <a:avLst/>
          </a:prstGeom>
        </p:spPr>
      </p:pic>
      <p:pic>
        <p:nvPicPr>
          <p:cNvPr id="74" name="Picture 73">
            <a:extLst>
              <a:ext uri="{FF2B5EF4-FFF2-40B4-BE49-F238E27FC236}">
                <a16:creationId xmlns:a16="http://schemas.microsoft.com/office/drawing/2014/main" id="{BBA5D8F5-2433-4E4D-A013-18E625516F1F}"/>
              </a:ext>
            </a:extLst>
          </p:cNvPr>
          <p:cNvPicPr>
            <a:picLocks noChangeAspect="1"/>
          </p:cNvPicPr>
          <p:nvPr/>
        </p:nvPicPr>
        <p:blipFill rotWithShape="1">
          <a:blip r:embed="rId6"/>
          <a:srcRect l="63188" t="39974" b="44042"/>
          <a:stretch/>
        </p:blipFill>
        <p:spPr>
          <a:xfrm rot="16200000">
            <a:off x="613121" y="5560022"/>
            <a:ext cx="921598" cy="297390"/>
          </a:xfrm>
          <a:prstGeom prst="rect">
            <a:avLst/>
          </a:prstGeom>
        </p:spPr>
      </p:pic>
      <p:sp>
        <p:nvSpPr>
          <p:cNvPr id="35" name="Rectangle 34">
            <a:extLst>
              <a:ext uri="{FF2B5EF4-FFF2-40B4-BE49-F238E27FC236}">
                <a16:creationId xmlns:a16="http://schemas.microsoft.com/office/drawing/2014/main" id="{D197B123-C4F7-3C4B-B47D-C465F6F70148}"/>
              </a:ext>
            </a:extLst>
          </p:cNvPr>
          <p:cNvSpPr/>
          <p:nvPr/>
        </p:nvSpPr>
        <p:spPr>
          <a:xfrm>
            <a:off x="2278738" y="164936"/>
            <a:ext cx="2357602"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3735F18-A98E-A94B-AC59-1739AA9138DD}"/>
              </a:ext>
            </a:extLst>
          </p:cNvPr>
          <p:cNvSpPr/>
          <p:nvPr/>
        </p:nvSpPr>
        <p:spPr>
          <a:xfrm>
            <a:off x="1239091" y="3368064"/>
            <a:ext cx="4336450"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3788427"/>
      </p:ext>
    </p:extLst>
  </p:cSld>
  <p:clrMapOvr>
    <a:masterClrMapping/>
  </p:clrMapOvr>
  <p:extLst mod="1">
    <p:ext uri="{6950BFC3-D8DA-4A85-94F7-54DA5524770B}">
      <p188:commentRel xmlns:p188="http://schemas.microsoft.com/office/powerpoint/2018/8/main" xmlns="" r:id="rId7"/>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6E63B4-F5E3-D441-8B50-3C743EC6BC09}"/>
              </a:ext>
            </a:extLst>
          </p:cNvPr>
          <p:cNvPicPr>
            <a:picLocks noChangeAspect="1"/>
          </p:cNvPicPr>
          <p:nvPr/>
        </p:nvPicPr>
        <p:blipFill>
          <a:blip r:embed="rId3"/>
          <a:stretch>
            <a:fillRect/>
          </a:stretch>
        </p:blipFill>
        <p:spPr>
          <a:xfrm>
            <a:off x="1869053" y="3844034"/>
            <a:ext cx="3313134" cy="2743200"/>
          </a:xfrm>
          <a:prstGeom prst="rect">
            <a:avLst/>
          </a:prstGeom>
        </p:spPr>
      </p:pic>
      <p:pic>
        <p:nvPicPr>
          <p:cNvPr id="3" name="Picture 2">
            <a:extLst>
              <a:ext uri="{FF2B5EF4-FFF2-40B4-BE49-F238E27FC236}">
                <a16:creationId xmlns:a16="http://schemas.microsoft.com/office/drawing/2014/main" id="{4186A80D-8DE2-7F47-89EC-BA2FFDE1E2F6}"/>
              </a:ext>
            </a:extLst>
          </p:cNvPr>
          <p:cNvPicPr>
            <a:picLocks noChangeAspect="1"/>
          </p:cNvPicPr>
          <p:nvPr/>
        </p:nvPicPr>
        <p:blipFill>
          <a:blip r:embed="rId4"/>
          <a:stretch>
            <a:fillRect/>
          </a:stretch>
        </p:blipFill>
        <p:spPr>
          <a:xfrm>
            <a:off x="2336347" y="666705"/>
            <a:ext cx="2039660" cy="2598139"/>
          </a:xfrm>
          <a:prstGeom prst="rect">
            <a:avLst/>
          </a:prstGeom>
        </p:spPr>
      </p:pic>
      <p:sp>
        <p:nvSpPr>
          <p:cNvPr id="8" name="TextBox 7">
            <a:extLst>
              <a:ext uri="{FF2B5EF4-FFF2-40B4-BE49-F238E27FC236}">
                <a16:creationId xmlns:a16="http://schemas.microsoft.com/office/drawing/2014/main" id="{189F6176-69B0-A74C-AB8D-7584BAAD2311}"/>
              </a:ext>
            </a:extLst>
          </p:cNvPr>
          <p:cNvSpPr txBox="1"/>
          <p:nvPr/>
        </p:nvSpPr>
        <p:spPr>
          <a:xfrm>
            <a:off x="326974" y="6736407"/>
            <a:ext cx="6418731" cy="1200329"/>
          </a:xfrm>
          <a:prstGeom prst="rect">
            <a:avLst/>
          </a:prstGeom>
          <a:noFill/>
        </p:spPr>
        <p:txBody>
          <a:bodyPr wrap="square" lIns="91440" tIns="45720" rIns="91440" bIns="45720" rtlCol="0" anchor="t">
            <a:spAutoFit/>
          </a:bodyPr>
          <a:lstStyle/>
          <a:p>
            <a:pPr fontAlgn="base"/>
            <a:r>
              <a:rPr lang="en-US" sz="1200" b="1" dirty="0">
                <a:solidFill>
                  <a:srgbClr val="000000"/>
                </a:solidFill>
              </a:rPr>
              <a:t>Supplemental Figure 7: Geometric mean fluorescent Intensity (MFI) of adaptive immune cells in the peripheral circulation. </a:t>
            </a:r>
            <a:r>
              <a:rPr lang="en-US" sz="1200" dirty="0">
                <a:solidFill>
                  <a:srgbClr val="000000"/>
                </a:solidFill>
              </a:rPr>
              <a:t>Male and female mice PBMCs were immunophenotyped via flow cytometry A &amp; C) MFI of CD19 on B cells. B &amp; D) MFI of CD3 on T cells. MFI of CD4 on T cells in males (E) and females (H). MFI of CD8 on T cells in males (F) and females (I). MFI of NK1.1 on T cells in males(G) and females (J). H-J). Samples that are statistically different do not share the same letter. Significance for main effects is as follows: *p &lt; 0.05, **p &lt; 0.01, ***p &lt; 0.001, ****p &lt; 0.0001. </a:t>
            </a:r>
            <a:endParaRPr lang="en-US" dirty="0">
              <a:solidFill>
                <a:srgbClr val="000000"/>
              </a:solidFill>
            </a:endParaRPr>
          </a:p>
        </p:txBody>
      </p:sp>
      <p:sp>
        <p:nvSpPr>
          <p:cNvPr id="17" name="TextBox 16">
            <a:extLst>
              <a:ext uri="{FF2B5EF4-FFF2-40B4-BE49-F238E27FC236}">
                <a16:creationId xmlns:a16="http://schemas.microsoft.com/office/drawing/2014/main" id="{7038B06A-2DA3-6647-BCF6-52AF73AFB7D2}"/>
              </a:ext>
            </a:extLst>
          </p:cNvPr>
          <p:cNvSpPr txBox="1"/>
          <p:nvPr/>
        </p:nvSpPr>
        <p:spPr>
          <a:xfrm>
            <a:off x="2374296" y="469357"/>
            <a:ext cx="268664" cy="369332"/>
          </a:xfrm>
          <a:prstGeom prst="rect">
            <a:avLst/>
          </a:prstGeom>
          <a:noFill/>
        </p:spPr>
        <p:txBody>
          <a:bodyPr wrap="square" rtlCol="0">
            <a:spAutoFit/>
          </a:bodyPr>
          <a:lstStyle/>
          <a:p>
            <a:r>
              <a:rPr lang="en-US" dirty="0"/>
              <a:t>A</a:t>
            </a:r>
          </a:p>
        </p:txBody>
      </p:sp>
      <p:sp>
        <p:nvSpPr>
          <p:cNvPr id="48" name="TextBox 47">
            <a:extLst>
              <a:ext uri="{FF2B5EF4-FFF2-40B4-BE49-F238E27FC236}">
                <a16:creationId xmlns:a16="http://schemas.microsoft.com/office/drawing/2014/main" id="{D8EF2855-6B32-EC4D-8976-EC3276AF17D0}"/>
              </a:ext>
            </a:extLst>
          </p:cNvPr>
          <p:cNvSpPr txBox="1"/>
          <p:nvPr/>
        </p:nvSpPr>
        <p:spPr>
          <a:xfrm>
            <a:off x="3406117" y="470468"/>
            <a:ext cx="268664" cy="369332"/>
          </a:xfrm>
          <a:prstGeom prst="rect">
            <a:avLst/>
          </a:prstGeom>
          <a:noFill/>
        </p:spPr>
        <p:txBody>
          <a:bodyPr wrap="square" rtlCol="0">
            <a:spAutoFit/>
          </a:bodyPr>
          <a:lstStyle/>
          <a:p>
            <a:r>
              <a:rPr lang="en-US" dirty="0"/>
              <a:t>B</a:t>
            </a:r>
          </a:p>
        </p:txBody>
      </p:sp>
      <p:sp>
        <p:nvSpPr>
          <p:cNvPr id="50" name="TextBox 49">
            <a:extLst>
              <a:ext uri="{FF2B5EF4-FFF2-40B4-BE49-F238E27FC236}">
                <a16:creationId xmlns:a16="http://schemas.microsoft.com/office/drawing/2014/main" id="{1EA03C6D-4CED-5741-AF2F-B9E3EDFF1C6A}"/>
              </a:ext>
            </a:extLst>
          </p:cNvPr>
          <p:cNvSpPr txBox="1"/>
          <p:nvPr/>
        </p:nvSpPr>
        <p:spPr>
          <a:xfrm>
            <a:off x="2374296" y="1823838"/>
            <a:ext cx="268664" cy="369332"/>
          </a:xfrm>
          <a:prstGeom prst="rect">
            <a:avLst/>
          </a:prstGeom>
          <a:noFill/>
        </p:spPr>
        <p:txBody>
          <a:bodyPr wrap="square" rtlCol="0">
            <a:spAutoFit/>
          </a:bodyPr>
          <a:lstStyle/>
          <a:p>
            <a:r>
              <a:rPr lang="en-US" dirty="0"/>
              <a:t>C</a:t>
            </a:r>
          </a:p>
        </p:txBody>
      </p:sp>
      <p:sp>
        <p:nvSpPr>
          <p:cNvPr id="51" name="TextBox 50">
            <a:extLst>
              <a:ext uri="{FF2B5EF4-FFF2-40B4-BE49-F238E27FC236}">
                <a16:creationId xmlns:a16="http://schemas.microsoft.com/office/drawing/2014/main" id="{DADC7160-CB8C-684C-8890-572E1FA3637A}"/>
              </a:ext>
            </a:extLst>
          </p:cNvPr>
          <p:cNvSpPr txBox="1"/>
          <p:nvPr/>
        </p:nvSpPr>
        <p:spPr>
          <a:xfrm>
            <a:off x="3406117" y="1823838"/>
            <a:ext cx="268664" cy="369332"/>
          </a:xfrm>
          <a:prstGeom prst="rect">
            <a:avLst/>
          </a:prstGeom>
          <a:noFill/>
        </p:spPr>
        <p:txBody>
          <a:bodyPr wrap="square" rtlCol="0">
            <a:spAutoFit/>
          </a:bodyPr>
          <a:lstStyle/>
          <a:p>
            <a:r>
              <a:rPr lang="en-US" dirty="0"/>
              <a:t>D</a:t>
            </a:r>
          </a:p>
        </p:txBody>
      </p:sp>
      <p:sp>
        <p:nvSpPr>
          <p:cNvPr id="54" name="TextBox 53">
            <a:extLst>
              <a:ext uri="{FF2B5EF4-FFF2-40B4-BE49-F238E27FC236}">
                <a16:creationId xmlns:a16="http://schemas.microsoft.com/office/drawing/2014/main" id="{9F87C63C-0C25-BA43-ACE0-50C42B0C40E5}"/>
              </a:ext>
            </a:extLst>
          </p:cNvPr>
          <p:cNvSpPr txBox="1"/>
          <p:nvPr/>
        </p:nvSpPr>
        <p:spPr>
          <a:xfrm>
            <a:off x="2967233" y="3681187"/>
            <a:ext cx="268664" cy="369332"/>
          </a:xfrm>
          <a:prstGeom prst="rect">
            <a:avLst/>
          </a:prstGeom>
          <a:noFill/>
        </p:spPr>
        <p:txBody>
          <a:bodyPr wrap="square" rtlCol="0">
            <a:spAutoFit/>
          </a:bodyPr>
          <a:lstStyle/>
          <a:p>
            <a:r>
              <a:rPr lang="en-US" dirty="0"/>
              <a:t>F</a:t>
            </a:r>
          </a:p>
        </p:txBody>
      </p:sp>
      <p:sp>
        <p:nvSpPr>
          <p:cNvPr id="55" name="TextBox 54">
            <a:extLst>
              <a:ext uri="{FF2B5EF4-FFF2-40B4-BE49-F238E27FC236}">
                <a16:creationId xmlns:a16="http://schemas.microsoft.com/office/drawing/2014/main" id="{C4E901DC-075F-B24E-85B0-23B3A8B79AEA}"/>
              </a:ext>
            </a:extLst>
          </p:cNvPr>
          <p:cNvSpPr txBox="1"/>
          <p:nvPr/>
        </p:nvSpPr>
        <p:spPr>
          <a:xfrm>
            <a:off x="3999872" y="3681187"/>
            <a:ext cx="268664" cy="369332"/>
          </a:xfrm>
          <a:prstGeom prst="rect">
            <a:avLst/>
          </a:prstGeom>
          <a:noFill/>
        </p:spPr>
        <p:txBody>
          <a:bodyPr wrap="square" rtlCol="0">
            <a:spAutoFit/>
          </a:bodyPr>
          <a:lstStyle/>
          <a:p>
            <a:r>
              <a:rPr lang="en-US" dirty="0"/>
              <a:t>G</a:t>
            </a:r>
          </a:p>
        </p:txBody>
      </p:sp>
      <p:sp>
        <p:nvSpPr>
          <p:cNvPr id="56" name="TextBox 55">
            <a:extLst>
              <a:ext uri="{FF2B5EF4-FFF2-40B4-BE49-F238E27FC236}">
                <a16:creationId xmlns:a16="http://schemas.microsoft.com/office/drawing/2014/main" id="{0D8193EB-7792-6C42-8A34-5522D52EA3A4}"/>
              </a:ext>
            </a:extLst>
          </p:cNvPr>
          <p:cNvSpPr txBox="1"/>
          <p:nvPr/>
        </p:nvSpPr>
        <p:spPr>
          <a:xfrm>
            <a:off x="1931246" y="5091548"/>
            <a:ext cx="268664" cy="369332"/>
          </a:xfrm>
          <a:prstGeom prst="rect">
            <a:avLst/>
          </a:prstGeom>
          <a:noFill/>
        </p:spPr>
        <p:txBody>
          <a:bodyPr wrap="square" rtlCol="0">
            <a:spAutoFit/>
          </a:bodyPr>
          <a:lstStyle/>
          <a:p>
            <a:r>
              <a:rPr lang="en-US" dirty="0"/>
              <a:t>H</a:t>
            </a:r>
          </a:p>
        </p:txBody>
      </p:sp>
      <p:pic>
        <p:nvPicPr>
          <p:cNvPr id="57" name="Picture 56">
            <a:extLst>
              <a:ext uri="{FF2B5EF4-FFF2-40B4-BE49-F238E27FC236}">
                <a16:creationId xmlns:a16="http://schemas.microsoft.com/office/drawing/2014/main" id="{448E7EBC-DFF1-F042-AF19-423E713EF4C1}"/>
              </a:ext>
            </a:extLst>
          </p:cNvPr>
          <p:cNvPicPr>
            <a:picLocks noChangeAspect="1"/>
          </p:cNvPicPr>
          <p:nvPr/>
        </p:nvPicPr>
        <p:blipFill rotWithShape="1">
          <a:blip r:embed="rId5"/>
          <a:srcRect l="66160" t="29970" b="51451"/>
          <a:stretch/>
        </p:blipFill>
        <p:spPr>
          <a:xfrm rot="16200000">
            <a:off x="1626114" y="913797"/>
            <a:ext cx="785237" cy="299358"/>
          </a:xfrm>
          <a:prstGeom prst="rect">
            <a:avLst/>
          </a:prstGeom>
        </p:spPr>
      </p:pic>
      <p:pic>
        <p:nvPicPr>
          <p:cNvPr id="58" name="Picture 57">
            <a:extLst>
              <a:ext uri="{FF2B5EF4-FFF2-40B4-BE49-F238E27FC236}">
                <a16:creationId xmlns:a16="http://schemas.microsoft.com/office/drawing/2014/main" id="{4B492F71-0B7D-2B43-8467-5DA41D98D69E}"/>
              </a:ext>
            </a:extLst>
          </p:cNvPr>
          <p:cNvPicPr>
            <a:picLocks noChangeAspect="1"/>
          </p:cNvPicPr>
          <p:nvPr/>
        </p:nvPicPr>
        <p:blipFill rotWithShape="1">
          <a:blip r:embed="rId6"/>
          <a:srcRect l="63188" t="39974" b="44042"/>
          <a:stretch/>
        </p:blipFill>
        <p:spPr>
          <a:xfrm rot="16200000">
            <a:off x="1556949" y="2326393"/>
            <a:ext cx="921598" cy="297390"/>
          </a:xfrm>
          <a:prstGeom prst="rect">
            <a:avLst/>
          </a:prstGeom>
        </p:spPr>
      </p:pic>
      <p:sp>
        <p:nvSpPr>
          <p:cNvPr id="59" name="TextBox 58">
            <a:extLst>
              <a:ext uri="{FF2B5EF4-FFF2-40B4-BE49-F238E27FC236}">
                <a16:creationId xmlns:a16="http://schemas.microsoft.com/office/drawing/2014/main" id="{7752E11E-3921-8B4F-9232-7D6283DCBE27}"/>
              </a:ext>
            </a:extLst>
          </p:cNvPr>
          <p:cNvSpPr txBox="1"/>
          <p:nvPr/>
        </p:nvSpPr>
        <p:spPr>
          <a:xfrm>
            <a:off x="2987822" y="5091548"/>
            <a:ext cx="268664" cy="369332"/>
          </a:xfrm>
          <a:prstGeom prst="rect">
            <a:avLst/>
          </a:prstGeom>
          <a:noFill/>
        </p:spPr>
        <p:txBody>
          <a:bodyPr wrap="square" rtlCol="0">
            <a:spAutoFit/>
          </a:bodyPr>
          <a:lstStyle/>
          <a:p>
            <a:r>
              <a:rPr lang="en-US" dirty="0"/>
              <a:t>I</a:t>
            </a:r>
          </a:p>
        </p:txBody>
      </p:sp>
      <p:sp>
        <p:nvSpPr>
          <p:cNvPr id="60" name="TextBox 59">
            <a:extLst>
              <a:ext uri="{FF2B5EF4-FFF2-40B4-BE49-F238E27FC236}">
                <a16:creationId xmlns:a16="http://schemas.microsoft.com/office/drawing/2014/main" id="{8868CF0E-7404-BA48-9BBF-95FA0AABF1DC}"/>
              </a:ext>
            </a:extLst>
          </p:cNvPr>
          <p:cNvSpPr txBox="1"/>
          <p:nvPr/>
        </p:nvSpPr>
        <p:spPr>
          <a:xfrm>
            <a:off x="3999872" y="5091548"/>
            <a:ext cx="268664" cy="369332"/>
          </a:xfrm>
          <a:prstGeom prst="rect">
            <a:avLst/>
          </a:prstGeom>
          <a:noFill/>
        </p:spPr>
        <p:txBody>
          <a:bodyPr wrap="square" rtlCol="0">
            <a:spAutoFit/>
          </a:bodyPr>
          <a:lstStyle/>
          <a:p>
            <a:r>
              <a:rPr lang="en-US" dirty="0"/>
              <a:t>J</a:t>
            </a:r>
          </a:p>
        </p:txBody>
      </p:sp>
      <p:sp>
        <p:nvSpPr>
          <p:cNvPr id="53" name="TextBox 52">
            <a:extLst>
              <a:ext uri="{FF2B5EF4-FFF2-40B4-BE49-F238E27FC236}">
                <a16:creationId xmlns:a16="http://schemas.microsoft.com/office/drawing/2014/main" id="{86431123-89F7-B24D-82BE-C08251F3AC9F}"/>
              </a:ext>
            </a:extLst>
          </p:cNvPr>
          <p:cNvSpPr txBox="1"/>
          <p:nvPr/>
        </p:nvSpPr>
        <p:spPr>
          <a:xfrm>
            <a:off x="1931246" y="3674268"/>
            <a:ext cx="268664" cy="369332"/>
          </a:xfrm>
          <a:prstGeom prst="rect">
            <a:avLst/>
          </a:prstGeom>
          <a:noFill/>
        </p:spPr>
        <p:txBody>
          <a:bodyPr wrap="square" rtlCol="0">
            <a:spAutoFit/>
          </a:bodyPr>
          <a:lstStyle/>
          <a:p>
            <a:r>
              <a:rPr lang="en-US" dirty="0"/>
              <a:t>E</a:t>
            </a:r>
          </a:p>
        </p:txBody>
      </p:sp>
      <p:sp>
        <p:nvSpPr>
          <p:cNvPr id="37" name="TextBox 36">
            <a:extLst>
              <a:ext uri="{FF2B5EF4-FFF2-40B4-BE49-F238E27FC236}">
                <a16:creationId xmlns:a16="http://schemas.microsoft.com/office/drawing/2014/main" id="{CD3B8D8B-E24A-EF42-B86A-1F359C487CD0}"/>
              </a:ext>
            </a:extLst>
          </p:cNvPr>
          <p:cNvSpPr txBox="1"/>
          <p:nvPr/>
        </p:nvSpPr>
        <p:spPr>
          <a:xfrm>
            <a:off x="2187100" y="198007"/>
            <a:ext cx="2338154" cy="276999"/>
          </a:xfrm>
          <a:prstGeom prst="rect">
            <a:avLst/>
          </a:prstGeom>
          <a:noFill/>
        </p:spPr>
        <p:txBody>
          <a:bodyPr wrap="square" rtlCol="0">
            <a:spAutoFit/>
          </a:bodyPr>
          <a:lstStyle/>
          <a:p>
            <a:pPr algn="ctr"/>
            <a:r>
              <a:rPr lang="en-US" sz="1200" dirty="0"/>
              <a:t>Adaptive Immune Cell Frequencies</a:t>
            </a:r>
          </a:p>
        </p:txBody>
      </p:sp>
      <p:sp>
        <p:nvSpPr>
          <p:cNvPr id="69" name="TextBox 68">
            <a:extLst>
              <a:ext uri="{FF2B5EF4-FFF2-40B4-BE49-F238E27FC236}">
                <a16:creationId xmlns:a16="http://schemas.microsoft.com/office/drawing/2014/main" id="{8CD499E4-D07E-E84E-B6CD-03AE8598DE6D}"/>
              </a:ext>
            </a:extLst>
          </p:cNvPr>
          <p:cNvSpPr txBox="1"/>
          <p:nvPr/>
        </p:nvSpPr>
        <p:spPr>
          <a:xfrm>
            <a:off x="2356543" y="3397994"/>
            <a:ext cx="2338154" cy="276999"/>
          </a:xfrm>
          <a:prstGeom prst="rect">
            <a:avLst/>
          </a:prstGeom>
          <a:noFill/>
        </p:spPr>
        <p:txBody>
          <a:bodyPr wrap="square" rtlCol="0">
            <a:spAutoFit/>
          </a:bodyPr>
          <a:lstStyle/>
          <a:p>
            <a:pPr algn="ctr"/>
            <a:r>
              <a:rPr lang="en-US" sz="1200" dirty="0"/>
              <a:t>T Cell Subsets</a:t>
            </a:r>
          </a:p>
        </p:txBody>
      </p:sp>
      <p:pic>
        <p:nvPicPr>
          <p:cNvPr id="73" name="Picture 72">
            <a:extLst>
              <a:ext uri="{FF2B5EF4-FFF2-40B4-BE49-F238E27FC236}">
                <a16:creationId xmlns:a16="http://schemas.microsoft.com/office/drawing/2014/main" id="{86809C28-825A-4249-A152-412333304B0C}"/>
              </a:ext>
            </a:extLst>
          </p:cNvPr>
          <p:cNvPicPr>
            <a:picLocks noChangeAspect="1"/>
          </p:cNvPicPr>
          <p:nvPr/>
        </p:nvPicPr>
        <p:blipFill rotWithShape="1">
          <a:blip r:embed="rId5"/>
          <a:srcRect l="66160" t="29970" b="51451"/>
          <a:stretch/>
        </p:blipFill>
        <p:spPr>
          <a:xfrm rot="16200000">
            <a:off x="1253651" y="4286539"/>
            <a:ext cx="785237" cy="299358"/>
          </a:xfrm>
          <a:prstGeom prst="rect">
            <a:avLst/>
          </a:prstGeom>
        </p:spPr>
      </p:pic>
      <p:pic>
        <p:nvPicPr>
          <p:cNvPr id="74" name="Picture 73">
            <a:extLst>
              <a:ext uri="{FF2B5EF4-FFF2-40B4-BE49-F238E27FC236}">
                <a16:creationId xmlns:a16="http://schemas.microsoft.com/office/drawing/2014/main" id="{BBA5D8F5-2433-4E4D-A013-18E625516F1F}"/>
              </a:ext>
            </a:extLst>
          </p:cNvPr>
          <p:cNvPicPr>
            <a:picLocks noChangeAspect="1"/>
          </p:cNvPicPr>
          <p:nvPr/>
        </p:nvPicPr>
        <p:blipFill rotWithShape="1">
          <a:blip r:embed="rId6"/>
          <a:srcRect l="63188" t="39974" b="44042"/>
          <a:stretch/>
        </p:blipFill>
        <p:spPr>
          <a:xfrm rot="16200000">
            <a:off x="1184486" y="5699135"/>
            <a:ext cx="921598" cy="297390"/>
          </a:xfrm>
          <a:prstGeom prst="rect">
            <a:avLst/>
          </a:prstGeom>
        </p:spPr>
      </p:pic>
      <p:sp>
        <p:nvSpPr>
          <p:cNvPr id="35" name="Rectangle 34">
            <a:extLst>
              <a:ext uri="{FF2B5EF4-FFF2-40B4-BE49-F238E27FC236}">
                <a16:creationId xmlns:a16="http://schemas.microsoft.com/office/drawing/2014/main" id="{D197B123-C4F7-3C4B-B47D-C465F6F70148}"/>
              </a:ext>
            </a:extLst>
          </p:cNvPr>
          <p:cNvSpPr/>
          <p:nvPr/>
        </p:nvSpPr>
        <p:spPr>
          <a:xfrm>
            <a:off x="2166443" y="180978"/>
            <a:ext cx="2357602"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3735F18-A98E-A94B-AC59-1739AA9138DD}"/>
              </a:ext>
            </a:extLst>
          </p:cNvPr>
          <p:cNvSpPr/>
          <p:nvPr/>
        </p:nvSpPr>
        <p:spPr>
          <a:xfrm>
            <a:off x="1793980" y="3384106"/>
            <a:ext cx="3388207"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2404435"/>
      </p:ext>
    </p:extLst>
  </p:cSld>
  <p:clrMapOvr>
    <a:masterClrMapping/>
  </p:clrMapOvr>
  <p:extLst mod="1">
    <p:ext uri="{6950BFC3-D8DA-4A85-94F7-54DA5524770B}">
      <p188:commentRel xmlns:p188="http://schemas.microsoft.com/office/powerpoint/2018/8/main" xmlns="" r:id="rId7"/>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89F6176-69B0-A74C-AB8D-7584BAAD2311}"/>
              </a:ext>
            </a:extLst>
          </p:cNvPr>
          <p:cNvSpPr txBox="1"/>
          <p:nvPr/>
        </p:nvSpPr>
        <p:spPr>
          <a:xfrm>
            <a:off x="406744" y="5019522"/>
            <a:ext cx="6289500" cy="1015663"/>
          </a:xfrm>
          <a:prstGeom prst="rect">
            <a:avLst/>
          </a:prstGeom>
          <a:noFill/>
        </p:spPr>
        <p:txBody>
          <a:bodyPr wrap="square" lIns="91440" tIns="45720" rIns="91440" bIns="45720" rtlCol="0" anchor="t">
            <a:spAutoFit/>
          </a:bodyPr>
          <a:lstStyle/>
          <a:p>
            <a:pPr fontAlgn="base"/>
            <a:r>
              <a:rPr lang="en-US" sz="1200" b="1" dirty="0">
                <a:solidFill>
                  <a:srgbClr val="000000"/>
                </a:solidFill>
              </a:rPr>
              <a:t>Supplemental Figure 8: </a:t>
            </a:r>
            <a:r>
              <a:rPr lang="en-US" sz="1200" b="1" dirty="0"/>
              <a:t>Total CNS-associated immune cell counts. Mouse CNS-associated immune cells were immunophenotyped via flow cytometry.</a:t>
            </a:r>
            <a:r>
              <a:rPr lang="en-US" sz="1200" dirty="0"/>
              <a:t> Count of live cells in males (A) and females (B). Count of CD45+ cells in males (C) and females (D). Samples that are statistically different do not share the same letter. Significance for main effects is as follows: *p &lt; 0.05, **p &lt; 0.01, ***p &lt; 0.001, ****p &lt; 0.0001. </a:t>
            </a:r>
            <a:endParaRPr lang="en-US" sz="1200" dirty="0">
              <a:solidFill>
                <a:srgbClr val="000000"/>
              </a:solidFill>
            </a:endParaRPr>
          </a:p>
        </p:txBody>
      </p:sp>
      <p:sp>
        <p:nvSpPr>
          <p:cNvPr id="17" name="TextBox 16">
            <a:extLst>
              <a:ext uri="{FF2B5EF4-FFF2-40B4-BE49-F238E27FC236}">
                <a16:creationId xmlns:a16="http://schemas.microsoft.com/office/drawing/2014/main" id="{7038B06A-2DA3-6647-BCF6-52AF73AFB7D2}"/>
              </a:ext>
            </a:extLst>
          </p:cNvPr>
          <p:cNvSpPr txBox="1"/>
          <p:nvPr/>
        </p:nvSpPr>
        <p:spPr>
          <a:xfrm>
            <a:off x="1992555" y="562312"/>
            <a:ext cx="268664" cy="369332"/>
          </a:xfrm>
          <a:prstGeom prst="rect">
            <a:avLst/>
          </a:prstGeom>
          <a:noFill/>
        </p:spPr>
        <p:txBody>
          <a:bodyPr wrap="square" rtlCol="0">
            <a:spAutoFit/>
          </a:bodyPr>
          <a:lstStyle/>
          <a:p>
            <a:r>
              <a:rPr lang="en-US" dirty="0"/>
              <a:t>A</a:t>
            </a:r>
          </a:p>
        </p:txBody>
      </p:sp>
      <p:sp>
        <p:nvSpPr>
          <p:cNvPr id="18" name="TextBox 17">
            <a:extLst>
              <a:ext uri="{FF2B5EF4-FFF2-40B4-BE49-F238E27FC236}">
                <a16:creationId xmlns:a16="http://schemas.microsoft.com/office/drawing/2014/main" id="{CBE14582-3A93-9340-8AB9-F14B011D2294}"/>
              </a:ext>
            </a:extLst>
          </p:cNvPr>
          <p:cNvSpPr txBox="1"/>
          <p:nvPr/>
        </p:nvSpPr>
        <p:spPr>
          <a:xfrm>
            <a:off x="3418000" y="555967"/>
            <a:ext cx="268664" cy="369332"/>
          </a:xfrm>
          <a:prstGeom prst="rect">
            <a:avLst/>
          </a:prstGeom>
          <a:noFill/>
        </p:spPr>
        <p:txBody>
          <a:bodyPr wrap="square" rtlCol="0">
            <a:spAutoFit/>
          </a:bodyPr>
          <a:lstStyle/>
          <a:p>
            <a:r>
              <a:rPr lang="en-US" dirty="0"/>
              <a:t>B</a:t>
            </a:r>
          </a:p>
        </p:txBody>
      </p:sp>
      <p:sp>
        <p:nvSpPr>
          <p:cNvPr id="16" name="TextBox 15">
            <a:extLst>
              <a:ext uri="{FF2B5EF4-FFF2-40B4-BE49-F238E27FC236}">
                <a16:creationId xmlns:a16="http://schemas.microsoft.com/office/drawing/2014/main" id="{7C3FE03C-6A1B-634D-8C73-A9E024F419A1}"/>
              </a:ext>
            </a:extLst>
          </p:cNvPr>
          <p:cNvSpPr txBox="1"/>
          <p:nvPr/>
        </p:nvSpPr>
        <p:spPr>
          <a:xfrm>
            <a:off x="2032579" y="2855638"/>
            <a:ext cx="268664" cy="369332"/>
          </a:xfrm>
          <a:prstGeom prst="rect">
            <a:avLst/>
          </a:prstGeom>
          <a:noFill/>
        </p:spPr>
        <p:txBody>
          <a:bodyPr wrap="square" rtlCol="0">
            <a:spAutoFit/>
          </a:bodyPr>
          <a:lstStyle/>
          <a:p>
            <a:r>
              <a:rPr lang="en-US" dirty="0"/>
              <a:t>C</a:t>
            </a:r>
          </a:p>
        </p:txBody>
      </p:sp>
      <p:sp>
        <p:nvSpPr>
          <p:cNvPr id="20" name="TextBox 19">
            <a:extLst>
              <a:ext uri="{FF2B5EF4-FFF2-40B4-BE49-F238E27FC236}">
                <a16:creationId xmlns:a16="http://schemas.microsoft.com/office/drawing/2014/main" id="{CB59E654-FE3C-9748-9F90-5AF30704BDC5}"/>
              </a:ext>
            </a:extLst>
          </p:cNvPr>
          <p:cNvSpPr txBox="1"/>
          <p:nvPr/>
        </p:nvSpPr>
        <p:spPr>
          <a:xfrm>
            <a:off x="3426989" y="2855638"/>
            <a:ext cx="268664" cy="369332"/>
          </a:xfrm>
          <a:prstGeom prst="rect">
            <a:avLst/>
          </a:prstGeom>
          <a:noFill/>
        </p:spPr>
        <p:txBody>
          <a:bodyPr wrap="square" rtlCol="0">
            <a:spAutoFit/>
          </a:bodyPr>
          <a:lstStyle/>
          <a:p>
            <a:r>
              <a:rPr lang="en-US" dirty="0"/>
              <a:t>D</a:t>
            </a:r>
          </a:p>
        </p:txBody>
      </p:sp>
      <p:pic>
        <p:nvPicPr>
          <p:cNvPr id="22" name="Picture 21">
            <a:extLst>
              <a:ext uri="{FF2B5EF4-FFF2-40B4-BE49-F238E27FC236}">
                <a16:creationId xmlns:a16="http://schemas.microsoft.com/office/drawing/2014/main" id="{16312118-853C-6E48-9966-0410EBF15C6A}"/>
              </a:ext>
            </a:extLst>
          </p:cNvPr>
          <p:cNvPicPr>
            <a:picLocks noChangeAspect="1"/>
          </p:cNvPicPr>
          <p:nvPr/>
        </p:nvPicPr>
        <p:blipFill rotWithShape="1">
          <a:blip r:embed="rId3"/>
          <a:srcRect l="66160" t="29970" b="51451"/>
          <a:stretch/>
        </p:blipFill>
        <p:spPr>
          <a:xfrm>
            <a:off x="4792663" y="649392"/>
            <a:ext cx="785237" cy="299358"/>
          </a:xfrm>
          <a:prstGeom prst="rect">
            <a:avLst/>
          </a:prstGeom>
        </p:spPr>
      </p:pic>
      <p:pic>
        <p:nvPicPr>
          <p:cNvPr id="23" name="Picture 22">
            <a:extLst>
              <a:ext uri="{FF2B5EF4-FFF2-40B4-BE49-F238E27FC236}">
                <a16:creationId xmlns:a16="http://schemas.microsoft.com/office/drawing/2014/main" id="{97566DD4-82BE-CE48-89DF-B1DE9A99BA5D}"/>
              </a:ext>
            </a:extLst>
          </p:cNvPr>
          <p:cNvPicPr>
            <a:picLocks noChangeAspect="1"/>
          </p:cNvPicPr>
          <p:nvPr/>
        </p:nvPicPr>
        <p:blipFill rotWithShape="1">
          <a:blip r:embed="rId4"/>
          <a:srcRect l="63188" t="39974" b="44042"/>
          <a:stretch/>
        </p:blipFill>
        <p:spPr>
          <a:xfrm>
            <a:off x="4752014" y="940977"/>
            <a:ext cx="921598" cy="297390"/>
          </a:xfrm>
          <a:prstGeom prst="rect">
            <a:avLst/>
          </a:prstGeom>
        </p:spPr>
      </p:pic>
      <p:sp>
        <p:nvSpPr>
          <p:cNvPr id="19" name="TextBox 18">
            <a:extLst>
              <a:ext uri="{FF2B5EF4-FFF2-40B4-BE49-F238E27FC236}">
                <a16:creationId xmlns:a16="http://schemas.microsoft.com/office/drawing/2014/main" id="{A56068D2-492D-EB41-B71C-F902488C7C54}"/>
              </a:ext>
            </a:extLst>
          </p:cNvPr>
          <p:cNvSpPr txBox="1"/>
          <p:nvPr/>
        </p:nvSpPr>
        <p:spPr>
          <a:xfrm>
            <a:off x="1826481" y="207216"/>
            <a:ext cx="2888967" cy="276999"/>
          </a:xfrm>
          <a:prstGeom prst="rect">
            <a:avLst/>
          </a:prstGeom>
          <a:noFill/>
        </p:spPr>
        <p:txBody>
          <a:bodyPr wrap="square" rtlCol="0">
            <a:spAutoFit/>
          </a:bodyPr>
          <a:lstStyle/>
          <a:p>
            <a:pPr algn="ctr"/>
            <a:r>
              <a:rPr lang="en-US" sz="1200" dirty="0"/>
              <a:t>Count of Live CNS-associated Immune Cells</a:t>
            </a:r>
          </a:p>
        </p:txBody>
      </p:sp>
      <p:sp>
        <p:nvSpPr>
          <p:cNvPr id="24" name="TextBox 23">
            <a:extLst>
              <a:ext uri="{FF2B5EF4-FFF2-40B4-BE49-F238E27FC236}">
                <a16:creationId xmlns:a16="http://schemas.microsoft.com/office/drawing/2014/main" id="{C7E8BC1C-BFF0-0347-9680-38A552BD9BED}"/>
              </a:ext>
            </a:extLst>
          </p:cNvPr>
          <p:cNvSpPr txBox="1"/>
          <p:nvPr/>
        </p:nvSpPr>
        <p:spPr>
          <a:xfrm>
            <a:off x="1775710" y="2586020"/>
            <a:ext cx="3056976" cy="276999"/>
          </a:xfrm>
          <a:prstGeom prst="rect">
            <a:avLst/>
          </a:prstGeom>
          <a:noFill/>
        </p:spPr>
        <p:txBody>
          <a:bodyPr wrap="square" rtlCol="0">
            <a:spAutoFit/>
          </a:bodyPr>
          <a:lstStyle/>
          <a:p>
            <a:pPr algn="ctr"/>
            <a:r>
              <a:rPr lang="en-US" sz="1200" dirty="0"/>
              <a:t>Count of CD45+ CNS-associated Immune Cells</a:t>
            </a:r>
          </a:p>
        </p:txBody>
      </p:sp>
      <p:sp>
        <p:nvSpPr>
          <p:cNvPr id="26" name="Rectangle 25">
            <a:extLst>
              <a:ext uri="{FF2B5EF4-FFF2-40B4-BE49-F238E27FC236}">
                <a16:creationId xmlns:a16="http://schemas.microsoft.com/office/drawing/2014/main" id="{8F20A993-4C29-4D44-871A-AFEAAA53F902}"/>
              </a:ext>
            </a:extLst>
          </p:cNvPr>
          <p:cNvSpPr/>
          <p:nvPr/>
        </p:nvSpPr>
        <p:spPr>
          <a:xfrm>
            <a:off x="1846180" y="186229"/>
            <a:ext cx="2830372"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93455AE-5F53-554E-B3A0-6A9C2B43F9F3}"/>
              </a:ext>
            </a:extLst>
          </p:cNvPr>
          <p:cNvSpPr/>
          <p:nvPr/>
        </p:nvSpPr>
        <p:spPr>
          <a:xfrm>
            <a:off x="1846180" y="2569469"/>
            <a:ext cx="2916037"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A6A0EB4-DFC5-E241-A95A-C62AA7D9804C}"/>
              </a:ext>
            </a:extLst>
          </p:cNvPr>
          <p:cNvPicPr>
            <a:picLocks noChangeAspect="1"/>
          </p:cNvPicPr>
          <p:nvPr/>
        </p:nvPicPr>
        <p:blipFill rotWithShape="1">
          <a:blip r:embed="rId5"/>
          <a:srcRect b="52841"/>
          <a:stretch/>
        </p:blipFill>
        <p:spPr>
          <a:xfrm>
            <a:off x="1773882" y="685831"/>
            <a:ext cx="3098448" cy="1777827"/>
          </a:xfrm>
          <a:prstGeom prst="rect">
            <a:avLst/>
          </a:prstGeom>
        </p:spPr>
      </p:pic>
      <p:pic>
        <p:nvPicPr>
          <p:cNvPr id="29" name="Picture 28">
            <a:extLst>
              <a:ext uri="{FF2B5EF4-FFF2-40B4-BE49-F238E27FC236}">
                <a16:creationId xmlns:a16="http://schemas.microsoft.com/office/drawing/2014/main" id="{6F5DAE6D-3D7C-8F4D-998D-1D8AA40B5F10}"/>
              </a:ext>
            </a:extLst>
          </p:cNvPr>
          <p:cNvPicPr>
            <a:picLocks noChangeAspect="1"/>
          </p:cNvPicPr>
          <p:nvPr/>
        </p:nvPicPr>
        <p:blipFill rotWithShape="1">
          <a:blip r:embed="rId5"/>
          <a:srcRect l="560" t="50888" r="-560" b="1953"/>
          <a:stretch/>
        </p:blipFill>
        <p:spPr>
          <a:xfrm>
            <a:off x="1866504" y="3032919"/>
            <a:ext cx="3098448" cy="1777827"/>
          </a:xfrm>
          <a:prstGeom prst="rect">
            <a:avLst/>
          </a:prstGeom>
        </p:spPr>
      </p:pic>
    </p:spTree>
    <p:extLst>
      <p:ext uri="{BB962C8B-B14F-4D97-AF65-F5344CB8AC3E}">
        <p14:creationId xmlns:p14="http://schemas.microsoft.com/office/powerpoint/2010/main" val="3075780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5D4C9BA-1276-3646-92CE-971260C8C4FC}"/>
              </a:ext>
            </a:extLst>
          </p:cNvPr>
          <p:cNvGrpSpPr/>
          <p:nvPr/>
        </p:nvGrpSpPr>
        <p:grpSpPr>
          <a:xfrm>
            <a:off x="1594378" y="173777"/>
            <a:ext cx="3684134" cy="2854300"/>
            <a:chOff x="1485473" y="733992"/>
            <a:chExt cx="3763771" cy="3019890"/>
          </a:xfrm>
        </p:grpSpPr>
        <p:pic>
          <p:nvPicPr>
            <p:cNvPr id="3" name="Picture 2">
              <a:extLst>
                <a:ext uri="{FF2B5EF4-FFF2-40B4-BE49-F238E27FC236}">
                  <a16:creationId xmlns:a16="http://schemas.microsoft.com/office/drawing/2014/main" id="{123FF101-B52C-CF44-97AC-109CB9A1B72A}"/>
                </a:ext>
              </a:extLst>
            </p:cNvPr>
            <p:cNvPicPr>
              <a:picLocks noChangeAspect="1"/>
            </p:cNvPicPr>
            <p:nvPr/>
          </p:nvPicPr>
          <p:blipFill>
            <a:blip r:embed="rId3"/>
            <a:stretch>
              <a:fillRect/>
            </a:stretch>
          </p:blipFill>
          <p:spPr>
            <a:xfrm>
              <a:off x="1485473" y="1208216"/>
              <a:ext cx="3763771" cy="2545666"/>
            </a:xfrm>
            <a:prstGeom prst="rect">
              <a:avLst/>
            </a:prstGeom>
          </p:spPr>
        </p:pic>
        <p:sp>
          <p:nvSpPr>
            <p:cNvPr id="27" name="TextBox 26">
              <a:extLst>
                <a:ext uri="{FF2B5EF4-FFF2-40B4-BE49-F238E27FC236}">
                  <a16:creationId xmlns:a16="http://schemas.microsoft.com/office/drawing/2014/main" id="{4F9613A6-A0DE-C041-B777-5A048CAE1D21}"/>
                </a:ext>
              </a:extLst>
            </p:cNvPr>
            <p:cNvSpPr txBox="1"/>
            <p:nvPr/>
          </p:nvSpPr>
          <p:spPr>
            <a:xfrm>
              <a:off x="2310249" y="733992"/>
              <a:ext cx="2222777" cy="276999"/>
            </a:xfrm>
            <a:prstGeom prst="rect">
              <a:avLst/>
            </a:prstGeom>
            <a:noFill/>
          </p:spPr>
          <p:txBody>
            <a:bodyPr wrap="square" rtlCol="0">
              <a:spAutoFit/>
            </a:bodyPr>
            <a:lstStyle/>
            <a:p>
              <a:pPr algn="ctr"/>
              <a:r>
                <a:rPr lang="en-US" sz="1200" dirty="0"/>
                <a:t>Innate Immune Cell Frequencies</a:t>
              </a:r>
            </a:p>
          </p:txBody>
        </p:sp>
      </p:grpSp>
      <p:sp>
        <p:nvSpPr>
          <p:cNvPr id="8" name="TextBox 7">
            <a:extLst>
              <a:ext uri="{FF2B5EF4-FFF2-40B4-BE49-F238E27FC236}">
                <a16:creationId xmlns:a16="http://schemas.microsoft.com/office/drawing/2014/main" id="{189F6176-69B0-A74C-AB8D-7584BAAD2311}"/>
              </a:ext>
            </a:extLst>
          </p:cNvPr>
          <p:cNvSpPr txBox="1"/>
          <p:nvPr/>
        </p:nvSpPr>
        <p:spPr>
          <a:xfrm>
            <a:off x="292118" y="6285409"/>
            <a:ext cx="6289500" cy="1200329"/>
          </a:xfrm>
          <a:prstGeom prst="rect">
            <a:avLst/>
          </a:prstGeom>
          <a:noFill/>
        </p:spPr>
        <p:txBody>
          <a:bodyPr wrap="square" lIns="91440" tIns="45720" rIns="91440" bIns="45720" rtlCol="0" anchor="t">
            <a:spAutoFit/>
          </a:bodyPr>
          <a:lstStyle/>
          <a:p>
            <a:pPr fontAlgn="base"/>
            <a:r>
              <a:rPr lang="en-US" sz="1200" b="1" dirty="0"/>
              <a:t>Supplemental Figure 9: Counts of Innate immune cells in the CNS. Male and female mouse CNS-associated immune cells were immunophenotyped via flow cytometry. </a:t>
            </a:r>
            <a:r>
              <a:rPr lang="en-US" sz="1200" dirty="0"/>
              <a:t>A &amp; E) Count of dendritic cells out of CD45+ cells. B &amp; F) Count of natural killer cell out of CD45+ cells. I &amp; L) Count of MHCII+ dendritic cells. J &amp; M) Count of MHCII+ monocytes. K &amp; N) Count of MHCII+ microglia. O &amp; P) Count of LY6C+ monocytes. Significance for main effects is as follows: *p &lt; 0.05,      **p &lt; 0.01, ***p &lt; 0.001, ****p &lt; 0.0001. </a:t>
            </a:r>
            <a:endParaRPr lang="en-US" dirty="0"/>
          </a:p>
        </p:txBody>
      </p:sp>
      <p:sp>
        <p:nvSpPr>
          <p:cNvPr id="10" name="TextBox 9">
            <a:extLst>
              <a:ext uri="{FF2B5EF4-FFF2-40B4-BE49-F238E27FC236}">
                <a16:creationId xmlns:a16="http://schemas.microsoft.com/office/drawing/2014/main" id="{4975D625-888A-4141-8CA3-6C29E7D4DE18}"/>
              </a:ext>
            </a:extLst>
          </p:cNvPr>
          <p:cNvSpPr txBox="1"/>
          <p:nvPr/>
        </p:nvSpPr>
        <p:spPr>
          <a:xfrm>
            <a:off x="1581879" y="453732"/>
            <a:ext cx="268664" cy="369332"/>
          </a:xfrm>
          <a:prstGeom prst="rect">
            <a:avLst/>
          </a:prstGeom>
          <a:noFill/>
        </p:spPr>
        <p:txBody>
          <a:bodyPr wrap="square" rtlCol="0">
            <a:spAutoFit/>
          </a:bodyPr>
          <a:lstStyle/>
          <a:p>
            <a:r>
              <a:rPr lang="en-US" dirty="0"/>
              <a:t>A</a:t>
            </a:r>
          </a:p>
        </p:txBody>
      </p:sp>
      <p:pic>
        <p:nvPicPr>
          <p:cNvPr id="23" name="Picture 22">
            <a:extLst>
              <a:ext uri="{FF2B5EF4-FFF2-40B4-BE49-F238E27FC236}">
                <a16:creationId xmlns:a16="http://schemas.microsoft.com/office/drawing/2014/main" id="{5F71FF6A-8072-6D44-BABF-1BDE0AB81376}"/>
              </a:ext>
            </a:extLst>
          </p:cNvPr>
          <p:cNvPicPr>
            <a:picLocks noChangeAspect="1"/>
          </p:cNvPicPr>
          <p:nvPr/>
        </p:nvPicPr>
        <p:blipFill rotWithShape="1">
          <a:blip r:embed="rId4"/>
          <a:srcRect l="66160" t="29970" b="51451"/>
          <a:stretch/>
        </p:blipFill>
        <p:spPr>
          <a:xfrm rot="16200000">
            <a:off x="1037201" y="955471"/>
            <a:ext cx="785237" cy="299358"/>
          </a:xfrm>
          <a:prstGeom prst="rect">
            <a:avLst/>
          </a:prstGeom>
        </p:spPr>
      </p:pic>
      <p:pic>
        <p:nvPicPr>
          <p:cNvPr id="25" name="Picture 24">
            <a:extLst>
              <a:ext uri="{FF2B5EF4-FFF2-40B4-BE49-F238E27FC236}">
                <a16:creationId xmlns:a16="http://schemas.microsoft.com/office/drawing/2014/main" id="{59FB8E1D-77B9-2E45-833A-1DED5C3E8EFB}"/>
              </a:ext>
            </a:extLst>
          </p:cNvPr>
          <p:cNvPicPr>
            <a:picLocks noChangeAspect="1"/>
          </p:cNvPicPr>
          <p:nvPr/>
        </p:nvPicPr>
        <p:blipFill rotWithShape="1">
          <a:blip r:embed="rId5"/>
          <a:srcRect l="63188" t="39974" b="44042"/>
          <a:stretch/>
        </p:blipFill>
        <p:spPr>
          <a:xfrm rot="16200000">
            <a:off x="970005" y="2056542"/>
            <a:ext cx="921598" cy="297390"/>
          </a:xfrm>
          <a:prstGeom prst="rect">
            <a:avLst/>
          </a:prstGeom>
        </p:spPr>
      </p:pic>
      <p:grpSp>
        <p:nvGrpSpPr>
          <p:cNvPr id="13" name="Group 12">
            <a:extLst>
              <a:ext uri="{FF2B5EF4-FFF2-40B4-BE49-F238E27FC236}">
                <a16:creationId xmlns:a16="http://schemas.microsoft.com/office/drawing/2014/main" id="{7548C14D-B2B6-B841-8484-86E068B0BB8F}"/>
              </a:ext>
            </a:extLst>
          </p:cNvPr>
          <p:cNvGrpSpPr/>
          <p:nvPr/>
        </p:nvGrpSpPr>
        <p:grpSpPr>
          <a:xfrm>
            <a:off x="4024555" y="3144063"/>
            <a:ext cx="1961874" cy="2834174"/>
            <a:chOff x="3343234" y="3919868"/>
            <a:chExt cx="2004282" cy="2998597"/>
          </a:xfrm>
        </p:grpSpPr>
        <p:pic>
          <p:nvPicPr>
            <p:cNvPr id="11" name="Picture 10">
              <a:extLst>
                <a:ext uri="{FF2B5EF4-FFF2-40B4-BE49-F238E27FC236}">
                  <a16:creationId xmlns:a16="http://schemas.microsoft.com/office/drawing/2014/main" id="{96C9A4CC-36F7-324F-80A6-EB789E2015C8}"/>
                </a:ext>
              </a:extLst>
            </p:cNvPr>
            <p:cNvPicPr>
              <a:picLocks noChangeAspect="1"/>
            </p:cNvPicPr>
            <p:nvPr/>
          </p:nvPicPr>
          <p:blipFill>
            <a:blip r:embed="rId6"/>
            <a:stretch>
              <a:fillRect/>
            </a:stretch>
          </p:blipFill>
          <p:spPr>
            <a:xfrm>
              <a:off x="3759195" y="4423719"/>
              <a:ext cx="1007289" cy="2494746"/>
            </a:xfrm>
            <a:prstGeom prst="rect">
              <a:avLst/>
            </a:prstGeom>
          </p:spPr>
        </p:pic>
        <p:sp>
          <p:nvSpPr>
            <p:cNvPr id="33" name="TextBox 32">
              <a:extLst>
                <a:ext uri="{FF2B5EF4-FFF2-40B4-BE49-F238E27FC236}">
                  <a16:creationId xmlns:a16="http://schemas.microsoft.com/office/drawing/2014/main" id="{454C59D1-B5F7-6B47-A64B-CF066A416E88}"/>
                </a:ext>
              </a:extLst>
            </p:cNvPr>
            <p:cNvSpPr txBox="1"/>
            <p:nvPr/>
          </p:nvSpPr>
          <p:spPr>
            <a:xfrm>
              <a:off x="3343234" y="3919868"/>
              <a:ext cx="2004282" cy="293069"/>
            </a:xfrm>
            <a:prstGeom prst="rect">
              <a:avLst/>
            </a:prstGeom>
            <a:noFill/>
          </p:spPr>
          <p:txBody>
            <a:bodyPr wrap="square" rtlCol="0">
              <a:spAutoFit/>
            </a:bodyPr>
            <a:lstStyle/>
            <a:p>
              <a:pPr algn="ctr"/>
              <a:r>
                <a:rPr lang="en-US" sz="1200" dirty="0"/>
                <a:t>Activated Monocytes </a:t>
              </a:r>
            </a:p>
          </p:txBody>
        </p:sp>
      </p:grpSp>
      <p:sp>
        <p:nvSpPr>
          <p:cNvPr id="36" name="TextBox 35">
            <a:extLst>
              <a:ext uri="{FF2B5EF4-FFF2-40B4-BE49-F238E27FC236}">
                <a16:creationId xmlns:a16="http://schemas.microsoft.com/office/drawing/2014/main" id="{6FEBABB2-CDF5-8940-9B6A-0BA138769A87}"/>
              </a:ext>
            </a:extLst>
          </p:cNvPr>
          <p:cNvSpPr txBox="1"/>
          <p:nvPr/>
        </p:nvSpPr>
        <p:spPr>
          <a:xfrm>
            <a:off x="2532706" y="448211"/>
            <a:ext cx="268664" cy="369332"/>
          </a:xfrm>
          <a:prstGeom prst="rect">
            <a:avLst/>
          </a:prstGeom>
          <a:noFill/>
        </p:spPr>
        <p:txBody>
          <a:bodyPr wrap="square" rtlCol="0">
            <a:spAutoFit/>
          </a:bodyPr>
          <a:lstStyle/>
          <a:p>
            <a:r>
              <a:rPr lang="en-US" dirty="0"/>
              <a:t>B</a:t>
            </a:r>
          </a:p>
        </p:txBody>
      </p:sp>
      <p:sp>
        <p:nvSpPr>
          <p:cNvPr id="37" name="TextBox 36">
            <a:extLst>
              <a:ext uri="{FF2B5EF4-FFF2-40B4-BE49-F238E27FC236}">
                <a16:creationId xmlns:a16="http://schemas.microsoft.com/office/drawing/2014/main" id="{1769EC9C-48FE-A047-9ED6-19EE1CE8FA4D}"/>
              </a:ext>
            </a:extLst>
          </p:cNvPr>
          <p:cNvSpPr txBox="1"/>
          <p:nvPr/>
        </p:nvSpPr>
        <p:spPr>
          <a:xfrm>
            <a:off x="3436868" y="455023"/>
            <a:ext cx="268664" cy="369332"/>
          </a:xfrm>
          <a:prstGeom prst="rect">
            <a:avLst/>
          </a:prstGeom>
          <a:noFill/>
        </p:spPr>
        <p:txBody>
          <a:bodyPr wrap="square" rtlCol="0">
            <a:spAutoFit/>
          </a:bodyPr>
          <a:lstStyle/>
          <a:p>
            <a:r>
              <a:rPr lang="en-US" dirty="0"/>
              <a:t>C</a:t>
            </a:r>
          </a:p>
        </p:txBody>
      </p:sp>
      <p:sp>
        <p:nvSpPr>
          <p:cNvPr id="38" name="TextBox 37">
            <a:extLst>
              <a:ext uri="{FF2B5EF4-FFF2-40B4-BE49-F238E27FC236}">
                <a16:creationId xmlns:a16="http://schemas.microsoft.com/office/drawing/2014/main" id="{B8FD4AE7-2962-7449-9931-72E36F088DED}"/>
              </a:ext>
            </a:extLst>
          </p:cNvPr>
          <p:cNvSpPr txBox="1"/>
          <p:nvPr/>
        </p:nvSpPr>
        <p:spPr>
          <a:xfrm>
            <a:off x="4355118" y="447084"/>
            <a:ext cx="268664" cy="369332"/>
          </a:xfrm>
          <a:prstGeom prst="rect">
            <a:avLst/>
          </a:prstGeom>
          <a:noFill/>
        </p:spPr>
        <p:txBody>
          <a:bodyPr wrap="square" rtlCol="0">
            <a:spAutoFit/>
          </a:bodyPr>
          <a:lstStyle/>
          <a:p>
            <a:r>
              <a:rPr lang="en-US" dirty="0"/>
              <a:t>D</a:t>
            </a:r>
          </a:p>
        </p:txBody>
      </p:sp>
      <p:sp>
        <p:nvSpPr>
          <p:cNvPr id="39" name="TextBox 38">
            <a:extLst>
              <a:ext uri="{FF2B5EF4-FFF2-40B4-BE49-F238E27FC236}">
                <a16:creationId xmlns:a16="http://schemas.microsoft.com/office/drawing/2014/main" id="{9CF9BCBE-B5C1-A948-9137-7A81C5FF5EAF}"/>
              </a:ext>
            </a:extLst>
          </p:cNvPr>
          <p:cNvSpPr txBox="1"/>
          <p:nvPr/>
        </p:nvSpPr>
        <p:spPr>
          <a:xfrm>
            <a:off x="1581879" y="1687353"/>
            <a:ext cx="268664" cy="369332"/>
          </a:xfrm>
          <a:prstGeom prst="rect">
            <a:avLst/>
          </a:prstGeom>
          <a:noFill/>
        </p:spPr>
        <p:txBody>
          <a:bodyPr wrap="square" rtlCol="0">
            <a:spAutoFit/>
          </a:bodyPr>
          <a:lstStyle/>
          <a:p>
            <a:r>
              <a:rPr lang="en-US" dirty="0"/>
              <a:t>E</a:t>
            </a:r>
          </a:p>
        </p:txBody>
      </p:sp>
      <p:sp>
        <p:nvSpPr>
          <p:cNvPr id="40" name="TextBox 39">
            <a:extLst>
              <a:ext uri="{FF2B5EF4-FFF2-40B4-BE49-F238E27FC236}">
                <a16:creationId xmlns:a16="http://schemas.microsoft.com/office/drawing/2014/main" id="{A99CD18D-FF95-CF48-908A-902EAF4062CC}"/>
              </a:ext>
            </a:extLst>
          </p:cNvPr>
          <p:cNvSpPr txBox="1"/>
          <p:nvPr/>
        </p:nvSpPr>
        <p:spPr>
          <a:xfrm>
            <a:off x="2532706" y="1692333"/>
            <a:ext cx="268664" cy="369332"/>
          </a:xfrm>
          <a:prstGeom prst="rect">
            <a:avLst/>
          </a:prstGeom>
          <a:noFill/>
        </p:spPr>
        <p:txBody>
          <a:bodyPr wrap="square" rtlCol="0">
            <a:spAutoFit/>
          </a:bodyPr>
          <a:lstStyle/>
          <a:p>
            <a:r>
              <a:rPr lang="en-US" dirty="0"/>
              <a:t>F</a:t>
            </a:r>
          </a:p>
        </p:txBody>
      </p:sp>
      <p:sp>
        <p:nvSpPr>
          <p:cNvPr id="41" name="TextBox 40">
            <a:extLst>
              <a:ext uri="{FF2B5EF4-FFF2-40B4-BE49-F238E27FC236}">
                <a16:creationId xmlns:a16="http://schemas.microsoft.com/office/drawing/2014/main" id="{2574994C-1EF0-8045-AE27-D28DFDE68193}"/>
              </a:ext>
            </a:extLst>
          </p:cNvPr>
          <p:cNvSpPr txBox="1"/>
          <p:nvPr/>
        </p:nvSpPr>
        <p:spPr>
          <a:xfrm>
            <a:off x="3436868" y="1683624"/>
            <a:ext cx="268664" cy="369332"/>
          </a:xfrm>
          <a:prstGeom prst="rect">
            <a:avLst/>
          </a:prstGeom>
          <a:noFill/>
        </p:spPr>
        <p:txBody>
          <a:bodyPr wrap="square" rtlCol="0">
            <a:spAutoFit/>
          </a:bodyPr>
          <a:lstStyle/>
          <a:p>
            <a:r>
              <a:rPr lang="en-US" dirty="0"/>
              <a:t>G</a:t>
            </a:r>
          </a:p>
        </p:txBody>
      </p:sp>
      <p:sp>
        <p:nvSpPr>
          <p:cNvPr id="42" name="TextBox 41">
            <a:extLst>
              <a:ext uri="{FF2B5EF4-FFF2-40B4-BE49-F238E27FC236}">
                <a16:creationId xmlns:a16="http://schemas.microsoft.com/office/drawing/2014/main" id="{D15A9E2E-EAAD-924F-80BB-CA85D18A670B}"/>
              </a:ext>
            </a:extLst>
          </p:cNvPr>
          <p:cNvSpPr txBox="1"/>
          <p:nvPr/>
        </p:nvSpPr>
        <p:spPr>
          <a:xfrm>
            <a:off x="4355385" y="1692046"/>
            <a:ext cx="268664" cy="369332"/>
          </a:xfrm>
          <a:prstGeom prst="rect">
            <a:avLst/>
          </a:prstGeom>
          <a:noFill/>
        </p:spPr>
        <p:txBody>
          <a:bodyPr wrap="square" rtlCol="0">
            <a:spAutoFit/>
          </a:bodyPr>
          <a:lstStyle/>
          <a:p>
            <a:r>
              <a:rPr lang="en-US" dirty="0"/>
              <a:t>H</a:t>
            </a:r>
          </a:p>
        </p:txBody>
      </p:sp>
      <p:sp>
        <p:nvSpPr>
          <p:cNvPr id="49" name="TextBox 48">
            <a:extLst>
              <a:ext uri="{FF2B5EF4-FFF2-40B4-BE49-F238E27FC236}">
                <a16:creationId xmlns:a16="http://schemas.microsoft.com/office/drawing/2014/main" id="{AA930144-D50E-5E47-9793-2D17EC1F5036}"/>
              </a:ext>
            </a:extLst>
          </p:cNvPr>
          <p:cNvSpPr txBox="1"/>
          <p:nvPr/>
        </p:nvSpPr>
        <p:spPr>
          <a:xfrm>
            <a:off x="4413858" y="3430188"/>
            <a:ext cx="268664" cy="369332"/>
          </a:xfrm>
          <a:prstGeom prst="rect">
            <a:avLst/>
          </a:prstGeom>
          <a:noFill/>
        </p:spPr>
        <p:txBody>
          <a:bodyPr wrap="square" rtlCol="0">
            <a:spAutoFit/>
          </a:bodyPr>
          <a:lstStyle/>
          <a:p>
            <a:r>
              <a:rPr lang="en-US" dirty="0"/>
              <a:t>O</a:t>
            </a:r>
          </a:p>
        </p:txBody>
      </p:sp>
      <p:sp>
        <p:nvSpPr>
          <p:cNvPr id="52" name="TextBox 51">
            <a:extLst>
              <a:ext uri="{FF2B5EF4-FFF2-40B4-BE49-F238E27FC236}">
                <a16:creationId xmlns:a16="http://schemas.microsoft.com/office/drawing/2014/main" id="{D04595D1-A045-9745-B4EA-B74A1F4BC4A2}"/>
              </a:ext>
            </a:extLst>
          </p:cNvPr>
          <p:cNvSpPr txBox="1"/>
          <p:nvPr/>
        </p:nvSpPr>
        <p:spPr>
          <a:xfrm>
            <a:off x="4413858" y="4651190"/>
            <a:ext cx="268664" cy="369332"/>
          </a:xfrm>
          <a:prstGeom prst="rect">
            <a:avLst/>
          </a:prstGeom>
          <a:noFill/>
        </p:spPr>
        <p:txBody>
          <a:bodyPr wrap="square" rtlCol="0">
            <a:spAutoFit/>
          </a:bodyPr>
          <a:lstStyle/>
          <a:p>
            <a:r>
              <a:rPr lang="en-US" dirty="0"/>
              <a:t>P</a:t>
            </a:r>
          </a:p>
        </p:txBody>
      </p:sp>
      <p:sp>
        <p:nvSpPr>
          <p:cNvPr id="55" name="Rectangle 54">
            <a:extLst>
              <a:ext uri="{FF2B5EF4-FFF2-40B4-BE49-F238E27FC236}">
                <a16:creationId xmlns:a16="http://schemas.microsoft.com/office/drawing/2014/main" id="{C2CCFB6B-293D-6740-B942-C1DB6E3DB6FC}"/>
              </a:ext>
            </a:extLst>
          </p:cNvPr>
          <p:cNvSpPr/>
          <p:nvPr/>
        </p:nvSpPr>
        <p:spPr>
          <a:xfrm>
            <a:off x="1520273" y="165147"/>
            <a:ext cx="3810471"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431A0679-6D2C-0A45-BDF1-8E973573B692}"/>
              </a:ext>
            </a:extLst>
          </p:cNvPr>
          <p:cNvSpPr/>
          <p:nvPr/>
        </p:nvSpPr>
        <p:spPr>
          <a:xfrm>
            <a:off x="4232033" y="3125475"/>
            <a:ext cx="1505394"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9ED396AC-A199-2F45-B90F-A41976EBF90C}"/>
              </a:ext>
            </a:extLst>
          </p:cNvPr>
          <p:cNvGrpSpPr/>
          <p:nvPr/>
        </p:nvGrpSpPr>
        <p:grpSpPr>
          <a:xfrm>
            <a:off x="1164337" y="3181288"/>
            <a:ext cx="2953885" cy="2834315"/>
            <a:chOff x="365846" y="3962151"/>
            <a:chExt cx="3017737" cy="2998746"/>
          </a:xfrm>
        </p:grpSpPr>
        <p:pic>
          <p:nvPicPr>
            <p:cNvPr id="59" name="Picture 58">
              <a:extLst>
                <a:ext uri="{FF2B5EF4-FFF2-40B4-BE49-F238E27FC236}">
                  <a16:creationId xmlns:a16="http://schemas.microsoft.com/office/drawing/2014/main" id="{AFCA4BB9-760D-3440-B059-209C8E961A17}"/>
                </a:ext>
              </a:extLst>
            </p:cNvPr>
            <p:cNvPicPr>
              <a:picLocks noChangeAspect="1"/>
            </p:cNvPicPr>
            <p:nvPr/>
          </p:nvPicPr>
          <p:blipFill>
            <a:blip r:embed="rId7"/>
            <a:stretch>
              <a:fillRect/>
            </a:stretch>
          </p:blipFill>
          <p:spPr>
            <a:xfrm>
              <a:off x="365846" y="4339239"/>
              <a:ext cx="3017737" cy="2621658"/>
            </a:xfrm>
            <a:prstGeom prst="rect">
              <a:avLst/>
            </a:prstGeom>
          </p:spPr>
        </p:pic>
        <p:sp>
          <p:nvSpPr>
            <p:cNvPr id="60" name="TextBox 59">
              <a:extLst>
                <a:ext uri="{FF2B5EF4-FFF2-40B4-BE49-F238E27FC236}">
                  <a16:creationId xmlns:a16="http://schemas.microsoft.com/office/drawing/2014/main" id="{155F5C9E-AB2E-7D46-BAA3-950E6B5B34F8}"/>
                </a:ext>
              </a:extLst>
            </p:cNvPr>
            <p:cNvSpPr txBox="1"/>
            <p:nvPr/>
          </p:nvSpPr>
          <p:spPr>
            <a:xfrm>
              <a:off x="825491" y="3962151"/>
              <a:ext cx="2220097" cy="293069"/>
            </a:xfrm>
            <a:prstGeom prst="rect">
              <a:avLst/>
            </a:prstGeom>
            <a:noFill/>
          </p:spPr>
          <p:txBody>
            <a:bodyPr wrap="square" rtlCol="0">
              <a:spAutoFit/>
            </a:bodyPr>
            <a:lstStyle/>
            <a:p>
              <a:pPr algn="ctr"/>
              <a:r>
                <a:rPr lang="en-US" sz="1200" dirty="0"/>
                <a:t>Antigen Presenting Frequency</a:t>
              </a:r>
            </a:p>
          </p:txBody>
        </p:sp>
      </p:grpSp>
      <p:sp>
        <p:nvSpPr>
          <p:cNvPr id="63" name="TextBox 62">
            <a:extLst>
              <a:ext uri="{FF2B5EF4-FFF2-40B4-BE49-F238E27FC236}">
                <a16:creationId xmlns:a16="http://schemas.microsoft.com/office/drawing/2014/main" id="{DACBE713-9E0D-B646-B721-07C9B1FAEBED}"/>
              </a:ext>
            </a:extLst>
          </p:cNvPr>
          <p:cNvSpPr txBox="1"/>
          <p:nvPr/>
        </p:nvSpPr>
        <p:spPr>
          <a:xfrm>
            <a:off x="1108417" y="3430188"/>
            <a:ext cx="268664" cy="369332"/>
          </a:xfrm>
          <a:prstGeom prst="rect">
            <a:avLst/>
          </a:prstGeom>
          <a:noFill/>
        </p:spPr>
        <p:txBody>
          <a:bodyPr wrap="square" rtlCol="0">
            <a:spAutoFit/>
          </a:bodyPr>
          <a:lstStyle/>
          <a:p>
            <a:r>
              <a:rPr lang="en-US" dirty="0"/>
              <a:t>I</a:t>
            </a:r>
          </a:p>
        </p:txBody>
      </p:sp>
      <p:sp>
        <p:nvSpPr>
          <p:cNvPr id="64" name="TextBox 63">
            <a:extLst>
              <a:ext uri="{FF2B5EF4-FFF2-40B4-BE49-F238E27FC236}">
                <a16:creationId xmlns:a16="http://schemas.microsoft.com/office/drawing/2014/main" id="{B7E3B466-46E1-234F-AB93-7372D1464630}"/>
              </a:ext>
            </a:extLst>
          </p:cNvPr>
          <p:cNvSpPr txBox="1"/>
          <p:nvPr/>
        </p:nvSpPr>
        <p:spPr>
          <a:xfrm>
            <a:off x="2129665" y="3411887"/>
            <a:ext cx="268664" cy="369332"/>
          </a:xfrm>
          <a:prstGeom prst="rect">
            <a:avLst/>
          </a:prstGeom>
          <a:noFill/>
        </p:spPr>
        <p:txBody>
          <a:bodyPr wrap="square" rtlCol="0">
            <a:spAutoFit/>
          </a:bodyPr>
          <a:lstStyle/>
          <a:p>
            <a:r>
              <a:rPr lang="en-US" dirty="0"/>
              <a:t>J</a:t>
            </a:r>
          </a:p>
        </p:txBody>
      </p:sp>
      <p:sp>
        <p:nvSpPr>
          <p:cNvPr id="65" name="TextBox 64">
            <a:extLst>
              <a:ext uri="{FF2B5EF4-FFF2-40B4-BE49-F238E27FC236}">
                <a16:creationId xmlns:a16="http://schemas.microsoft.com/office/drawing/2014/main" id="{F226AD86-CD4C-8142-AF43-E1FAEEC8286B}"/>
              </a:ext>
            </a:extLst>
          </p:cNvPr>
          <p:cNvSpPr txBox="1"/>
          <p:nvPr/>
        </p:nvSpPr>
        <p:spPr>
          <a:xfrm>
            <a:off x="3107333" y="3418756"/>
            <a:ext cx="268664" cy="369332"/>
          </a:xfrm>
          <a:prstGeom prst="rect">
            <a:avLst/>
          </a:prstGeom>
          <a:noFill/>
        </p:spPr>
        <p:txBody>
          <a:bodyPr wrap="square" rtlCol="0">
            <a:spAutoFit/>
          </a:bodyPr>
          <a:lstStyle/>
          <a:p>
            <a:r>
              <a:rPr lang="en-US" dirty="0"/>
              <a:t>K</a:t>
            </a:r>
          </a:p>
        </p:txBody>
      </p:sp>
      <p:sp>
        <p:nvSpPr>
          <p:cNvPr id="66" name="TextBox 65">
            <a:extLst>
              <a:ext uri="{FF2B5EF4-FFF2-40B4-BE49-F238E27FC236}">
                <a16:creationId xmlns:a16="http://schemas.microsoft.com/office/drawing/2014/main" id="{97D3BA02-46E5-B74A-9702-8DF949797949}"/>
              </a:ext>
            </a:extLst>
          </p:cNvPr>
          <p:cNvSpPr txBox="1"/>
          <p:nvPr/>
        </p:nvSpPr>
        <p:spPr>
          <a:xfrm>
            <a:off x="1108417" y="4661554"/>
            <a:ext cx="268664" cy="369332"/>
          </a:xfrm>
          <a:prstGeom prst="rect">
            <a:avLst/>
          </a:prstGeom>
          <a:noFill/>
        </p:spPr>
        <p:txBody>
          <a:bodyPr wrap="square" rtlCol="0">
            <a:spAutoFit/>
          </a:bodyPr>
          <a:lstStyle/>
          <a:p>
            <a:r>
              <a:rPr lang="en-US" dirty="0"/>
              <a:t>L</a:t>
            </a:r>
          </a:p>
        </p:txBody>
      </p:sp>
      <p:sp>
        <p:nvSpPr>
          <p:cNvPr id="67" name="TextBox 66">
            <a:extLst>
              <a:ext uri="{FF2B5EF4-FFF2-40B4-BE49-F238E27FC236}">
                <a16:creationId xmlns:a16="http://schemas.microsoft.com/office/drawing/2014/main" id="{0EF29D4E-1236-6C43-87D4-0C283716A517}"/>
              </a:ext>
            </a:extLst>
          </p:cNvPr>
          <p:cNvSpPr txBox="1"/>
          <p:nvPr/>
        </p:nvSpPr>
        <p:spPr>
          <a:xfrm>
            <a:off x="2128602" y="4651190"/>
            <a:ext cx="268664" cy="369332"/>
          </a:xfrm>
          <a:prstGeom prst="rect">
            <a:avLst/>
          </a:prstGeom>
          <a:noFill/>
        </p:spPr>
        <p:txBody>
          <a:bodyPr wrap="square" rtlCol="0">
            <a:spAutoFit/>
          </a:bodyPr>
          <a:lstStyle/>
          <a:p>
            <a:r>
              <a:rPr lang="en-US" dirty="0"/>
              <a:t>M</a:t>
            </a:r>
          </a:p>
        </p:txBody>
      </p:sp>
      <p:sp>
        <p:nvSpPr>
          <p:cNvPr id="68" name="TextBox 67">
            <a:extLst>
              <a:ext uri="{FF2B5EF4-FFF2-40B4-BE49-F238E27FC236}">
                <a16:creationId xmlns:a16="http://schemas.microsoft.com/office/drawing/2014/main" id="{A1DD3891-B738-584A-879D-6E8B9056AADC}"/>
              </a:ext>
            </a:extLst>
          </p:cNvPr>
          <p:cNvSpPr txBox="1"/>
          <p:nvPr/>
        </p:nvSpPr>
        <p:spPr>
          <a:xfrm>
            <a:off x="3106801" y="4661554"/>
            <a:ext cx="268664" cy="369332"/>
          </a:xfrm>
          <a:prstGeom prst="rect">
            <a:avLst/>
          </a:prstGeom>
          <a:noFill/>
        </p:spPr>
        <p:txBody>
          <a:bodyPr wrap="square" rtlCol="0">
            <a:spAutoFit/>
          </a:bodyPr>
          <a:lstStyle/>
          <a:p>
            <a:r>
              <a:rPr lang="en-US" dirty="0"/>
              <a:t>N</a:t>
            </a:r>
          </a:p>
        </p:txBody>
      </p:sp>
      <p:sp>
        <p:nvSpPr>
          <p:cNvPr id="69" name="Rectangle 68">
            <a:extLst>
              <a:ext uri="{FF2B5EF4-FFF2-40B4-BE49-F238E27FC236}">
                <a16:creationId xmlns:a16="http://schemas.microsoft.com/office/drawing/2014/main" id="{3C9FFC5B-672C-6E48-A538-DA5C4402CF71}"/>
              </a:ext>
            </a:extLst>
          </p:cNvPr>
          <p:cNvSpPr/>
          <p:nvPr/>
        </p:nvSpPr>
        <p:spPr>
          <a:xfrm>
            <a:off x="1105390" y="3127186"/>
            <a:ext cx="2979611" cy="310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 name="Picture 60">
            <a:extLst>
              <a:ext uri="{FF2B5EF4-FFF2-40B4-BE49-F238E27FC236}">
                <a16:creationId xmlns:a16="http://schemas.microsoft.com/office/drawing/2014/main" id="{79373675-87EE-C347-A03F-3F65D04D8E9B}"/>
              </a:ext>
            </a:extLst>
          </p:cNvPr>
          <p:cNvPicPr>
            <a:picLocks noChangeAspect="1"/>
          </p:cNvPicPr>
          <p:nvPr/>
        </p:nvPicPr>
        <p:blipFill rotWithShape="1">
          <a:blip r:embed="rId4"/>
          <a:srcRect l="66160" t="29970" b="51451"/>
          <a:stretch/>
        </p:blipFill>
        <p:spPr>
          <a:xfrm rot="16200000">
            <a:off x="632059" y="4042459"/>
            <a:ext cx="785237" cy="299358"/>
          </a:xfrm>
          <a:prstGeom prst="rect">
            <a:avLst/>
          </a:prstGeom>
        </p:spPr>
      </p:pic>
      <p:pic>
        <p:nvPicPr>
          <p:cNvPr id="62" name="Picture 61">
            <a:extLst>
              <a:ext uri="{FF2B5EF4-FFF2-40B4-BE49-F238E27FC236}">
                <a16:creationId xmlns:a16="http://schemas.microsoft.com/office/drawing/2014/main" id="{69BFFE1A-DB14-0D4C-B97B-E8367882864F}"/>
              </a:ext>
            </a:extLst>
          </p:cNvPr>
          <p:cNvPicPr>
            <a:picLocks noChangeAspect="1"/>
          </p:cNvPicPr>
          <p:nvPr/>
        </p:nvPicPr>
        <p:blipFill rotWithShape="1">
          <a:blip r:embed="rId5"/>
          <a:srcRect l="63188" t="39974" b="44042"/>
          <a:stretch/>
        </p:blipFill>
        <p:spPr>
          <a:xfrm rot="16200000">
            <a:off x="564863" y="5143530"/>
            <a:ext cx="921598" cy="297390"/>
          </a:xfrm>
          <a:prstGeom prst="rect">
            <a:avLst/>
          </a:prstGeom>
        </p:spPr>
      </p:pic>
    </p:spTree>
    <p:extLst>
      <p:ext uri="{BB962C8B-B14F-4D97-AF65-F5344CB8AC3E}">
        <p14:creationId xmlns:p14="http://schemas.microsoft.com/office/powerpoint/2010/main" val="36872076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76576</TotalTime>
  <Words>2591</Words>
  <Application>Microsoft Macintosh PowerPoint</Application>
  <PresentationFormat>Letter Paper (8.5x11 in)</PresentationFormat>
  <Paragraphs>535</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 Narrow</vt: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Title : RGS10 is a critical regulator of central peripheral crosstalk and immune frequencies in response to chronic inflammatory stress</dc:title>
  <dc:creator>Janna Jernigan</dc:creator>
  <cp:lastModifiedBy>Janna Jernigan</cp:lastModifiedBy>
  <cp:revision>658</cp:revision>
  <cp:lastPrinted>2024-10-22T16:54:15Z</cp:lastPrinted>
  <dcterms:created xsi:type="dcterms:W3CDTF">2024-07-29T19:59:02Z</dcterms:created>
  <dcterms:modified xsi:type="dcterms:W3CDTF">2024-12-04T19:05:13Z</dcterms:modified>
</cp:coreProperties>
</file>