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4" r:id="rId6"/>
    <p:sldId id="259" r:id="rId7"/>
    <p:sldId id="265" r:id="rId8"/>
    <p:sldId id="260" r:id="rId9"/>
    <p:sldId id="261" r:id="rId10"/>
    <p:sldId id="262" r:id="rId11"/>
  </p:sldIdLst>
  <p:sldSz cx="990346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 userDrawn="1">
          <p15:clr>
            <a:srgbClr val="A4A3A4"/>
          </p15:clr>
        </p15:guide>
        <p15:guide id="2" pos="3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2"/>
        <p:guide pos="307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73830" y="914413"/>
            <a:ext cx="7960259" cy="2570436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973830" y="3560450"/>
            <a:ext cx="7960259" cy="1472421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26" y="608409"/>
            <a:ext cx="8910694" cy="70561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94226" y="1490421"/>
            <a:ext cx="8910694" cy="475926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617202" y="3848454"/>
            <a:ext cx="6310889" cy="766811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617202" y="4615265"/>
            <a:ext cx="6310889" cy="86761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26" y="608409"/>
            <a:ext cx="8910694" cy="70561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494226" y="1501221"/>
            <a:ext cx="4205310" cy="474846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208384" y="1501221"/>
            <a:ext cx="4205310" cy="4748467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26" y="608409"/>
            <a:ext cx="8910694" cy="70561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494226" y="1429220"/>
            <a:ext cx="4339833" cy="381605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94226" y="1854026"/>
            <a:ext cx="4339833" cy="4395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5065534" y="1421749"/>
            <a:ext cx="4339833" cy="381605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5065534" y="1854026"/>
            <a:ext cx="4339833" cy="4395662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226" y="608409"/>
            <a:ext cx="8910694" cy="70561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494226" y="1555222"/>
            <a:ext cx="4251025" cy="460806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158669" y="1555222"/>
            <a:ext cx="4246251" cy="460806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8314113" y="914413"/>
            <a:ext cx="848081" cy="502927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742802" y="914413"/>
            <a:ext cx="7448486" cy="5029271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494226" y="774011"/>
            <a:ext cx="8913619" cy="548287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973830" y="2484035"/>
            <a:ext cx="7960259" cy="101881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973830" y="3560450"/>
            <a:ext cx="7960259" cy="471607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494226" y="608409"/>
            <a:ext cx="8910694" cy="70561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494226" y="1490421"/>
            <a:ext cx="8910694" cy="4759267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497151" y="6314489"/>
            <a:ext cx="2193312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343582" y="6314489"/>
            <a:ext cx="3216857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7211609" y="6314489"/>
            <a:ext cx="2193312" cy="31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image" Target="../media/image5.png"/><Relationship Id="rId7" Type="http://schemas.openxmlformats.org/officeDocument/2006/relationships/tags" Target="../tags/tag6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79.xml"/><Relationship Id="rId26" Type="http://schemas.openxmlformats.org/officeDocument/2006/relationships/tags" Target="../tags/tag78.xml"/><Relationship Id="rId25" Type="http://schemas.openxmlformats.org/officeDocument/2006/relationships/image" Target="../media/image10.png"/><Relationship Id="rId24" Type="http://schemas.openxmlformats.org/officeDocument/2006/relationships/tags" Target="../tags/tag77.xml"/><Relationship Id="rId23" Type="http://schemas.openxmlformats.org/officeDocument/2006/relationships/tags" Target="../tags/tag76.xml"/><Relationship Id="rId22" Type="http://schemas.openxmlformats.org/officeDocument/2006/relationships/image" Target="../media/image9.png"/><Relationship Id="rId21" Type="http://schemas.openxmlformats.org/officeDocument/2006/relationships/tags" Target="../tags/tag75.xml"/><Relationship Id="rId20" Type="http://schemas.openxmlformats.org/officeDocument/2006/relationships/tags" Target="../tags/tag74.xml"/><Relationship Id="rId2" Type="http://schemas.openxmlformats.org/officeDocument/2006/relationships/image" Target="../media/image2.png"/><Relationship Id="rId19" Type="http://schemas.openxmlformats.org/officeDocument/2006/relationships/image" Target="../media/image8.png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image" Target="../media/image7.png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image" Target="../media/image6.png"/><Relationship Id="rId10" Type="http://schemas.openxmlformats.org/officeDocument/2006/relationships/tags" Target="../tags/tag6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image" Target="../media/image14.png"/><Relationship Id="rId6" Type="http://schemas.openxmlformats.org/officeDocument/2006/relationships/tags" Target="../tags/tag82.xml"/><Relationship Id="rId5" Type="http://schemas.openxmlformats.org/officeDocument/2006/relationships/image" Target="../media/image13.png"/><Relationship Id="rId4" Type="http://schemas.openxmlformats.org/officeDocument/2006/relationships/tags" Target="../tags/tag81.xml"/><Relationship Id="rId3" Type="http://schemas.openxmlformats.org/officeDocument/2006/relationships/image" Target="../media/image12.png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103.xml"/><Relationship Id="rId27" Type="http://schemas.openxmlformats.org/officeDocument/2006/relationships/tags" Target="../tags/tag102.xml"/><Relationship Id="rId26" Type="http://schemas.openxmlformats.org/officeDocument/2006/relationships/tags" Target="../tags/tag101.xml"/><Relationship Id="rId25" Type="http://schemas.openxmlformats.org/officeDocument/2006/relationships/tags" Target="../tags/tag100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tags" Target="../tags/tag80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105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118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tags" Target="../tags/tag104.xml"/><Relationship Id="rId19" Type="http://schemas.openxmlformats.org/officeDocument/2006/relationships/tags" Target="../tags/tag115.xml"/><Relationship Id="rId18" Type="http://schemas.openxmlformats.org/officeDocument/2006/relationships/tags" Target="../tags/tag114.xml"/><Relationship Id="rId17" Type="http://schemas.openxmlformats.org/officeDocument/2006/relationships/image" Target="../media/image21.png"/><Relationship Id="rId16" Type="http://schemas.openxmlformats.org/officeDocument/2006/relationships/tags" Target="../tags/tag113.xml"/><Relationship Id="rId15" Type="http://schemas.openxmlformats.org/officeDocument/2006/relationships/tags" Target="../tags/tag112.xml"/><Relationship Id="rId14" Type="http://schemas.openxmlformats.org/officeDocument/2006/relationships/tags" Target="../tags/tag111.xml"/><Relationship Id="rId13" Type="http://schemas.openxmlformats.org/officeDocument/2006/relationships/image" Target="../media/image20.png"/><Relationship Id="rId12" Type="http://schemas.openxmlformats.org/officeDocument/2006/relationships/tags" Target="../tags/tag110.xml"/><Relationship Id="rId11" Type="http://schemas.openxmlformats.org/officeDocument/2006/relationships/image" Target="../media/image19.png"/><Relationship Id="rId10" Type="http://schemas.openxmlformats.org/officeDocument/2006/relationships/tags" Target="../tags/tag109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image" Target="../media/image24.png"/><Relationship Id="rId4" Type="http://schemas.openxmlformats.org/officeDocument/2006/relationships/tags" Target="../tags/tag120.xml"/><Relationship Id="rId3" Type="http://schemas.openxmlformats.org/officeDocument/2006/relationships/image" Target="../media/image23.png"/><Relationship Id="rId2" Type="http://schemas.openxmlformats.org/officeDocument/2006/relationships/tags" Target="../tags/tag11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image" Target="../media/image28.png"/><Relationship Id="rId10" Type="http://schemas.openxmlformats.org/officeDocument/2006/relationships/image" Target="../media/image27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37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tags" Target="../tags/tag134.xml"/><Relationship Id="rId13" Type="http://schemas.openxmlformats.org/officeDocument/2006/relationships/tags" Target="../tags/tag133.xml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38.xml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tags" Target="../tags/tag142.xml"/><Relationship Id="rId7" Type="http://schemas.openxmlformats.org/officeDocument/2006/relationships/tags" Target="../tags/tag14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tags" Target="../tags/tag140.xml"/><Relationship Id="rId3" Type="http://schemas.openxmlformats.org/officeDocument/2006/relationships/image" Target="../media/image45.png"/><Relationship Id="rId2" Type="http://schemas.openxmlformats.org/officeDocument/2006/relationships/tags" Target="../tags/tag139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4.xml"/><Relationship Id="rId1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tags" Target="../tags/tag148.xml"/><Relationship Id="rId7" Type="http://schemas.openxmlformats.org/officeDocument/2006/relationships/tags" Target="../tags/tag14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image" Target="../media/image49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tags" Target="../tags/tag152.xml"/><Relationship Id="rId15" Type="http://schemas.openxmlformats.org/officeDocument/2006/relationships/image" Target="../media/image55.png"/><Relationship Id="rId14" Type="http://schemas.openxmlformats.org/officeDocument/2006/relationships/tags" Target="../tags/tag151.xml"/><Relationship Id="rId13" Type="http://schemas.openxmlformats.org/officeDocument/2006/relationships/image" Target="../media/image54.png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image" Target="../media/image53.png"/><Relationship Id="rId1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tags" Target="../tags/tag155.xml"/><Relationship Id="rId2" Type="http://schemas.openxmlformats.org/officeDocument/2006/relationships/image" Target="../media/image57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57.xml"/><Relationship Id="rId1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68"/>
          <p:cNvGrpSpPr/>
          <p:nvPr/>
        </p:nvGrpSpPr>
        <p:grpSpPr>
          <a:xfrm>
            <a:off x="143193" y="357505"/>
            <a:ext cx="2411412" cy="2185988"/>
            <a:chOff x="9693" y="297"/>
            <a:chExt cx="3797" cy="3442"/>
          </a:xfrm>
        </p:grpSpPr>
        <p:sp>
          <p:nvSpPr>
            <p:cNvPr id="6" name="文本框 69"/>
            <p:cNvSpPr txBox="1"/>
            <p:nvPr/>
          </p:nvSpPr>
          <p:spPr>
            <a:xfrm>
              <a:off x="10942" y="297"/>
              <a:ext cx="1923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A  C  A  C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grpSp>
          <p:nvGrpSpPr>
            <p:cNvPr id="7" name="组合 70"/>
            <p:cNvGrpSpPr/>
            <p:nvPr/>
          </p:nvGrpSpPr>
          <p:grpSpPr>
            <a:xfrm>
              <a:off x="9693" y="751"/>
              <a:ext cx="3797" cy="2988"/>
              <a:chOff x="9693" y="751"/>
              <a:chExt cx="3797" cy="2988"/>
            </a:xfrm>
          </p:grpSpPr>
          <p:pic>
            <p:nvPicPr>
              <p:cNvPr id="8" name="图片 7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0715" y="751"/>
                <a:ext cx="2730" cy="15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9" name="图片 7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715" y="2225"/>
                <a:ext cx="2775" cy="1514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0" name="文本框 73"/>
              <p:cNvSpPr txBox="1"/>
              <p:nvPr/>
            </p:nvSpPr>
            <p:spPr>
              <a:xfrm>
                <a:off x="9693" y="1242"/>
                <a:ext cx="1473" cy="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600">
                    <a:latin typeface="Times New Roman" panose="02020603050405020304" charset="0"/>
                    <a:ea typeface="宋体" panose="02010600030101010101" pitchFamily="2" charset="-122"/>
                  </a:rPr>
                  <a:t>cGAS</a:t>
                </a:r>
                <a:endParaRPr lang="en-US" altLang="zh-CN" sz="16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492885" y="957263"/>
            <a:ext cx="515938" cy="2317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1505585" y="2109788"/>
            <a:ext cx="515938" cy="2317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96"/>
          <p:cNvSpPr txBox="1"/>
          <p:nvPr/>
        </p:nvSpPr>
        <p:spPr>
          <a:xfrm>
            <a:off x="2579053" y="692150"/>
            <a:ext cx="1241425" cy="776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4" name="文本框 97"/>
          <p:cNvSpPr txBox="1"/>
          <p:nvPr/>
        </p:nvSpPr>
        <p:spPr>
          <a:xfrm>
            <a:off x="2579053" y="1701800"/>
            <a:ext cx="1241425" cy="774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5" name="文本框 98"/>
          <p:cNvSpPr txBox="1"/>
          <p:nvPr/>
        </p:nvSpPr>
        <p:spPr>
          <a:xfrm>
            <a:off x="59373" y="1989138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0480" y="10160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1E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052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503" y="1705610"/>
            <a:ext cx="4586287" cy="779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8613" y="694373"/>
            <a:ext cx="4584700" cy="819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9" name="文本框 23"/>
          <p:cNvSpPr txBox="1"/>
          <p:nvPr/>
        </p:nvSpPr>
        <p:spPr>
          <a:xfrm>
            <a:off x="3347403" y="972185"/>
            <a:ext cx="1008062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STING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70" name="文本框 24"/>
          <p:cNvSpPr txBox="1"/>
          <p:nvPr/>
        </p:nvSpPr>
        <p:spPr>
          <a:xfrm>
            <a:off x="3336290" y="1851660"/>
            <a:ext cx="1019175" cy="338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74590" y="1254760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12690" y="2023110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8268653" y="969010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319453" y="1435735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402003" y="1994535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8402003" y="2270760"/>
            <a:ext cx="774700" cy="317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89" name="文本框 43"/>
          <p:cNvSpPr txBox="1"/>
          <p:nvPr/>
        </p:nvSpPr>
        <p:spPr>
          <a:xfrm>
            <a:off x="9235440" y="1810385"/>
            <a:ext cx="723900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55kd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0" name="文本框 44"/>
          <p:cNvSpPr txBox="1"/>
          <p:nvPr/>
        </p:nvSpPr>
        <p:spPr>
          <a:xfrm>
            <a:off x="9235440" y="2088198"/>
            <a:ext cx="723900" cy="274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40kd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1" name="文本框 45"/>
          <p:cNvSpPr txBox="1"/>
          <p:nvPr/>
        </p:nvSpPr>
        <p:spPr>
          <a:xfrm>
            <a:off x="9041448" y="784860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55kd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8306753" y="1251585"/>
            <a:ext cx="774700" cy="317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01" name="文本框 55"/>
          <p:cNvSpPr txBox="1"/>
          <p:nvPr/>
        </p:nvSpPr>
        <p:spPr>
          <a:xfrm>
            <a:off x="9073833" y="1061085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40kd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102" name="文本框 56"/>
          <p:cNvSpPr txBox="1"/>
          <p:nvPr/>
        </p:nvSpPr>
        <p:spPr>
          <a:xfrm>
            <a:off x="9094153" y="1257935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35kd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8416290" y="2456498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04" name="文本框 58"/>
          <p:cNvSpPr txBox="1"/>
          <p:nvPr/>
        </p:nvSpPr>
        <p:spPr>
          <a:xfrm>
            <a:off x="9202103" y="2292985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35kd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47720" y="50165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1G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55" name="文本框 3"/>
          <p:cNvSpPr txBox="1"/>
          <p:nvPr/>
        </p:nvSpPr>
        <p:spPr>
          <a:xfrm>
            <a:off x="4931093" y="447993"/>
            <a:ext cx="20478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6" name="文本框 5"/>
          <p:cNvSpPr txBox="1"/>
          <p:nvPr/>
        </p:nvSpPr>
        <p:spPr>
          <a:xfrm>
            <a:off x="5272405" y="447993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7" name="文本框 7"/>
          <p:cNvSpPr txBox="1"/>
          <p:nvPr/>
        </p:nvSpPr>
        <p:spPr>
          <a:xfrm>
            <a:off x="6215380" y="447993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8" name="文本框 9"/>
          <p:cNvSpPr txBox="1"/>
          <p:nvPr/>
        </p:nvSpPr>
        <p:spPr>
          <a:xfrm>
            <a:off x="5613718" y="447993"/>
            <a:ext cx="20478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9" name="文本框 11"/>
          <p:cNvSpPr txBox="1"/>
          <p:nvPr/>
        </p:nvSpPr>
        <p:spPr>
          <a:xfrm>
            <a:off x="6882130" y="447993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0" name="文本框 12"/>
          <p:cNvSpPr txBox="1"/>
          <p:nvPr/>
        </p:nvSpPr>
        <p:spPr>
          <a:xfrm>
            <a:off x="7491730" y="447993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1" name="文本框 13"/>
          <p:cNvSpPr txBox="1"/>
          <p:nvPr/>
        </p:nvSpPr>
        <p:spPr>
          <a:xfrm>
            <a:off x="5942965" y="447993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2" name="文本框 15"/>
          <p:cNvSpPr txBox="1"/>
          <p:nvPr/>
        </p:nvSpPr>
        <p:spPr>
          <a:xfrm>
            <a:off x="6604318" y="447993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3" name="文本框 17"/>
          <p:cNvSpPr txBox="1"/>
          <p:nvPr/>
        </p:nvSpPr>
        <p:spPr>
          <a:xfrm>
            <a:off x="7240905" y="447993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4" name="文本框 18"/>
          <p:cNvSpPr txBox="1"/>
          <p:nvPr/>
        </p:nvSpPr>
        <p:spPr>
          <a:xfrm>
            <a:off x="7877493" y="447993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3073" name="组合 64"/>
          <p:cNvGrpSpPr/>
          <p:nvPr/>
        </p:nvGrpSpPr>
        <p:grpSpPr>
          <a:xfrm>
            <a:off x="-44450" y="2813050"/>
            <a:ext cx="5348288" cy="3006725"/>
            <a:chOff x="395" y="5287"/>
            <a:chExt cx="8421" cy="4736"/>
          </a:xfrm>
        </p:grpSpPr>
        <p:grpSp>
          <p:nvGrpSpPr>
            <p:cNvPr id="3074" name="组合 62"/>
            <p:cNvGrpSpPr/>
            <p:nvPr/>
          </p:nvGrpSpPr>
          <p:grpSpPr>
            <a:xfrm>
              <a:off x="395" y="5740"/>
              <a:ext cx="8421" cy="4283"/>
              <a:chOff x="381" y="5287"/>
              <a:chExt cx="8421" cy="4283"/>
            </a:xfrm>
          </p:grpSpPr>
          <p:grpSp>
            <p:nvGrpSpPr>
              <p:cNvPr id="3075" name="组合 39"/>
              <p:cNvGrpSpPr/>
              <p:nvPr/>
            </p:nvGrpSpPr>
            <p:grpSpPr>
              <a:xfrm>
                <a:off x="381" y="5287"/>
                <a:ext cx="8421" cy="2783"/>
                <a:chOff x="280" y="3875"/>
                <a:chExt cx="8421" cy="2783"/>
              </a:xfrm>
            </p:grpSpPr>
            <p:pic>
              <p:nvPicPr>
                <p:cNvPr id="3076" name="图片 9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543" y="5407"/>
                  <a:ext cx="5286" cy="125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3077" name="文本框 10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509" y="5740"/>
                  <a:ext cx="1249" cy="53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p>
                  <a:r>
                    <a:rPr lang="en-US" altLang="zh-CN" sz="1600">
                      <a:latin typeface="Times New Roman" panose="02020603050405020304" charset="0"/>
                      <a:ea typeface="宋体" panose="02010600030101010101" pitchFamily="2" charset="-122"/>
                    </a:rPr>
                    <a:t>TBK1</a:t>
                  </a:r>
                  <a:endParaRPr lang="en-US" altLang="zh-CN" sz="16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</p:txBody>
            </p:sp>
            <p:pic>
              <p:nvPicPr>
                <p:cNvPr id="3078" name="图片 11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1">
                  <a:lum bright="12000"/>
                </a:blip>
                <a:stretch>
                  <a:fillRect/>
                </a:stretch>
              </p:blipFill>
              <p:spPr>
                <a:xfrm>
                  <a:off x="1543" y="3875"/>
                  <a:ext cx="5332" cy="139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sp>
              <p:nvSpPr>
                <p:cNvPr id="3079" name="文本框 13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280" y="4330"/>
                  <a:ext cx="2096" cy="58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/>
                <a:p>
                  <a:r>
                    <a:rPr lang="en-US" altLang="zh-CN" sz="1600">
                      <a:latin typeface="Times New Roman" panose="02020603050405020304" charset="0"/>
                      <a:ea typeface="宋体" panose="02010600030101010101" pitchFamily="2" charset="-122"/>
                    </a:rPr>
                    <a:t>p-TBK1</a:t>
                  </a:r>
                  <a:endParaRPr lang="en-US" altLang="zh-CN" sz="16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" name="矩形 17"/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3647" y="4521"/>
                  <a:ext cx="720" cy="293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fontAlgn="base"/>
                  <a:endParaRPr lang="zh-CN" altLang="en-US" sz="1600" strike="noStrike" noProof="1"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19" name="矩形 18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3611" y="6257"/>
                  <a:ext cx="691" cy="21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 fontAlgn="base"/>
                  <a:endParaRPr lang="zh-CN" altLang="en-US" sz="1600" strike="noStrike" noProof="1">
                    <a:latin typeface="Times New Roman" panose="02020603050405020304" charset="0"/>
                    <a:cs typeface="Times New Roman" panose="02020603050405020304" charset="0"/>
                  </a:endParaRPr>
                </a:p>
              </p:txBody>
            </p:sp>
            <p:sp>
              <p:nvSpPr>
                <p:cNvPr id="3082" name="文本框 29"/>
                <p:cNvSpPr txBox="1"/>
                <p:nvPr/>
              </p:nvSpPr>
              <p:spPr>
                <a:xfrm>
                  <a:off x="6633" y="4153"/>
                  <a:ext cx="1955" cy="7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-----130kd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------100kd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------70kd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3083" name="文本框 30"/>
                <p:cNvSpPr txBox="1"/>
                <p:nvPr/>
              </p:nvSpPr>
              <p:spPr>
                <a:xfrm>
                  <a:off x="6746" y="5740"/>
                  <a:ext cx="1955" cy="79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 anchorCtr="0">
                  <a:spAutoFit/>
                </a:bodyPr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-----130kd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------100kd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  <a:p>
                  <a:r>
                    <a:rPr lang="en-US" altLang="zh-CN" sz="900">
                      <a:latin typeface="Times New Roman" panose="02020603050405020304" charset="0"/>
                      <a:ea typeface="宋体" panose="02010600030101010101" pitchFamily="2" charset="-122"/>
                    </a:rPr>
                    <a:t>------70kd</a:t>
                  </a:r>
                  <a:endParaRPr lang="en-US" altLang="zh-CN" sz="900">
                    <a:latin typeface="Times New Roman" panose="02020603050405020304" charset="0"/>
                    <a:ea typeface="宋体" panose="02010600030101010101" pitchFamily="2" charset="-122"/>
                  </a:endParaRPr>
                </a:p>
              </p:txBody>
            </p:sp>
          </p:grpSp>
          <p:pic>
            <p:nvPicPr>
              <p:cNvPr id="3084" name="图片 47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644" y="8235"/>
                <a:ext cx="5286" cy="133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085" name="文本框 50"/>
              <p:cNvSpPr txBox="1"/>
              <p:nvPr/>
            </p:nvSpPr>
            <p:spPr>
              <a:xfrm>
                <a:off x="510" y="8689"/>
                <a:ext cx="1675" cy="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600" dirty="0">
                    <a:latin typeface="Times New Roman" panose="02020603050405020304" charset="0"/>
                    <a:ea typeface="宋体" panose="02010600030101010101" pitchFamily="2" charset="-122"/>
                    <a:sym typeface="宋体" panose="02010600030101010101" pitchFamily="2" charset="-122"/>
                  </a:rPr>
                  <a:t>β-actin</a:t>
                </a:r>
                <a:endParaRPr lang="en-US" altLang="zh-CN" sz="1600" dirty="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3086" name="文本框 63"/>
            <p:cNvSpPr txBox="1"/>
            <p:nvPr/>
          </p:nvSpPr>
          <p:spPr>
            <a:xfrm>
              <a:off x="2324" y="5287"/>
              <a:ext cx="4244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A C A  C A C A C A C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6" name="矩形 55"/>
          <p:cNvSpPr/>
          <p:nvPr>
            <p:custDataLst>
              <p:tags r:id="rId16"/>
            </p:custDataLst>
          </p:nvPr>
        </p:nvSpPr>
        <p:spPr>
          <a:xfrm>
            <a:off x="2044700" y="5260975"/>
            <a:ext cx="449263" cy="28892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0" y="2665095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1I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666615" y="2506345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1K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87" name="文本框 5"/>
          <p:cNvSpPr txBox="1"/>
          <p:nvPr>
            <p:custDataLst>
              <p:tags r:id="rId17"/>
            </p:custDataLst>
          </p:nvPr>
        </p:nvSpPr>
        <p:spPr>
          <a:xfrm>
            <a:off x="5033328" y="4246563"/>
            <a:ext cx="747712" cy="317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IRF3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3088" name="图片 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666740" y="3008313"/>
            <a:ext cx="3273425" cy="852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9" name="文本框 7"/>
          <p:cNvSpPr txBox="1"/>
          <p:nvPr>
            <p:custDataLst>
              <p:tags r:id="rId20"/>
            </p:custDataLst>
          </p:nvPr>
        </p:nvSpPr>
        <p:spPr>
          <a:xfrm>
            <a:off x="4936490" y="3336925"/>
            <a:ext cx="960438" cy="317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p-IRF3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3090" name="图片 1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666740" y="3965575"/>
            <a:ext cx="3254375" cy="974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>
            <p:custDataLst>
              <p:tags r:id="rId23"/>
            </p:custDataLst>
          </p:nvPr>
        </p:nvSpPr>
        <p:spPr>
          <a:xfrm>
            <a:off x="6664325" y="3155950"/>
            <a:ext cx="633730" cy="2336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矩形 22"/>
          <p:cNvSpPr/>
          <p:nvPr>
            <p:custDataLst>
              <p:tags r:id="rId24"/>
            </p:custDataLst>
          </p:nvPr>
        </p:nvSpPr>
        <p:spPr>
          <a:xfrm>
            <a:off x="6592888" y="4200525"/>
            <a:ext cx="633413" cy="211138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093" name="文本框 21"/>
          <p:cNvSpPr txBox="1"/>
          <p:nvPr/>
        </p:nvSpPr>
        <p:spPr>
          <a:xfrm>
            <a:off x="6050915" y="2711450"/>
            <a:ext cx="26955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   C   A   C   A   C   A    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95" name="文本框 27"/>
          <p:cNvSpPr txBox="1"/>
          <p:nvPr/>
        </p:nvSpPr>
        <p:spPr>
          <a:xfrm>
            <a:off x="8898890" y="3051175"/>
            <a:ext cx="1241425" cy="776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96" name="文本框 28"/>
          <p:cNvSpPr txBox="1"/>
          <p:nvPr/>
        </p:nvSpPr>
        <p:spPr>
          <a:xfrm>
            <a:off x="8898890" y="4129088"/>
            <a:ext cx="1241425" cy="774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3097" name="图片 40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57215" y="4992688"/>
            <a:ext cx="3249613" cy="930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8" name="文本框 41"/>
          <p:cNvSpPr txBox="1"/>
          <p:nvPr/>
        </p:nvSpPr>
        <p:spPr>
          <a:xfrm>
            <a:off x="8754428" y="5064125"/>
            <a:ext cx="1241425" cy="776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99" name="文本框 42"/>
          <p:cNvSpPr txBox="1"/>
          <p:nvPr/>
        </p:nvSpPr>
        <p:spPr>
          <a:xfrm>
            <a:off x="4936490" y="5280025"/>
            <a:ext cx="1063625" cy="338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矩形 43"/>
          <p:cNvSpPr/>
          <p:nvPr>
            <p:custDataLst>
              <p:tags r:id="rId26"/>
            </p:custDataLst>
          </p:nvPr>
        </p:nvSpPr>
        <p:spPr>
          <a:xfrm>
            <a:off x="6664325" y="5311775"/>
            <a:ext cx="575945" cy="2095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05" name="文本框 61"/>
          <p:cNvSpPr txBox="1"/>
          <p:nvPr/>
        </p:nvSpPr>
        <p:spPr>
          <a:xfrm>
            <a:off x="14288" y="6237288"/>
            <a:ext cx="9129712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  C:Tg            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rectangular selected area serves as the application blots for the main text.</a:t>
            </a:r>
            <a:endParaRPr lang="en-US" altLang="zh-CN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4" name="文本框 41"/>
          <p:cNvSpPr txBox="1"/>
          <p:nvPr/>
        </p:nvSpPr>
        <p:spPr>
          <a:xfrm>
            <a:off x="3990023" y="5064125"/>
            <a:ext cx="1241425" cy="776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5781040" y="21101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6088380" y="212788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5781040" y="13373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6104890" y="1308735"/>
            <a:ext cx="154305" cy="201295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1758315" y="358076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1944370" y="353187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1708785" y="46259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894840" y="46259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1678305" y="53117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882140" y="53117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30480" y="10160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1M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049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" y="870268"/>
            <a:ext cx="4584700" cy="7032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04900" y="1689418"/>
            <a:ext cx="4584700" cy="831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4263" y="2789555"/>
            <a:ext cx="4530725" cy="855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84263" y="3838893"/>
            <a:ext cx="4508500" cy="830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5" name="文本框 3"/>
          <p:cNvSpPr txBox="1"/>
          <p:nvPr/>
        </p:nvSpPr>
        <p:spPr>
          <a:xfrm>
            <a:off x="1639888" y="501968"/>
            <a:ext cx="20478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6" name="文本框 5"/>
          <p:cNvSpPr txBox="1"/>
          <p:nvPr/>
        </p:nvSpPr>
        <p:spPr>
          <a:xfrm>
            <a:off x="1981200" y="501968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7" name="文本框 7"/>
          <p:cNvSpPr txBox="1"/>
          <p:nvPr/>
        </p:nvSpPr>
        <p:spPr>
          <a:xfrm>
            <a:off x="3063875" y="501968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8" name="文本框 9"/>
          <p:cNvSpPr txBox="1"/>
          <p:nvPr/>
        </p:nvSpPr>
        <p:spPr>
          <a:xfrm>
            <a:off x="2354263" y="501968"/>
            <a:ext cx="20478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59" name="文本框 11"/>
          <p:cNvSpPr txBox="1"/>
          <p:nvPr/>
        </p:nvSpPr>
        <p:spPr>
          <a:xfrm>
            <a:off x="3825875" y="501968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0" name="文本框 12"/>
          <p:cNvSpPr txBox="1"/>
          <p:nvPr/>
        </p:nvSpPr>
        <p:spPr>
          <a:xfrm>
            <a:off x="4549775" y="501968"/>
            <a:ext cx="2047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1" name="文本框 13"/>
          <p:cNvSpPr txBox="1"/>
          <p:nvPr/>
        </p:nvSpPr>
        <p:spPr>
          <a:xfrm>
            <a:off x="2717800" y="501968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2" name="文本框 15"/>
          <p:cNvSpPr txBox="1"/>
          <p:nvPr/>
        </p:nvSpPr>
        <p:spPr>
          <a:xfrm>
            <a:off x="3452813" y="501968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3" name="文本框 17"/>
          <p:cNvSpPr txBox="1"/>
          <p:nvPr/>
        </p:nvSpPr>
        <p:spPr>
          <a:xfrm>
            <a:off x="4184650" y="501968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4" name="文本框 18"/>
          <p:cNvSpPr txBox="1"/>
          <p:nvPr/>
        </p:nvSpPr>
        <p:spPr>
          <a:xfrm>
            <a:off x="4935538" y="501968"/>
            <a:ext cx="1619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C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5" name="文本框 19"/>
          <p:cNvSpPr txBox="1"/>
          <p:nvPr/>
        </p:nvSpPr>
        <p:spPr>
          <a:xfrm>
            <a:off x="379413" y="1052830"/>
            <a:ext cx="868362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PSD95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6" name="文本框 20"/>
          <p:cNvSpPr txBox="1"/>
          <p:nvPr/>
        </p:nvSpPr>
        <p:spPr>
          <a:xfrm>
            <a:off x="395288" y="1891030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67" name="文本框 21"/>
          <p:cNvSpPr txBox="1"/>
          <p:nvPr/>
        </p:nvSpPr>
        <p:spPr>
          <a:xfrm>
            <a:off x="454025" y="3034030"/>
            <a:ext cx="83820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SYN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68" name="文本框 22"/>
          <p:cNvSpPr txBox="1"/>
          <p:nvPr/>
        </p:nvSpPr>
        <p:spPr>
          <a:xfrm>
            <a:off x="351155" y="4010343"/>
            <a:ext cx="106362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25875" y="1186180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7" name="矩形 26"/>
          <p:cNvSpPr/>
          <p:nvPr>
            <p:custDataLst>
              <p:tags r:id="rId8"/>
            </p:custDataLst>
          </p:nvPr>
        </p:nvSpPr>
        <p:spPr>
          <a:xfrm>
            <a:off x="3762375" y="2051368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矩形 27"/>
          <p:cNvSpPr/>
          <p:nvPr>
            <p:custDataLst>
              <p:tags r:id="rId9"/>
            </p:custDataLst>
          </p:nvPr>
        </p:nvSpPr>
        <p:spPr>
          <a:xfrm>
            <a:off x="1866900" y="3029268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矩形 28"/>
          <p:cNvSpPr/>
          <p:nvPr>
            <p:custDataLst>
              <p:tags r:id="rId10"/>
            </p:custDataLst>
          </p:nvPr>
        </p:nvSpPr>
        <p:spPr>
          <a:xfrm>
            <a:off x="1866900" y="3837305"/>
            <a:ext cx="692150" cy="2667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2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600700" y="1179830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5616575" y="1517968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>
            <p:custDataLst>
              <p:tags r:id="rId11"/>
            </p:custDataLst>
          </p:nvPr>
        </p:nvCxnSpPr>
        <p:spPr>
          <a:xfrm>
            <a:off x="5592763" y="1856105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12"/>
            </p:custDataLst>
          </p:nvPr>
        </p:nvCxnSpPr>
        <p:spPr>
          <a:xfrm>
            <a:off x="5592763" y="2143443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3"/>
            </p:custDataLst>
          </p:nvPr>
        </p:nvCxnSpPr>
        <p:spPr>
          <a:xfrm>
            <a:off x="5249863" y="2989580"/>
            <a:ext cx="774700" cy="317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4"/>
            </p:custDataLst>
          </p:nvPr>
        </p:nvCxnSpPr>
        <p:spPr>
          <a:xfrm>
            <a:off x="5249863" y="3313430"/>
            <a:ext cx="774700" cy="317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15"/>
            </p:custDataLst>
          </p:nvPr>
        </p:nvCxnSpPr>
        <p:spPr>
          <a:xfrm>
            <a:off x="5211763" y="4008755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6"/>
            </p:custDataLst>
          </p:nvPr>
        </p:nvCxnSpPr>
        <p:spPr>
          <a:xfrm>
            <a:off x="5211763" y="4291330"/>
            <a:ext cx="774700" cy="15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093" name="文本框 47"/>
          <p:cNvSpPr txBox="1"/>
          <p:nvPr>
            <p:custDataLst>
              <p:tags r:id="rId17"/>
            </p:custDataLst>
          </p:nvPr>
        </p:nvSpPr>
        <p:spPr>
          <a:xfrm>
            <a:off x="5986463" y="3786505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40kd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4" name="文本框 48"/>
          <p:cNvSpPr txBox="1"/>
          <p:nvPr>
            <p:custDataLst>
              <p:tags r:id="rId18"/>
            </p:custDataLst>
          </p:nvPr>
        </p:nvSpPr>
        <p:spPr>
          <a:xfrm>
            <a:off x="5986463" y="4104005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35kd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5" name="文本框 49"/>
          <p:cNvSpPr txBox="1"/>
          <p:nvPr>
            <p:custDataLst>
              <p:tags r:id="rId19"/>
            </p:custDataLst>
          </p:nvPr>
        </p:nvSpPr>
        <p:spPr>
          <a:xfrm>
            <a:off x="6024563" y="2807018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40kd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6" name="文本框 50"/>
          <p:cNvSpPr txBox="1"/>
          <p:nvPr>
            <p:custDataLst>
              <p:tags r:id="rId20"/>
            </p:custDataLst>
          </p:nvPr>
        </p:nvSpPr>
        <p:spPr>
          <a:xfrm>
            <a:off x="6024563" y="3130868"/>
            <a:ext cx="722312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35kd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7" name="文本框 51"/>
          <p:cNvSpPr txBox="1"/>
          <p:nvPr/>
        </p:nvSpPr>
        <p:spPr>
          <a:xfrm>
            <a:off x="6391275" y="995680"/>
            <a:ext cx="80486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100kd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8" name="文本框 52"/>
          <p:cNvSpPr txBox="1"/>
          <p:nvPr/>
        </p:nvSpPr>
        <p:spPr>
          <a:xfrm>
            <a:off x="6442075" y="1321118"/>
            <a:ext cx="80486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70kd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099" name="文本框 53"/>
          <p:cNvSpPr txBox="1"/>
          <p:nvPr>
            <p:custDataLst>
              <p:tags r:id="rId21"/>
            </p:custDataLst>
          </p:nvPr>
        </p:nvSpPr>
        <p:spPr>
          <a:xfrm>
            <a:off x="6343650" y="1664018"/>
            <a:ext cx="80486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55kd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100" name="文本框 54"/>
          <p:cNvSpPr txBox="1"/>
          <p:nvPr>
            <p:custDataLst>
              <p:tags r:id="rId22"/>
            </p:custDataLst>
          </p:nvPr>
        </p:nvSpPr>
        <p:spPr>
          <a:xfrm>
            <a:off x="6381750" y="1970405"/>
            <a:ext cx="804863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40kd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2460625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1O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05" name="文本框 61"/>
          <p:cNvSpPr txBox="1"/>
          <p:nvPr/>
        </p:nvSpPr>
        <p:spPr>
          <a:xfrm>
            <a:off x="14288" y="6237288"/>
            <a:ext cx="9129712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  C:Tg            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rectangular selected area serves as the application blots for the main text.</a:t>
            </a:r>
            <a:endParaRPr lang="en-US" altLang="zh-CN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185160" y="12865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594735" y="12719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23"/>
            </p:custDataLst>
          </p:nvPr>
        </p:nvCxnSpPr>
        <p:spPr>
          <a:xfrm>
            <a:off x="3102610" y="21437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>
            <p:custDataLst>
              <p:tags r:id="rId24"/>
            </p:custDataLst>
          </p:nvPr>
        </p:nvCxnSpPr>
        <p:spPr>
          <a:xfrm>
            <a:off x="3488055" y="21437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>
            <p:custDataLst>
              <p:tags r:id="rId25"/>
            </p:custDataLst>
          </p:nvPr>
        </p:nvCxnSpPr>
        <p:spPr>
          <a:xfrm>
            <a:off x="3268980" y="30835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26"/>
            </p:custDataLst>
          </p:nvPr>
        </p:nvCxnSpPr>
        <p:spPr>
          <a:xfrm>
            <a:off x="3556635" y="30835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27"/>
            </p:custDataLst>
          </p:nvPr>
        </p:nvCxnSpPr>
        <p:spPr>
          <a:xfrm>
            <a:off x="3185160" y="389763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721735" y="13989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3488055" y="389763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8890" y="-381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2F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130" name="组合 120"/>
          <p:cNvGrpSpPr/>
          <p:nvPr/>
        </p:nvGrpSpPr>
        <p:grpSpPr>
          <a:xfrm>
            <a:off x="21273" y="1579245"/>
            <a:ext cx="4632325" cy="1360488"/>
            <a:chOff x="7993" y="7442"/>
            <a:chExt cx="7295" cy="2143"/>
          </a:xfrm>
        </p:grpSpPr>
        <p:pic>
          <p:nvPicPr>
            <p:cNvPr id="4131" name="图片 6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14" y="8689"/>
              <a:ext cx="4675" cy="89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32" name="文本框 62"/>
            <p:cNvSpPr txBox="1"/>
            <p:nvPr/>
          </p:nvSpPr>
          <p:spPr>
            <a:xfrm>
              <a:off x="7993" y="7895"/>
              <a:ext cx="1240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cGAS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33" name="文本框 64"/>
            <p:cNvSpPr txBox="1"/>
            <p:nvPr>
              <p:custDataLst>
                <p:tags r:id="rId2"/>
              </p:custDataLst>
            </p:nvPr>
          </p:nvSpPr>
          <p:spPr>
            <a:xfrm>
              <a:off x="13438" y="7781"/>
              <a:ext cx="1850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34" name="文本框 65"/>
            <p:cNvSpPr txBox="1"/>
            <p:nvPr>
              <p:custDataLst>
                <p:tags r:id="rId3"/>
              </p:custDataLst>
            </p:nvPr>
          </p:nvSpPr>
          <p:spPr>
            <a:xfrm>
              <a:off x="13324" y="8802"/>
              <a:ext cx="1850" cy="7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grpSp>
          <p:nvGrpSpPr>
            <p:cNvPr id="4135" name="组合 116"/>
            <p:cNvGrpSpPr/>
            <p:nvPr/>
          </p:nvGrpSpPr>
          <p:grpSpPr>
            <a:xfrm>
              <a:off x="9014" y="7442"/>
              <a:ext cx="5123" cy="1172"/>
              <a:chOff x="8901" y="7442"/>
              <a:chExt cx="5123" cy="1172"/>
            </a:xfrm>
          </p:grpSpPr>
          <p:pic>
            <p:nvPicPr>
              <p:cNvPr id="4136" name="图片 6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01" y="7782"/>
                <a:ext cx="4639" cy="83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37" name="文本框 111"/>
              <p:cNvSpPr txBox="1"/>
              <p:nvPr/>
            </p:nvSpPr>
            <p:spPr>
              <a:xfrm>
                <a:off x="9468" y="7442"/>
                <a:ext cx="4556" cy="48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>
                    <a:latin typeface="Times New Roman" panose="02020603050405020304" charset="0"/>
                    <a:ea typeface="宋体" panose="02010600030101010101" pitchFamily="2" charset="-122"/>
                  </a:rPr>
                  <a:t> A   B   C   D    A   B   C   D  </a:t>
                </a:r>
                <a:endParaRPr lang="en-US" altLang="zh-CN" sz="140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4145" name="组合 117"/>
          <p:cNvGrpSpPr/>
          <p:nvPr/>
        </p:nvGrpSpPr>
        <p:grpSpPr>
          <a:xfrm>
            <a:off x="21729" y="483870"/>
            <a:ext cx="4631869" cy="1117600"/>
            <a:chOff x="7881" y="5400"/>
            <a:chExt cx="7293" cy="1761"/>
          </a:xfrm>
        </p:grpSpPr>
        <p:pic>
          <p:nvPicPr>
            <p:cNvPr id="4146" name="图片 4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01" y="5425"/>
              <a:ext cx="4618" cy="93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7" name="矩形 46"/>
            <p:cNvSpPr/>
            <p:nvPr/>
          </p:nvSpPr>
          <p:spPr>
            <a:xfrm>
              <a:off x="10531" y="5762"/>
              <a:ext cx="1092" cy="3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4148" name="文本框 48"/>
            <p:cNvSpPr txBox="1"/>
            <p:nvPr/>
          </p:nvSpPr>
          <p:spPr>
            <a:xfrm>
              <a:off x="7881" y="5652"/>
              <a:ext cx="1804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cGAS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pic>
          <p:nvPicPr>
            <p:cNvPr id="4149" name="图片 5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1" y="6421"/>
              <a:ext cx="4689" cy="6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2" name="矩形 51"/>
            <p:cNvSpPr/>
            <p:nvPr/>
          </p:nvSpPr>
          <p:spPr>
            <a:xfrm>
              <a:off x="10375" y="6534"/>
              <a:ext cx="1141" cy="3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4151" name="文本框 53"/>
            <p:cNvSpPr txBox="1"/>
            <p:nvPr>
              <p:custDataLst>
                <p:tags r:id="rId7"/>
              </p:custDataLst>
            </p:nvPr>
          </p:nvSpPr>
          <p:spPr>
            <a:xfrm>
              <a:off x="13323" y="6533"/>
              <a:ext cx="1850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52" name="文本框 54"/>
            <p:cNvSpPr txBox="1"/>
            <p:nvPr>
              <p:custDataLst>
                <p:tags r:id="rId8"/>
              </p:custDataLst>
            </p:nvPr>
          </p:nvSpPr>
          <p:spPr>
            <a:xfrm>
              <a:off x="13324" y="5400"/>
              <a:ext cx="1850" cy="62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140" name="组合 45"/>
          <p:cNvGrpSpPr/>
          <p:nvPr/>
        </p:nvGrpSpPr>
        <p:grpSpPr>
          <a:xfrm>
            <a:off x="-32385" y="3047667"/>
            <a:ext cx="5662203" cy="1852946"/>
            <a:chOff x="190" y="374"/>
            <a:chExt cx="8916" cy="2919"/>
          </a:xfrm>
        </p:grpSpPr>
        <p:grpSp>
          <p:nvGrpSpPr>
            <p:cNvPr id="5141" name="组合 36"/>
            <p:cNvGrpSpPr/>
            <p:nvPr/>
          </p:nvGrpSpPr>
          <p:grpSpPr>
            <a:xfrm>
              <a:off x="190" y="747"/>
              <a:ext cx="8916" cy="2546"/>
              <a:chOff x="6597" y="751"/>
              <a:chExt cx="8916" cy="2546"/>
            </a:xfrm>
          </p:grpSpPr>
          <p:sp>
            <p:nvSpPr>
              <p:cNvPr id="5142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550" y="977"/>
                <a:ext cx="18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------40kd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------35kd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5143" name="图片 2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 t="19173" r="288" b="17480"/>
              <a:stretch>
                <a:fillRect/>
              </a:stretch>
            </p:blipFill>
            <p:spPr>
              <a:xfrm>
                <a:off x="7767" y="751"/>
                <a:ext cx="6042" cy="117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5144" name="文本框 25"/>
              <p:cNvSpPr txBox="1"/>
              <p:nvPr/>
            </p:nvSpPr>
            <p:spPr>
              <a:xfrm>
                <a:off x="6597" y="1071"/>
                <a:ext cx="1505" cy="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600">
                    <a:latin typeface="Times New Roman" panose="02020603050405020304" charset="0"/>
                    <a:ea typeface="宋体" panose="02010600030101010101" pitchFamily="2" charset="-122"/>
                  </a:rPr>
                  <a:t>STING</a:t>
                </a:r>
                <a:endParaRPr lang="en-US" altLang="zh-CN" sz="16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5145" name="图片 27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tretch>
                <a:fillRect/>
              </a:stretch>
            </p:blipFill>
            <p:spPr>
              <a:xfrm>
                <a:off x="7824" y="1889"/>
                <a:ext cx="6044" cy="140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35" name="矩形 34"/>
              <p:cNvSpPr/>
              <p:nvPr>
                <p:custDataLst>
                  <p:tags r:id="rId14"/>
                </p:custDataLst>
              </p:nvPr>
            </p:nvSpPr>
            <p:spPr>
              <a:xfrm>
                <a:off x="11339" y="2139"/>
                <a:ext cx="1605" cy="31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fontAlgn="base"/>
                <a:endParaRPr lang="zh-CN" altLang="en-US" sz="1600" strike="noStrike" noProof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  <p:sp>
            <p:nvSpPr>
              <p:cNvPr id="5148" name="文本框 113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663" y="2224"/>
                <a:ext cx="1850" cy="6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------40kd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------35kd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149" name="文本框 80"/>
            <p:cNvSpPr txBox="1"/>
            <p:nvPr/>
          </p:nvSpPr>
          <p:spPr>
            <a:xfrm>
              <a:off x="2098" y="374"/>
              <a:ext cx="4987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</a:rPr>
                <a:t> A  B  C   D   A   B C  D  </a:t>
              </a:r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rPr>
                <a:t>A  B  C  D</a:t>
              </a:r>
              <a:endParaRPr lang="en-US" altLang="zh-CN" sz="14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8" name="矩形 47"/>
          <p:cNvSpPr/>
          <p:nvPr>
            <p:custDataLst>
              <p:tags r:id="rId16"/>
            </p:custDataLst>
          </p:nvPr>
        </p:nvSpPr>
        <p:spPr>
          <a:xfrm>
            <a:off x="2962275" y="3535045"/>
            <a:ext cx="1019175" cy="1905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44" name="文本框 112"/>
          <p:cNvSpPr txBox="1"/>
          <p:nvPr/>
        </p:nvSpPr>
        <p:spPr>
          <a:xfrm>
            <a:off x="873922" y="191770"/>
            <a:ext cx="3162251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A B C D A B C D </a:t>
            </a:r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A B C D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文本框 7"/>
          <p:cNvSpPr txBox="1"/>
          <p:nvPr/>
        </p:nvSpPr>
        <p:spPr>
          <a:xfrm>
            <a:off x="-73660" y="4242118"/>
            <a:ext cx="9048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</a:t>
            </a:r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actin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8890" y="2442528"/>
            <a:ext cx="9048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</a:t>
            </a:r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actin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1160463"/>
            <a:ext cx="9048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</a:t>
            </a:r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actin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07" name="文本框 14"/>
          <p:cNvSpPr txBox="1"/>
          <p:nvPr/>
        </p:nvSpPr>
        <p:spPr>
          <a:xfrm>
            <a:off x="42863" y="6492875"/>
            <a:ext cx="767556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B:Con+RU.521; C:Tg; D:Tg+RU.521; X:other experiment;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203450" y="191452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2510790" y="188595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2721610" y="188595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962275" y="191452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203450" y="25800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2510790" y="25800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721610" y="25800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962275" y="25800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02810" y="713740"/>
            <a:ext cx="4711700" cy="381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04155" y="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2G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112"/>
          <p:cNvSpPr txBox="1"/>
          <p:nvPr/>
        </p:nvSpPr>
        <p:spPr>
          <a:xfrm>
            <a:off x="5935345" y="407035"/>
            <a:ext cx="3653790" cy="3067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     A   B     C     D     A    B    C   D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文本框 54"/>
          <p:cNvSpPr txBox="1"/>
          <p:nvPr>
            <p:custDataLst>
              <p:tags r:id="rId18"/>
            </p:custDataLst>
          </p:nvPr>
        </p:nvSpPr>
        <p:spPr>
          <a:xfrm>
            <a:off x="9173957" y="762000"/>
            <a:ext cx="1174956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  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1" name="文本框 15"/>
          <p:cNvSpPr txBox="1"/>
          <p:nvPr/>
        </p:nvSpPr>
        <p:spPr>
          <a:xfrm>
            <a:off x="9107805" y="1472565"/>
            <a:ext cx="12414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------25kd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------10kd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文本框 54"/>
          <p:cNvSpPr txBox="1"/>
          <p:nvPr>
            <p:custDataLst>
              <p:tags r:id="rId19"/>
            </p:custDataLst>
          </p:nvPr>
        </p:nvSpPr>
        <p:spPr>
          <a:xfrm>
            <a:off x="9366997" y="2717165"/>
            <a:ext cx="1174956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3" name="文本框 15"/>
          <p:cNvSpPr txBox="1"/>
          <p:nvPr/>
        </p:nvSpPr>
        <p:spPr>
          <a:xfrm>
            <a:off x="9300845" y="3427730"/>
            <a:ext cx="12414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------25kd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------10kd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>
            <p:custDataLst>
              <p:tags r:id="rId20"/>
            </p:custDataLst>
          </p:nvPr>
        </p:nvSpPr>
        <p:spPr>
          <a:xfrm>
            <a:off x="6240145" y="2717165"/>
            <a:ext cx="1315085" cy="1905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8" name="矩形 17"/>
          <p:cNvSpPr/>
          <p:nvPr>
            <p:custDataLst>
              <p:tags r:id="rId21"/>
            </p:custDataLst>
          </p:nvPr>
        </p:nvSpPr>
        <p:spPr>
          <a:xfrm>
            <a:off x="6198870" y="3907790"/>
            <a:ext cx="1315085" cy="1905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04900" y="13843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2W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05" name="文本框 5"/>
          <p:cNvSpPr txBox="1"/>
          <p:nvPr/>
        </p:nvSpPr>
        <p:spPr>
          <a:xfrm>
            <a:off x="647700" y="2667318"/>
            <a:ext cx="97948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PSD95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11" name="文本框 3"/>
          <p:cNvSpPr txBox="1"/>
          <p:nvPr/>
        </p:nvSpPr>
        <p:spPr>
          <a:xfrm>
            <a:off x="727075" y="3332480"/>
            <a:ext cx="6540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SYN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11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6363" y="2386330"/>
            <a:ext cx="3732212" cy="677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1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392238" y="3850005"/>
            <a:ext cx="3763962" cy="742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14" name="文本框 7"/>
          <p:cNvSpPr txBox="1"/>
          <p:nvPr/>
        </p:nvSpPr>
        <p:spPr>
          <a:xfrm>
            <a:off x="669925" y="4042093"/>
            <a:ext cx="9048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</a:t>
            </a:r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actin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115" name="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81125" y="3095943"/>
            <a:ext cx="3732213" cy="719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/>
        </p:nvSpPr>
        <p:spPr>
          <a:xfrm>
            <a:off x="1692275" y="2638743"/>
            <a:ext cx="946150" cy="18891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1692275" y="3332480"/>
            <a:ext cx="946150" cy="188913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7" name="矩形 66"/>
          <p:cNvSpPr/>
          <p:nvPr>
            <p:custDataLst>
              <p:tags r:id="rId7"/>
            </p:custDataLst>
          </p:nvPr>
        </p:nvSpPr>
        <p:spPr>
          <a:xfrm>
            <a:off x="1690688" y="3962718"/>
            <a:ext cx="1012825" cy="1905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124" name="文本框 80"/>
          <p:cNvSpPr txBox="1"/>
          <p:nvPr/>
        </p:nvSpPr>
        <p:spPr>
          <a:xfrm>
            <a:off x="1547813" y="2091055"/>
            <a:ext cx="3167062" cy="3063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A  B  C   D    A   B    C   D  </a:t>
            </a:r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X  X   X   X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125" name="图片 8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3350" y="670243"/>
            <a:ext cx="3708400" cy="436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26" name="文本框 83"/>
          <p:cNvSpPr txBox="1"/>
          <p:nvPr/>
        </p:nvSpPr>
        <p:spPr>
          <a:xfrm>
            <a:off x="647700" y="722630"/>
            <a:ext cx="1184275" cy="528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</a:rPr>
              <a:t>PSD95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127" name="图片 8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03350" y="1298893"/>
            <a:ext cx="3708400" cy="7127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28" name="文本框 85"/>
          <p:cNvSpPr txBox="1"/>
          <p:nvPr/>
        </p:nvSpPr>
        <p:spPr>
          <a:xfrm>
            <a:off x="647700" y="1441768"/>
            <a:ext cx="1028700" cy="331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</a:rPr>
              <a:t>actin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29" name="文本框 109"/>
          <p:cNvSpPr txBox="1"/>
          <p:nvPr/>
        </p:nvSpPr>
        <p:spPr>
          <a:xfrm>
            <a:off x="1835150" y="362268"/>
            <a:ext cx="3167063" cy="306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A      B      C    D      A     B      C     D  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55" name="文本框 126"/>
          <p:cNvSpPr txBox="1"/>
          <p:nvPr/>
        </p:nvSpPr>
        <p:spPr>
          <a:xfrm>
            <a:off x="647700" y="5834380"/>
            <a:ext cx="1460500" cy="338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158" name="组合 131"/>
          <p:cNvGrpSpPr/>
          <p:nvPr/>
        </p:nvGrpSpPr>
        <p:grpSpPr>
          <a:xfrm>
            <a:off x="755650" y="4610418"/>
            <a:ext cx="5580063" cy="1838325"/>
            <a:chOff x="169" y="7328"/>
            <a:chExt cx="8788" cy="2894"/>
          </a:xfrm>
        </p:grpSpPr>
        <p:grpSp>
          <p:nvGrpSpPr>
            <p:cNvPr id="4159" name="组合 125"/>
            <p:cNvGrpSpPr>
              <a:grpSpLocks noChangeAspect="1"/>
            </p:cNvGrpSpPr>
            <p:nvPr/>
          </p:nvGrpSpPr>
          <p:grpSpPr>
            <a:xfrm>
              <a:off x="168" y="7668"/>
              <a:ext cx="6922" cy="2553"/>
              <a:chOff x="578" y="6765"/>
              <a:chExt cx="8775" cy="3237"/>
            </a:xfrm>
          </p:grpSpPr>
          <p:pic>
            <p:nvPicPr>
              <p:cNvPr id="4160" name="图片 121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73" y="6765"/>
                <a:ext cx="7480" cy="15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61" name="文本框 122"/>
              <p:cNvSpPr txBox="1"/>
              <p:nvPr/>
            </p:nvSpPr>
            <p:spPr>
              <a:xfrm>
                <a:off x="578" y="7340"/>
                <a:ext cx="1356" cy="67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600">
                    <a:latin typeface="Times New Roman" panose="02020603050405020304" charset="0"/>
                    <a:ea typeface="宋体" panose="02010600030101010101" pitchFamily="2" charset="-122"/>
                  </a:rPr>
                  <a:t>SYN</a:t>
                </a:r>
                <a:endParaRPr lang="en-US" altLang="zh-CN" sz="16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4162" name="图片 123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58" y="8447"/>
                <a:ext cx="7450" cy="155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63" name="文本框 130"/>
            <p:cNvSpPr txBox="1"/>
            <p:nvPr/>
          </p:nvSpPr>
          <p:spPr>
            <a:xfrm>
              <a:off x="1757" y="7328"/>
              <a:ext cx="7200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</a:rPr>
                <a:t>A   B  C  D  A  B  C  D  </a:t>
              </a:r>
              <a:endParaRPr lang="en-US" altLang="zh-CN" sz="14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3666490" y="266763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876040" y="266255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193540" y="266255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436110" y="26390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666490" y="328803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914140" y="328803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4142740" y="32670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4390390" y="32670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704590" y="396240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3914140" y="396240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4142740" y="396240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390390" y="393700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108" name="文本框 16"/>
          <p:cNvSpPr txBox="1"/>
          <p:nvPr>
            <p:custDataLst>
              <p:tags r:id="rId12"/>
            </p:custDataLst>
          </p:nvPr>
        </p:nvSpPr>
        <p:spPr>
          <a:xfrm>
            <a:off x="5002530" y="1440180"/>
            <a:ext cx="117475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09" name="文本框 17"/>
          <p:cNvSpPr txBox="1"/>
          <p:nvPr>
            <p:custDataLst>
              <p:tags r:id="rId13"/>
            </p:custDataLst>
          </p:nvPr>
        </p:nvSpPr>
        <p:spPr>
          <a:xfrm>
            <a:off x="5002530" y="3167380"/>
            <a:ext cx="1174750" cy="3984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10" name="文本框 20"/>
          <p:cNvSpPr txBox="1"/>
          <p:nvPr/>
        </p:nvSpPr>
        <p:spPr>
          <a:xfrm>
            <a:off x="5002530" y="574993"/>
            <a:ext cx="1241425" cy="554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-----130kd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------100kd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54" name="文本框 115"/>
          <p:cNvSpPr txBox="1"/>
          <p:nvPr/>
        </p:nvSpPr>
        <p:spPr>
          <a:xfrm>
            <a:off x="5002530" y="2519680"/>
            <a:ext cx="12414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-----130kd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------100kd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56" name="文本框 127"/>
          <p:cNvSpPr txBox="1"/>
          <p:nvPr>
            <p:custDataLst>
              <p:tags r:id="rId14"/>
            </p:custDataLst>
          </p:nvPr>
        </p:nvSpPr>
        <p:spPr>
          <a:xfrm>
            <a:off x="5002530" y="4678680"/>
            <a:ext cx="1174750" cy="701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57" name="文本框 128"/>
          <p:cNvSpPr txBox="1"/>
          <p:nvPr>
            <p:custDataLst>
              <p:tags r:id="rId15"/>
            </p:custDataLst>
          </p:nvPr>
        </p:nvSpPr>
        <p:spPr>
          <a:xfrm>
            <a:off x="5002530" y="5615305"/>
            <a:ext cx="1174750" cy="8112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文本框 114"/>
          <p:cNvSpPr txBox="1"/>
          <p:nvPr>
            <p:custDataLst>
              <p:tags r:id="rId16"/>
            </p:custDataLst>
          </p:nvPr>
        </p:nvSpPr>
        <p:spPr>
          <a:xfrm>
            <a:off x="5001260" y="3959216"/>
            <a:ext cx="1174956" cy="398554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4107" name="文本框 14"/>
          <p:cNvSpPr txBox="1"/>
          <p:nvPr/>
        </p:nvSpPr>
        <p:spPr>
          <a:xfrm>
            <a:off x="42863" y="6492875"/>
            <a:ext cx="767556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B:Con+RU.521; C:Tg; D:Tg+RU.521; X:other experiment;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文本框 1"/>
          <p:cNvSpPr txBox="1"/>
          <p:nvPr/>
        </p:nvSpPr>
        <p:spPr>
          <a:xfrm>
            <a:off x="0" y="6489700"/>
            <a:ext cx="64547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B:Con+H151; C:Tg; D:Tg+H151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46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265" y="542925"/>
            <a:ext cx="2593975" cy="981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265" y="1552575"/>
            <a:ext cx="2584450" cy="714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" name="矩形 26"/>
          <p:cNvSpPr/>
          <p:nvPr/>
        </p:nvSpPr>
        <p:spPr>
          <a:xfrm>
            <a:off x="1210945" y="1047750"/>
            <a:ext cx="970280" cy="1866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28395" y="1627505"/>
            <a:ext cx="965200" cy="2603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150" name="文本框 28"/>
          <p:cNvSpPr txBox="1"/>
          <p:nvPr/>
        </p:nvSpPr>
        <p:spPr>
          <a:xfrm>
            <a:off x="131128" y="903288"/>
            <a:ext cx="1263650" cy="4889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STING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5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65" y="3063875"/>
            <a:ext cx="2657475" cy="730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65" y="2305050"/>
            <a:ext cx="2668588" cy="731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3" name="文本框 33"/>
          <p:cNvSpPr txBox="1"/>
          <p:nvPr/>
        </p:nvSpPr>
        <p:spPr>
          <a:xfrm>
            <a:off x="131128" y="2487613"/>
            <a:ext cx="1263650" cy="4889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STING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59" name="文本框 41"/>
          <p:cNvSpPr txBox="1"/>
          <p:nvPr/>
        </p:nvSpPr>
        <p:spPr>
          <a:xfrm>
            <a:off x="1139190" y="255588"/>
            <a:ext cx="2178050" cy="6302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</a:rPr>
              <a:t>A B  C D A  B C D</a:t>
            </a:r>
            <a:endParaRPr lang="en-US" altLang="zh-CN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88" name="文本框 57"/>
          <p:cNvSpPr txBox="1"/>
          <p:nvPr/>
        </p:nvSpPr>
        <p:spPr>
          <a:xfrm>
            <a:off x="3371215" y="3063875"/>
            <a:ext cx="12414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89" name="文本框 58"/>
          <p:cNvSpPr txBox="1"/>
          <p:nvPr/>
        </p:nvSpPr>
        <p:spPr>
          <a:xfrm>
            <a:off x="3371215" y="2343150"/>
            <a:ext cx="1241425" cy="5540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90" name="文本框 59"/>
          <p:cNvSpPr txBox="1"/>
          <p:nvPr/>
        </p:nvSpPr>
        <p:spPr>
          <a:xfrm>
            <a:off x="3299778" y="1552575"/>
            <a:ext cx="12414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91" name="文本框 60"/>
          <p:cNvSpPr txBox="1"/>
          <p:nvPr/>
        </p:nvSpPr>
        <p:spPr>
          <a:xfrm>
            <a:off x="3371215" y="831850"/>
            <a:ext cx="12414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96" name="文本框 67"/>
          <p:cNvSpPr txBox="1"/>
          <p:nvPr/>
        </p:nvSpPr>
        <p:spPr>
          <a:xfrm>
            <a:off x="131128" y="3279775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97" name="文本框 68"/>
          <p:cNvSpPr txBox="1"/>
          <p:nvPr/>
        </p:nvSpPr>
        <p:spPr>
          <a:xfrm>
            <a:off x="131128" y="1624013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90" y="-381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3B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66310" y="11430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3D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2540" y="656590"/>
            <a:ext cx="3872865" cy="56896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2540" y="1284605"/>
            <a:ext cx="3917950" cy="9067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265" y="3249930"/>
            <a:ext cx="3618230" cy="10712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8265" y="2379345"/>
            <a:ext cx="3607435" cy="79946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9"/>
            </p:custDataLst>
          </p:nvPr>
        </p:nvSpPr>
        <p:spPr>
          <a:xfrm>
            <a:off x="4327525" y="808355"/>
            <a:ext cx="10267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0"/>
            </p:custDataLst>
          </p:nvPr>
        </p:nvSpPr>
        <p:spPr>
          <a:xfrm>
            <a:off x="4129405" y="1696085"/>
            <a:ext cx="1160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γ-H2AX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4327525" y="2717165"/>
            <a:ext cx="9613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12"/>
            </p:custDataLst>
          </p:nvPr>
        </p:nvSpPr>
        <p:spPr>
          <a:xfrm>
            <a:off x="4129405" y="3604895"/>
            <a:ext cx="1160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Times New Roman" panose="02020603050405020304" charset="0"/>
                <a:cs typeface="Times New Roman" panose="02020603050405020304" charset="0"/>
              </a:rPr>
              <a:t>γ-H2AX</a:t>
            </a:r>
            <a:endParaRPr lang="en-US" altLang="zh-CN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文本框 54"/>
          <p:cNvSpPr txBox="1"/>
          <p:nvPr>
            <p:custDataLst>
              <p:tags r:id="rId13"/>
            </p:custDataLst>
          </p:nvPr>
        </p:nvSpPr>
        <p:spPr>
          <a:xfrm>
            <a:off x="8860267" y="633730"/>
            <a:ext cx="1174956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0" name="文本框 15"/>
          <p:cNvSpPr txBox="1"/>
          <p:nvPr/>
        </p:nvSpPr>
        <p:spPr>
          <a:xfrm>
            <a:off x="8908415" y="1290320"/>
            <a:ext cx="1241425" cy="860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------25kd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1" name="文本框 54"/>
          <p:cNvSpPr txBox="1"/>
          <p:nvPr>
            <p:custDataLst>
              <p:tags r:id="rId14"/>
            </p:custDataLst>
          </p:nvPr>
        </p:nvSpPr>
        <p:spPr>
          <a:xfrm>
            <a:off x="8727552" y="2543175"/>
            <a:ext cx="1174956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2" name="文本框 15"/>
          <p:cNvSpPr txBox="1"/>
          <p:nvPr/>
        </p:nvSpPr>
        <p:spPr>
          <a:xfrm>
            <a:off x="8727440" y="3249930"/>
            <a:ext cx="1241425" cy="1014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------25kd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3" name="文本框 41"/>
          <p:cNvSpPr txBox="1"/>
          <p:nvPr/>
        </p:nvSpPr>
        <p:spPr>
          <a:xfrm>
            <a:off x="5584825" y="382905"/>
            <a:ext cx="4190365" cy="3759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</a:rPr>
              <a:t>A    B  C     D  A    B   C   D</a:t>
            </a:r>
            <a:endParaRPr lang="en-US" altLang="zh-CN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>
            <p:custDataLst>
              <p:tags r:id="rId15"/>
            </p:custDataLst>
          </p:nvPr>
        </p:nvSpPr>
        <p:spPr>
          <a:xfrm>
            <a:off x="6885940" y="3720465"/>
            <a:ext cx="1315085" cy="2641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矩形 34"/>
          <p:cNvSpPr/>
          <p:nvPr>
            <p:custDataLst>
              <p:tags r:id="rId16"/>
            </p:custDataLst>
          </p:nvPr>
        </p:nvSpPr>
        <p:spPr>
          <a:xfrm>
            <a:off x="6845300" y="2633345"/>
            <a:ext cx="1315085" cy="26416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62" name="文本框 5"/>
          <p:cNvSpPr txBox="1"/>
          <p:nvPr/>
        </p:nvSpPr>
        <p:spPr>
          <a:xfrm>
            <a:off x="375920" y="2076450"/>
            <a:ext cx="920750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PSD95</a:t>
            </a:r>
            <a:endParaRPr lang="en-US" altLang="zh-CN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63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4585" y="3739515"/>
            <a:ext cx="2949575" cy="10496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4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585" y="1831975"/>
            <a:ext cx="2995930" cy="701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65" name="文本框 16"/>
          <p:cNvSpPr txBox="1"/>
          <p:nvPr/>
        </p:nvSpPr>
        <p:spPr>
          <a:xfrm>
            <a:off x="4074160" y="3988435"/>
            <a:ext cx="124142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6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80" y="527685"/>
            <a:ext cx="2997200" cy="844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7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4180" y="1391920"/>
            <a:ext cx="3011805" cy="924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68" name="文本框 19"/>
          <p:cNvSpPr txBox="1"/>
          <p:nvPr/>
        </p:nvSpPr>
        <p:spPr>
          <a:xfrm>
            <a:off x="8456295" y="743585"/>
            <a:ext cx="12414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69" name="文本框 17"/>
          <p:cNvSpPr txBox="1"/>
          <p:nvPr/>
        </p:nvSpPr>
        <p:spPr>
          <a:xfrm>
            <a:off x="8456295" y="1597660"/>
            <a:ext cx="12414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70" name="文本框 10"/>
          <p:cNvSpPr txBox="1"/>
          <p:nvPr/>
        </p:nvSpPr>
        <p:spPr>
          <a:xfrm>
            <a:off x="4004945" y="2080260"/>
            <a:ext cx="1241425" cy="3987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------100kd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71" name="文本框 12"/>
          <p:cNvSpPr txBox="1"/>
          <p:nvPr/>
        </p:nvSpPr>
        <p:spPr>
          <a:xfrm>
            <a:off x="4855845" y="743585"/>
            <a:ext cx="67246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SYN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80665" y="2152015"/>
            <a:ext cx="1080770" cy="2159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715260" y="4137025"/>
            <a:ext cx="1080135" cy="23812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97370" y="829310"/>
            <a:ext cx="1080770" cy="2159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97370" y="1463675"/>
            <a:ext cx="1080770" cy="23114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42"/>
          <p:cNvSpPr txBox="1"/>
          <p:nvPr/>
        </p:nvSpPr>
        <p:spPr>
          <a:xfrm>
            <a:off x="1452880" y="73660"/>
            <a:ext cx="3305810" cy="6299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</a:rPr>
              <a:t>A B  C D   A  B C D</a:t>
            </a:r>
            <a:endParaRPr lang="en-US" altLang="zh-CN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92" name="文本框 63"/>
          <p:cNvSpPr txBox="1"/>
          <p:nvPr/>
        </p:nvSpPr>
        <p:spPr>
          <a:xfrm>
            <a:off x="4812983" y="1694815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93" name="文本框 64"/>
          <p:cNvSpPr txBox="1"/>
          <p:nvPr/>
        </p:nvSpPr>
        <p:spPr>
          <a:xfrm>
            <a:off x="433388" y="4136708"/>
            <a:ext cx="10191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2400" y="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3T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8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0930" y="2548890"/>
            <a:ext cx="2914015" cy="11029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15"/>
          <p:cNvSpPr txBox="1"/>
          <p:nvPr/>
        </p:nvSpPr>
        <p:spPr>
          <a:xfrm>
            <a:off x="3898900" y="2785110"/>
            <a:ext cx="1241425" cy="5530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" name="文本框 45"/>
          <p:cNvSpPr txBox="1"/>
          <p:nvPr/>
        </p:nvSpPr>
        <p:spPr>
          <a:xfrm>
            <a:off x="514985" y="2929255"/>
            <a:ext cx="67246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SYN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" name="图片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963" y="1036320"/>
            <a:ext cx="3055937" cy="882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6963" y="347345"/>
            <a:ext cx="3003550" cy="66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50"/>
          <p:cNvSpPr txBox="1"/>
          <p:nvPr/>
        </p:nvSpPr>
        <p:spPr>
          <a:xfrm>
            <a:off x="376238" y="491808"/>
            <a:ext cx="920750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PSD95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文本框 52"/>
          <p:cNvSpPr txBox="1"/>
          <p:nvPr/>
        </p:nvSpPr>
        <p:spPr>
          <a:xfrm>
            <a:off x="4048125" y="491808"/>
            <a:ext cx="1241425" cy="3984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------100kd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3" name="文本框 53"/>
          <p:cNvSpPr txBox="1"/>
          <p:nvPr/>
        </p:nvSpPr>
        <p:spPr>
          <a:xfrm>
            <a:off x="4048125" y="1139508"/>
            <a:ext cx="1241425" cy="7064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4" name="文本框 65"/>
          <p:cNvSpPr txBox="1"/>
          <p:nvPr/>
        </p:nvSpPr>
        <p:spPr>
          <a:xfrm>
            <a:off x="376238" y="1283970"/>
            <a:ext cx="1019175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5" name="文本框 1"/>
          <p:cNvSpPr txBox="1"/>
          <p:nvPr/>
        </p:nvSpPr>
        <p:spPr>
          <a:xfrm>
            <a:off x="0" y="6489700"/>
            <a:ext cx="64547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B:Con+H151; C:Tg; D:Tg+H151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8890" y="-381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5D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112" name="图片 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955" y="612775"/>
            <a:ext cx="2973070" cy="4946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13" name="文本框 79"/>
          <p:cNvSpPr txBox="1"/>
          <p:nvPr/>
        </p:nvSpPr>
        <p:spPr>
          <a:xfrm>
            <a:off x="151130" y="685165"/>
            <a:ext cx="897890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P53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81" name="矩形 80"/>
          <p:cNvSpPr/>
          <p:nvPr>
            <p:custDataLst>
              <p:tags r:id="rId2"/>
            </p:custDataLst>
          </p:nvPr>
        </p:nvSpPr>
        <p:spPr>
          <a:xfrm>
            <a:off x="1376045" y="828675"/>
            <a:ext cx="347345" cy="1739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119" name="图片 8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55" y="1116965"/>
            <a:ext cx="2806065" cy="4756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20" name="文本框 86"/>
          <p:cNvSpPr txBox="1"/>
          <p:nvPr/>
        </p:nvSpPr>
        <p:spPr>
          <a:xfrm>
            <a:off x="-64770" y="1189355"/>
            <a:ext cx="106362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0" name="矩形 89"/>
          <p:cNvSpPr/>
          <p:nvPr>
            <p:custDataLst>
              <p:tags r:id="rId4"/>
            </p:custDataLst>
          </p:nvPr>
        </p:nvSpPr>
        <p:spPr>
          <a:xfrm>
            <a:off x="1362710" y="1188720"/>
            <a:ext cx="330835" cy="19431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125" name="文本框 91"/>
          <p:cNvSpPr txBox="1"/>
          <p:nvPr/>
        </p:nvSpPr>
        <p:spPr>
          <a:xfrm>
            <a:off x="944880" y="276860"/>
            <a:ext cx="2584450" cy="276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</a:rPr>
              <a:t>A C A C A C A C </a:t>
            </a:r>
            <a:r>
              <a:rPr lang="en-US" altLang="zh-CN" sz="12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A C</a:t>
            </a:r>
            <a:endParaRPr lang="en-US" altLang="zh-CN" sz="12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-64770" y="2106930"/>
            <a:ext cx="5061263" cy="1914525"/>
            <a:chOff x="3" y="1452"/>
            <a:chExt cx="7971" cy="3015"/>
          </a:xfrm>
        </p:grpSpPr>
        <p:pic>
          <p:nvPicPr>
            <p:cNvPr id="3115" name="图片 8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9" y="1930"/>
              <a:ext cx="5198" cy="12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116" name="图片 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1" y="3103"/>
              <a:ext cx="5200" cy="101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4" name="矩形 83"/>
            <p:cNvSpPr/>
            <p:nvPr>
              <p:custDataLst>
                <p:tags r:id="rId7"/>
              </p:custDataLst>
            </p:nvPr>
          </p:nvSpPr>
          <p:spPr>
            <a:xfrm>
              <a:off x="2163" y="2536"/>
              <a:ext cx="644" cy="2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600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85" name="矩形 84"/>
            <p:cNvSpPr/>
            <p:nvPr>
              <p:custDataLst>
                <p:tags r:id="rId8"/>
              </p:custDataLst>
            </p:nvPr>
          </p:nvSpPr>
          <p:spPr>
            <a:xfrm>
              <a:off x="2163" y="3556"/>
              <a:ext cx="681" cy="2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z="1600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121" name="文本框 87"/>
            <p:cNvSpPr txBox="1"/>
            <p:nvPr/>
          </p:nvSpPr>
          <p:spPr>
            <a:xfrm>
              <a:off x="3" y="3442"/>
              <a:ext cx="1675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noAutofit/>
            </a:bodyPr>
            <a:p>
              <a:r>
                <a:rPr lang="en-US" altLang="zh-CN" sz="1600" dirty="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rPr>
                <a:t>β-actin</a:t>
              </a:r>
              <a:endPara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122" name="文本框 88"/>
            <p:cNvSpPr txBox="1"/>
            <p:nvPr/>
          </p:nvSpPr>
          <p:spPr>
            <a:xfrm>
              <a:off x="348" y="2422"/>
              <a:ext cx="1414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P16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124" name="文本框 90"/>
            <p:cNvSpPr txBox="1"/>
            <p:nvPr/>
          </p:nvSpPr>
          <p:spPr>
            <a:xfrm>
              <a:off x="1257" y="1452"/>
              <a:ext cx="4245" cy="5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A C A C A C A C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126" name="文本框 92"/>
            <p:cNvSpPr txBox="1"/>
            <p:nvPr>
              <p:custDataLst>
                <p:tags r:id="rId9"/>
              </p:custDataLst>
            </p:nvPr>
          </p:nvSpPr>
          <p:spPr>
            <a:xfrm>
              <a:off x="5907" y="1930"/>
              <a:ext cx="1850" cy="10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900">
                  <a:latin typeface="Times New Roman" panose="02020603050405020304" charset="0"/>
                  <a:ea typeface="宋体" panose="02010600030101010101" pitchFamily="2" charset="-122"/>
                </a:rPr>
                <a:t>------25kd</a:t>
              </a:r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900">
                  <a:latin typeface="Times New Roman" panose="02020603050405020304" charset="0"/>
                  <a:ea typeface="宋体" panose="02010600030101010101" pitchFamily="2" charset="-122"/>
                </a:rPr>
                <a:t>-----15kd</a:t>
              </a:r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3127" name="文本框 93"/>
            <p:cNvSpPr txBox="1"/>
            <p:nvPr/>
          </p:nvSpPr>
          <p:spPr>
            <a:xfrm>
              <a:off x="6019" y="3245"/>
              <a:ext cx="1955" cy="12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9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9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900">
                  <a:latin typeface="Times New Roman" panose="02020603050405020304" charset="0"/>
                  <a:ea typeface="宋体" panose="02010600030101010101" pitchFamily="2" charset="-122"/>
                </a:rPr>
                <a:t>------35kd</a:t>
              </a:r>
              <a:endParaRPr lang="en-US" altLang="zh-CN" sz="9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3128" name="文本框 94"/>
          <p:cNvSpPr txBox="1"/>
          <p:nvPr/>
        </p:nvSpPr>
        <p:spPr>
          <a:xfrm>
            <a:off x="3321368" y="1140460"/>
            <a:ext cx="1241425" cy="436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129" name="文本框 95"/>
          <p:cNvSpPr txBox="1"/>
          <p:nvPr/>
        </p:nvSpPr>
        <p:spPr>
          <a:xfrm>
            <a:off x="3537268" y="661035"/>
            <a:ext cx="124142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------70kd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9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9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480" y="1801495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5F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105" name="文本框 61"/>
          <p:cNvSpPr txBox="1"/>
          <p:nvPr/>
        </p:nvSpPr>
        <p:spPr>
          <a:xfrm>
            <a:off x="14288" y="6237288"/>
            <a:ext cx="9129712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  C:Tg            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The rectangular selected area serves as the application blots for the main text.</a:t>
            </a:r>
            <a:endParaRPr lang="en-US" altLang="zh-CN" b="1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49020" y="83756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998855" y="116713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212850" y="82867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1100" y="119570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0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8890" y="-381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6E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097" name="组合 119"/>
          <p:cNvGrpSpPr/>
          <p:nvPr/>
        </p:nvGrpSpPr>
        <p:grpSpPr>
          <a:xfrm>
            <a:off x="108903" y="374650"/>
            <a:ext cx="4343400" cy="1809750"/>
            <a:chOff x="8107" y="-43"/>
            <a:chExt cx="6840" cy="2852"/>
          </a:xfrm>
        </p:grpSpPr>
        <p:pic>
          <p:nvPicPr>
            <p:cNvPr id="4098" name="图片 3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901" y="1451"/>
              <a:ext cx="4388" cy="135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9" name="图片 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1" y="387"/>
              <a:ext cx="4324" cy="11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00" name="文本框 39"/>
            <p:cNvSpPr txBox="1"/>
            <p:nvPr/>
          </p:nvSpPr>
          <p:spPr>
            <a:xfrm>
              <a:off x="8107" y="798"/>
              <a:ext cx="110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P53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02" name="文本框 57"/>
            <p:cNvSpPr txBox="1"/>
            <p:nvPr>
              <p:custDataLst>
                <p:tags r:id="rId3"/>
              </p:custDataLst>
            </p:nvPr>
          </p:nvSpPr>
          <p:spPr>
            <a:xfrm>
              <a:off x="12984" y="411"/>
              <a:ext cx="1850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03" name="文本框 59"/>
            <p:cNvSpPr txBox="1"/>
            <p:nvPr>
              <p:custDataLst>
                <p:tags r:id="rId4"/>
              </p:custDataLst>
            </p:nvPr>
          </p:nvSpPr>
          <p:spPr>
            <a:xfrm>
              <a:off x="13097" y="1545"/>
              <a:ext cx="1850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04" name="文本框 110"/>
            <p:cNvSpPr txBox="1"/>
            <p:nvPr/>
          </p:nvSpPr>
          <p:spPr>
            <a:xfrm>
              <a:off x="9241" y="-43"/>
              <a:ext cx="4556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</a:rPr>
                <a:t> A   B   C   D    A   B   C   D  </a:t>
              </a:r>
              <a:endParaRPr lang="en-US" altLang="zh-CN" sz="14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138" name="组合 118"/>
          <p:cNvGrpSpPr/>
          <p:nvPr/>
        </p:nvGrpSpPr>
        <p:grpSpPr>
          <a:xfrm>
            <a:off x="173680" y="2174875"/>
            <a:ext cx="4440230" cy="1520825"/>
            <a:chOff x="8171" y="2906"/>
            <a:chExt cx="6994" cy="2395"/>
          </a:xfrm>
        </p:grpSpPr>
        <p:pic>
          <p:nvPicPr>
            <p:cNvPr id="4139" name="图片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01" y="3246"/>
              <a:ext cx="4542" cy="10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40" name="图片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01" y="4380"/>
              <a:ext cx="4499" cy="92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141" name="文本框 41"/>
            <p:cNvSpPr txBox="1"/>
            <p:nvPr/>
          </p:nvSpPr>
          <p:spPr>
            <a:xfrm>
              <a:off x="8171" y="3359"/>
              <a:ext cx="1107" cy="55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P53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42" name="文本框 58"/>
            <p:cNvSpPr txBox="1"/>
            <p:nvPr/>
          </p:nvSpPr>
          <p:spPr>
            <a:xfrm>
              <a:off x="13210" y="3246"/>
              <a:ext cx="1955" cy="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43" name="文本框 56"/>
            <p:cNvSpPr txBox="1"/>
            <p:nvPr/>
          </p:nvSpPr>
          <p:spPr>
            <a:xfrm>
              <a:off x="13210" y="4267"/>
              <a:ext cx="1955" cy="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4144" name="文本框 112"/>
            <p:cNvSpPr txBox="1"/>
            <p:nvPr/>
          </p:nvSpPr>
          <p:spPr>
            <a:xfrm>
              <a:off x="9355" y="2906"/>
              <a:ext cx="4981" cy="4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</a:rPr>
                <a:t> A B C D A B C D </a:t>
              </a:r>
              <a:r>
                <a:rPr lang="en-US" altLang="zh-CN" sz="140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rPr>
                <a:t>A B C D</a:t>
              </a:r>
              <a:endParaRPr lang="en-US" altLang="zh-CN" sz="140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" name="矩形 3"/>
          <p:cNvSpPr/>
          <p:nvPr>
            <p:custDataLst>
              <p:tags r:id="rId7"/>
            </p:custDataLst>
          </p:nvPr>
        </p:nvSpPr>
        <p:spPr>
          <a:xfrm>
            <a:off x="1652270" y="3437255"/>
            <a:ext cx="655320" cy="18605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1713230" y="2606675"/>
            <a:ext cx="667385" cy="22479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600" strike="noStrike" noProof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121" name="文本框 24"/>
          <p:cNvSpPr txBox="1"/>
          <p:nvPr/>
        </p:nvSpPr>
        <p:spPr>
          <a:xfrm>
            <a:off x="4130040" y="1754505"/>
            <a:ext cx="10191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122" name="组合 11"/>
          <p:cNvGrpSpPr>
            <a:grpSpLocks noChangeAspect="1"/>
          </p:cNvGrpSpPr>
          <p:nvPr/>
        </p:nvGrpSpPr>
        <p:grpSpPr>
          <a:xfrm>
            <a:off x="4198938" y="303530"/>
            <a:ext cx="6140450" cy="2068513"/>
            <a:chOff x="56" y="1431"/>
            <a:chExt cx="8077" cy="2721"/>
          </a:xfrm>
        </p:grpSpPr>
        <p:pic>
          <p:nvPicPr>
            <p:cNvPr id="5123" name="图片 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50" y="1431"/>
              <a:ext cx="5470" cy="139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4" name="图片 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50" y="2905"/>
              <a:ext cx="5400" cy="12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" name="矩形 5"/>
            <p:cNvSpPr/>
            <p:nvPr/>
          </p:nvSpPr>
          <p:spPr>
            <a:xfrm>
              <a:off x="1417" y="2225"/>
              <a:ext cx="1474" cy="3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7" name="矩形 6"/>
            <p:cNvSpPr/>
            <p:nvPr/>
          </p:nvSpPr>
          <p:spPr>
            <a:xfrm>
              <a:off x="1530" y="3359"/>
              <a:ext cx="1316" cy="3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  <p:sp>
          <p:nvSpPr>
            <p:cNvPr id="5127" name="文本框 35"/>
            <p:cNvSpPr txBox="1"/>
            <p:nvPr/>
          </p:nvSpPr>
          <p:spPr>
            <a:xfrm>
              <a:off x="56" y="1885"/>
              <a:ext cx="1990" cy="7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P16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128" name="文本框 56"/>
            <p:cNvSpPr txBox="1"/>
            <p:nvPr>
              <p:custDataLst>
                <p:tags r:id="rId11"/>
              </p:custDataLst>
            </p:nvPr>
          </p:nvSpPr>
          <p:spPr>
            <a:xfrm>
              <a:off x="6065" y="1544"/>
              <a:ext cx="1850" cy="10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------25kd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-----15kd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129" name="文本框 15"/>
            <p:cNvSpPr txBox="1"/>
            <p:nvPr/>
          </p:nvSpPr>
          <p:spPr>
            <a:xfrm>
              <a:off x="6178" y="3245"/>
              <a:ext cx="1955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------35kd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130" name="组合 73"/>
          <p:cNvGrpSpPr/>
          <p:nvPr/>
        </p:nvGrpSpPr>
        <p:grpSpPr>
          <a:xfrm>
            <a:off x="4301174" y="2689543"/>
            <a:ext cx="5506401" cy="1916112"/>
            <a:chOff x="196" y="6628"/>
            <a:chExt cx="8671" cy="3017"/>
          </a:xfrm>
        </p:grpSpPr>
        <p:pic>
          <p:nvPicPr>
            <p:cNvPr id="5131" name="图片 7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rcRect t="15787" r="1791" b="10741"/>
            <a:stretch>
              <a:fillRect/>
            </a:stretch>
          </p:blipFill>
          <p:spPr>
            <a:xfrm>
              <a:off x="1013" y="8192"/>
              <a:ext cx="6122" cy="145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32" name="图片 75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013" y="6629"/>
              <a:ext cx="6098" cy="15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5133" name="文本框 76"/>
            <p:cNvSpPr txBox="1"/>
            <p:nvPr/>
          </p:nvSpPr>
          <p:spPr>
            <a:xfrm>
              <a:off x="196" y="7486"/>
              <a:ext cx="1591" cy="5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600">
                  <a:latin typeface="Times New Roman" panose="02020603050405020304" charset="0"/>
                  <a:ea typeface="宋体" panose="02010600030101010101" pitchFamily="2" charset="-122"/>
                </a:rPr>
                <a:t>P16</a:t>
              </a:r>
              <a:endParaRPr lang="en-US" altLang="zh-CN" sz="16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134" name="文本框 78"/>
            <p:cNvSpPr txBox="1"/>
            <p:nvPr>
              <p:custDataLst>
                <p:tags r:id="rId16"/>
              </p:custDataLst>
            </p:nvPr>
          </p:nvSpPr>
          <p:spPr>
            <a:xfrm>
              <a:off x="6915" y="6628"/>
              <a:ext cx="1850" cy="103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------25kd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-----15kd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5135" name="文本框 79"/>
            <p:cNvSpPr txBox="1"/>
            <p:nvPr>
              <p:custDataLst>
                <p:tags r:id="rId17"/>
              </p:custDataLst>
            </p:nvPr>
          </p:nvSpPr>
          <p:spPr>
            <a:xfrm>
              <a:off x="7017" y="8238"/>
              <a:ext cx="1850" cy="13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-----35kd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137" name="文本框 109"/>
          <p:cNvSpPr txBox="1"/>
          <p:nvPr/>
        </p:nvSpPr>
        <p:spPr>
          <a:xfrm>
            <a:off x="5221288" y="97155"/>
            <a:ext cx="3167062" cy="3063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A    B   C    D   A  B     C    D  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38" name="文本框 21"/>
          <p:cNvSpPr txBox="1"/>
          <p:nvPr/>
        </p:nvSpPr>
        <p:spPr>
          <a:xfrm>
            <a:off x="4964113" y="2402205"/>
            <a:ext cx="3595687" cy="3063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400">
                <a:latin typeface="Times New Roman" panose="02020603050405020304" charset="0"/>
                <a:ea typeface="宋体" panose="02010600030101010101" pitchFamily="2" charset="-122"/>
              </a:rPr>
              <a:t> A    B   C   D   A   B   C  D         A   B   C  D</a:t>
            </a:r>
            <a:endParaRPr lang="en-US" altLang="zh-CN" sz="140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50" name="文本框 46"/>
          <p:cNvSpPr txBox="1"/>
          <p:nvPr/>
        </p:nvSpPr>
        <p:spPr>
          <a:xfrm>
            <a:off x="4130040" y="3971608"/>
            <a:ext cx="10191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52" name="文本框 48"/>
          <p:cNvSpPr txBox="1"/>
          <p:nvPr/>
        </p:nvSpPr>
        <p:spPr>
          <a:xfrm>
            <a:off x="0" y="6461760"/>
            <a:ext cx="76771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B:Con+RU.521; C:Tg; D:Tg+RU.521; X:other experiment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" name="文本框 24"/>
          <p:cNvSpPr txBox="1"/>
          <p:nvPr/>
        </p:nvSpPr>
        <p:spPr>
          <a:xfrm>
            <a:off x="-48895" y="1710055"/>
            <a:ext cx="10191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24"/>
          <p:cNvSpPr txBox="1"/>
          <p:nvPr/>
        </p:nvSpPr>
        <p:spPr>
          <a:xfrm>
            <a:off x="-48895" y="3228975"/>
            <a:ext cx="1019175" cy="33718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883535" y="264858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99385" y="266636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572385" y="268986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380615" y="266636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07590" y="34582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507615" y="34582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699385" y="34582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2858135" y="345821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384415" y="327215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606665" y="32346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860665" y="32346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101965" y="32346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7428865" y="402399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677150" y="402399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860665" y="402399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114665" y="4023995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8890" y="-3810"/>
            <a:ext cx="12763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>
                <a:latin typeface="Times New Roman" panose="02020603050405020304" charset="0"/>
                <a:cs typeface="Times New Roman" panose="02020603050405020304" charset="0"/>
              </a:rPr>
              <a:t>Figure 7E</a:t>
            </a:r>
            <a:endParaRPr lang="en-US" altLang="zh-CN" sz="1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957445" y="566420"/>
            <a:ext cx="4481195" cy="1885950"/>
            <a:chOff x="283" y="750"/>
            <a:chExt cx="7057" cy="2970"/>
          </a:xfrm>
        </p:grpSpPr>
        <p:grpSp>
          <p:nvGrpSpPr>
            <p:cNvPr id="5" name="组合 4"/>
            <p:cNvGrpSpPr/>
            <p:nvPr/>
          </p:nvGrpSpPr>
          <p:grpSpPr>
            <a:xfrm>
              <a:off x="283" y="750"/>
              <a:ext cx="7057" cy="2970"/>
              <a:chOff x="283" y="750"/>
              <a:chExt cx="7057" cy="2970"/>
            </a:xfrm>
          </p:grpSpPr>
          <p:pic>
            <p:nvPicPr>
              <p:cNvPr id="7170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075" y="1205"/>
                <a:ext cx="4515" cy="153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7171" name="文本框 6"/>
              <p:cNvSpPr txBox="1"/>
              <p:nvPr/>
            </p:nvSpPr>
            <p:spPr>
              <a:xfrm>
                <a:off x="283" y="1770"/>
                <a:ext cx="1127" cy="5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600">
                    <a:latin typeface="Times New Roman" panose="02020603050405020304" charset="0"/>
                    <a:ea typeface="宋体" panose="02010600030101010101" pitchFamily="2" charset="-122"/>
                  </a:rPr>
                  <a:t>P16</a:t>
                </a:r>
                <a:endParaRPr lang="en-US" altLang="zh-CN" sz="16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7172" name="图片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75" y="2793"/>
                <a:ext cx="4535" cy="92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7176" name="文本框 16"/>
              <p:cNvSpPr txBox="1"/>
              <p:nvPr/>
            </p:nvSpPr>
            <p:spPr>
              <a:xfrm>
                <a:off x="5385" y="2680"/>
                <a:ext cx="1955" cy="87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------55kd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------40kd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------35kd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77" name="文本框 3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385" y="1318"/>
                <a:ext cx="1850" cy="103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/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------25kd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r>
                  <a:rPr lang="en-US" altLang="zh-CN" sz="1000">
                    <a:latin typeface="Times New Roman" panose="02020603050405020304" charset="0"/>
                    <a:ea typeface="宋体" panose="02010600030101010101" pitchFamily="2" charset="-122"/>
                  </a:rPr>
                  <a:t>-----15kd</a:t>
                </a:r>
                <a:endParaRPr lang="en-US" altLang="zh-CN" sz="1000">
                  <a:latin typeface="Times New Roman" panose="020206030504050203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86" name="文本框 63"/>
              <p:cNvSpPr txBox="1"/>
              <p:nvPr/>
            </p:nvSpPr>
            <p:spPr>
              <a:xfrm>
                <a:off x="1418" y="750"/>
                <a:ext cx="4067" cy="48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p>
                <a:r>
                  <a:rPr lang="en-US" altLang="zh-CN" sz="1400">
                    <a:latin typeface="Times New Roman" panose="02020603050405020304" charset="0"/>
                    <a:ea typeface="宋体" panose="02010600030101010101" pitchFamily="2" charset="-122"/>
                  </a:rPr>
                  <a:t> A B C D  A B C D  </a:t>
                </a:r>
                <a:r>
                  <a:rPr lang="en-US" altLang="zh-CN" sz="1400">
                    <a:latin typeface="Times New Roman" panose="02020603050405020304" charset="0"/>
                    <a:ea typeface="宋体" panose="02010600030101010101" pitchFamily="2" charset="-122"/>
                    <a:sym typeface="宋体" panose="02010600030101010101" pitchFamily="2" charset="-122"/>
                  </a:rPr>
                  <a:t>A  B C  D</a:t>
                </a:r>
                <a:endParaRPr lang="en-US" altLang="zh-CN" sz="1400">
                  <a:latin typeface="Times New Roman" panose="0202060305040502030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3768" y="1998"/>
              <a:ext cx="1205" cy="3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685" y="2905"/>
              <a:ext cx="1218" cy="37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0650" y="869950"/>
            <a:ext cx="4830445" cy="1619250"/>
            <a:chOff x="190" y="1370"/>
            <a:chExt cx="7607" cy="2550"/>
          </a:xfrm>
        </p:grpSpPr>
        <p:pic>
          <p:nvPicPr>
            <p:cNvPr id="7178" name="图片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3" y="1370"/>
              <a:ext cx="4692" cy="126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179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9" y="2733"/>
              <a:ext cx="4905" cy="118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180" name="文本框 20"/>
            <p:cNvSpPr txBox="1"/>
            <p:nvPr/>
          </p:nvSpPr>
          <p:spPr>
            <a:xfrm>
              <a:off x="5675" y="1370"/>
              <a:ext cx="1955" cy="8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7181" name="文本框 21"/>
            <p:cNvSpPr txBox="1"/>
            <p:nvPr/>
          </p:nvSpPr>
          <p:spPr>
            <a:xfrm>
              <a:off x="5842" y="2883"/>
              <a:ext cx="1955" cy="8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------70kd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------55kd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  <a:p>
              <a:r>
                <a:rPr lang="en-US" altLang="zh-CN" sz="1000">
                  <a:latin typeface="Times New Roman" panose="02020603050405020304" charset="0"/>
                  <a:ea typeface="宋体" panose="02010600030101010101" pitchFamily="2" charset="-122"/>
                </a:rPr>
                <a:t>------40kd</a:t>
              </a:r>
              <a:endParaRPr lang="en-US" altLang="zh-CN" sz="1000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369" y="1748"/>
              <a:ext cx="1861" cy="42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369" y="3300"/>
              <a:ext cx="1683" cy="3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7184" name="文本框 25"/>
            <p:cNvSpPr txBox="1"/>
            <p:nvPr/>
          </p:nvSpPr>
          <p:spPr>
            <a:xfrm>
              <a:off x="190" y="1883"/>
              <a:ext cx="1125" cy="5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en-US" altLang="zh-CN">
                  <a:latin typeface="Times New Roman" panose="02020603050405020304" charset="0"/>
                  <a:ea typeface="宋体" panose="02010600030101010101" pitchFamily="2" charset="-122"/>
                </a:rPr>
                <a:t>P53</a:t>
              </a:r>
              <a:endParaRPr lang="en-US" altLang="zh-CN">
                <a:latin typeface="Times New Roman" panose="0202060305040502030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187" name="文本框 29"/>
          <p:cNvSpPr txBox="1"/>
          <p:nvPr/>
        </p:nvSpPr>
        <p:spPr>
          <a:xfrm>
            <a:off x="887413" y="582613"/>
            <a:ext cx="2792412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</a:rPr>
              <a:t>A  B   C   D  A   B  C D</a:t>
            </a:r>
            <a:endParaRPr lang="en-US" altLang="zh-CN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54" name="图片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450" y="2680970"/>
            <a:ext cx="2724150" cy="606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5" name="文本框 35"/>
          <p:cNvSpPr txBox="1"/>
          <p:nvPr/>
        </p:nvSpPr>
        <p:spPr>
          <a:xfrm>
            <a:off x="176213" y="2757170"/>
            <a:ext cx="1263650" cy="4889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P16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6156" name="图片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450" y="4054158"/>
            <a:ext cx="2657475" cy="601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7" name="图片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450" y="3311208"/>
            <a:ext cx="2684463" cy="669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58" name="文本框 38"/>
          <p:cNvSpPr txBox="1"/>
          <p:nvPr/>
        </p:nvSpPr>
        <p:spPr>
          <a:xfrm>
            <a:off x="176213" y="3477895"/>
            <a:ext cx="1263650" cy="4889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600">
                <a:latin typeface="Times New Roman" panose="02020603050405020304" charset="0"/>
                <a:ea typeface="宋体" panose="02010600030101010101" pitchFamily="2" charset="-122"/>
              </a:rPr>
              <a:t>P53</a:t>
            </a:r>
            <a:endParaRPr lang="en-US" altLang="zh-CN" sz="16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85" name="文本框 54"/>
          <p:cNvSpPr txBox="1"/>
          <p:nvPr/>
        </p:nvSpPr>
        <p:spPr>
          <a:xfrm>
            <a:off x="3128963" y="4054158"/>
            <a:ext cx="12414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86" name="文本框 55"/>
          <p:cNvSpPr txBox="1"/>
          <p:nvPr/>
        </p:nvSpPr>
        <p:spPr>
          <a:xfrm>
            <a:off x="3149600" y="3333433"/>
            <a:ext cx="1241425" cy="554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------55kd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------40kd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------35kd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87" name="文本框 56"/>
          <p:cNvSpPr txBox="1"/>
          <p:nvPr>
            <p:custDataLst>
              <p:tags r:id="rId9"/>
            </p:custDataLst>
          </p:nvPr>
        </p:nvSpPr>
        <p:spPr>
          <a:xfrm>
            <a:off x="3200400" y="2685733"/>
            <a:ext cx="1174750" cy="6588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/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------25kd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  <a:p>
            <a:r>
              <a:rPr lang="en-US" altLang="zh-CN" sz="1000">
                <a:latin typeface="Times New Roman" panose="02020603050405020304" charset="0"/>
                <a:ea typeface="宋体" panose="02010600030101010101" pitchFamily="2" charset="-122"/>
              </a:rPr>
              <a:t>-----15kd</a:t>
            </a:r>
            <a:endParaRPr lang="en-US" altLang="zh-CN" sz="100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6195" name="文本框 66"/>
          <p:cNvSpPr txBox="1"/>
          <p:nvPr/>
        </p:nvSpPr>
        <p:spPr>
          <a:xfrm>
            <a:off x="31750" y="4197033"/>
            <a:ext cx="10191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88" name="文本框 30"/>
          <p:cNvSpPr txBox="1"/>
          <p:nvPr/>
        </p:nvSpPr>
        <p:spPr>
          <a:xfrm>
            <a:off x="0" y="6524625"/>
            <a:ext cx="6454775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charset="0"/>
                <a:ea typeface="宋体" panose="02010600030101010101" pitchFamily="2" charset="-122"/>
              </a:rPr>
              <a:t>A:Con; B:Con+H151; C:Tg; D:Tg+H151</a:t>
            </a:r>
            <a:endParaRPr lang="en-US" altLang="zh-CN" b="1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2" name="文本框 66"/>
          <p:cNvSpPr txBox="1"/>
          <p:nvPr/>
        </p:nvSpPr>
        <p:spPr>
          <a:xfrm>
            <a:off x="0" y="1869758"/>
            <a:ext cx="10191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66"/>
          <p:cNvSpPr txBox="1"/>
          <p:nvPr/>
        </p:nvSpPr>
        <p:spPr>
          <a:xfrm>
            <a:off x="4758055" y="2011998"/>
            <a:ext cx="10191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600" dirty="0">
                <a:latin typeface="Times New Roman" panose="02020603050405020304" charset="0"/>
                <a:ea typeface="宋体" panose="02010600030101010101" pitchFamily="2" charset="-122"/>
                <a:sym typeface="宋体" panose="02010600030101010101" pitchFamily="2" charset="-122"/>
              </a:rPr>
              <a:t>β-actin</a:t>
            </a:r>
            <a:endParaRPr lang="en-US" altLang="zh-CN" sz="1600" dirty="0">
              <a:latin typeface="Times New Roman" panose="02020603050405020304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2306320" y="30187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2609215" y="30314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844165" y="303149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78990" y="3037840"/>
            <a:ext cx="127000" cy="16510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4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5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6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7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8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69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0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1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2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3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4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5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6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7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8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1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2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3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4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5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6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7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8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89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0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1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2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3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4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5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6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7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8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99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100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101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102.xml><?xml version="1.0" encoding="utf-8"?>
<p:tagLst xmlns:p="http://schemas.openxmlformats.org/presentationml/2006/main">
  <p:tag name="KSO_WM_DIAGRAM_VIRTUALLY_FRAME" val="{&quot;height&quot;:236.62496062992128,&quot;left&quot;:85.37503937007874,&quot;top&quot;:131.02503937007873,&quot;width&quot;:480.5}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0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06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07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08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09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0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1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2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3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4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6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7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0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1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2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3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4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6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7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130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131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132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133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34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3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36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140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141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142.xml><?xml version="1.0" encoding="utf-8"?>
<p:tagLst xmlns:p="http://schemas.openxmlformats.org/presentationml/2006/main">
  <p:tag name="KSO_WM_DIAGRAM_VIRTUALLY_FRAME" val="{&quot;height&quot;:392.5,&quot;left&quot;:7.3,&quot;top&quot;:5.1,&quot;width&quot;:521.5884251968503}"/>
</p:tagLst>
</file>

<file path=ppt/tags/tag143.xml><?xml version="1.0" encoding="utf-8"?>
<p:tagLst xmlns:p="http://schemas.openxmlformats.org/presentationml/2006/main">
  <p:tag name="KSO_WM_DIAGRAM_VIRTUALLY_FRAME" val="{&quot;height&quot;:467.4,&quot;left&quot;:-10.55,&quot;top&quot;:14.85,&quot;width&quot;:472.35}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46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47.xml><?xml version="1.0" encoding="utf-8"?>
<p:tagLst xmlns:p="http://schemas.openxmlformats.org/presentationml/2006/main">
  <p:tag name="KSO_WM_DIAGRAM_VIRTUALLY_FRAME" val="{&quot;height&quot;:467.4,&quot;left&quot;:-10.55,&quot;top&quot;:14.85,&quot;width&quot;:472.35}"/>
</p:tagLst>
</file>

<file path=ppt/tags/tag148.xml><?xml version="1.0" encoding="utf-8"?>
<p:tagLst xmlns:p="http://schemas.openxmlformats.org/presentationml/2006/main">
  <p:tag name="KSO_WM_DIAGRAM_VIRTUALLY_FRAME" val="{&quot;height&quot;:467.4,&quot;left&quot;:-10.55,&quot;top&quot;:14.85,&quot;width&quot;:472.35}"/>
</p:tagLst>
</file>

<file path=ppt/tags/tag149.xml><?xml version="1.0" encoding="utf-8"?>
<p:tagLst xmlns:p="http://schemas.openxmlformats.org/presentationml/2006/main">
  <p:tag name="KSO_WM_DIAGRAM_VIRTUALLY_FRAME" val="{&quot;height&quot;:467.4,&quot;left&quot;:-10.55,&quot;top&quot;:14.85,&quot;width&quot;:472.35}"/>
</p:tagLst>
</file>

<file path=ppt/tags/tag150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51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52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53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5.xml><?xml version="1.0" encoding="utf-8"?>
<p:tagLst xmlns:p="http://schemas.openxmlformats.org/presentationml/2006/main">
  <p:tag name="KSO_WM_DIAGRAM_VIRTUALLY_FRAME" val="{&quot;height&quot;:472.5,&quot;left&quot;:-10.55,&quot;top&quot;:9.75,&quot;width&quot;:554.481378454573}"/>
</p:tagLst>
</file>

<file path=ppt/tags/tag156.xml><?xml version="1.0" encoding="utf-8"?>
<p:tagLst xmlns:p="http://schemas.openxmlformats.org/presentationml/2006/main">
  <p:tag name="KSO_WM_DIAGRAM_VIRTUALLY_FRAME" val="{&quot;height&quot;:467.4,&quot;left&quot;:-10.55,&quot;top&quot;:14.85,&quot;width&quot;:472.35}"/>
</p:tagLst>
</file>

<file path=ppt/tags/tag1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3296</Words>
  <Application>WPS 演示</Application>
  <PresentationFormat>宽屏</PresentationFormat>
  <Paragraphs>542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Wingdings</vt:lpstr>
      <vt:lpstr>Times New Roman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Z</cp:lastModifiedBy>
  <cp:revision>162</cp:revision>
  <dcterms:created xsi:type="dcterms:W3CDTF">2019-06-19T02:08:00Z</dcterms:created>
  <dcterms:modified xsi:type="dcterms:W3CDTF">2026-05-10T07:36:26Z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B347826F44B34D3582F0949E11879854_11</vt:lpwstr>
  </property>
</Properties>
</file>