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6" r:id="rId2"/>
  </p:sldIdLst>
  <p:sldSz cx="6858000" cy="9144000" type="screen4x3"/>
  <p:notesSz cx="6858000" cy="9144000"/>
  <p:defaultTextStyle>
    <a:defPPr>
      <a:defRPr lang="en-US"/>
    </a:defPPr>
    <a:lvl1pPr marL="0" algn="l" defTabSz="4571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4571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4571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4571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7" algn="l" defTabSz="4571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1" algn="l" defTabSz="4571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4571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4571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4571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A2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0424" autoAdjust="0"/>
  </p:normalViewPr>
  <p:slideViewPr>
    <p:cSldViewPr snapToGrid="0" snapToObjects="1">
      <p:cViewPr>
        <p:scale>
          <a:sx n="80" d="100"/>
          <a:sy n="80" d="100"/>
        </p:scale>
        <p:origin x="-3408" y="-8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CE8B-32A9-244A-B164-298017737129}" type="datetimeFigureOut">
              <a:rPr lang="en-US" smtClean="0"/>
              <a:pPr/>
              <a:t>5/30/15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AEBF1-5CE6-CB44-A2BA-194473F889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CE8B-32A9-244A-B164-298017737129}" type="datetimeFigureOut">
              <a:rPr lang="en-US" smtClean="0"/>
              <a:pPr/>
              <a:t>5/30/15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AEBF1-5CE6-CB44-A2BA-194473F889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CE8B-32A9-244A-B164-298017737129}" type="datetimeFigureOut">
              <a:rPr lang="en-US" smtClean="0"/>
              <a:pPr/>
              <a:t>5/30/15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AEBF1-5CE6-CB44-A2BA-194473F889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CE8B-32A9-244A-B164-298017737129}" type="datetimeFigureOut">
              <a:rPr lang="en-US" smtClean="0"/>
              <a:pPr/>
              <a:t>5/30/15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AEBF1-5CE6-CB44-A2BA-194473F889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9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CE8B-32A9-244A-B164-298017737129}" type="datetimeFigureOut">
              <a:rPr lang="en-US" smtClean="0"/>
              <a:pPr/>
              <a:t>5/30/15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AEBF1-5CE6-CB44-A2BA-194473F889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CE8B-32A9-244A-B164-298017737129}" type="datetimeFigureOut">
              <a:rPr lang="en-US" smtClean="0"/>
              <a:pPr/>
              <a:t>5/30/15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AEBF1-5CE6-CB44-A2BA-194473F889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9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046819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CE8B-32A9-244A-B164-298017737129}" type="datetimeFigureOut">
              <a:rPr lang="en-US" smtClean="0"/>
              <a:pPr/>
              <a:t>5/30/15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AEBF1-5CE6-CB44-A2BA-194473F889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CE8B-32A9-244A-B164-298017737129}" type="datetimeFigureOut">
              <a:rPr lang="en-US" smtClean="0"/>
              <a:pPr/>
              <a:t>5/30/15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AEBF1-5CE6-CB44-A2BA-194473F889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CE8B-32A9-244A-B164-298017737129}" type="datetimeFigureOut">
              <a:rPr lang="en-US" smtClean="0"/>
              <a:pPr/>
              <a:t>5/30/15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AEBF1-5CE6-CB44-A2BA-194473F889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09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1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CE8B-32A9-244A-B164-298017737129}" type="datetimeFigureOut">
              <a:rPr lang="en-US" smtClean="0"/>
              <a:pPr/>
              <a:t>5/30/15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AEBF1-5CE6-CB44-A2BA-194473F889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09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1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09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1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0CE8B-32A9-244A-B164-298017737129}" type="datetimeFigureOut">
              <a:rPr lang="en-US" smtClean="0"/>
              <a:pPr/>
              <a:t>5/30/15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AEBF1-5CE6-CB44-A2BA-194473F889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31" tIns="45715" rIns="91431" bIns="45715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31" tIns="45715" rIns="91431" bIns="4571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10CE8B-32A9-244A-B164-298017737129}" type="datetimeFigureOut">
              <a:rPr lang="en-US" smtClean="0"/>
              <a:pPr/>
              <a:t>5/30/15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31" tIns="45715" rIns="91431" bIns="4571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31" tIns="45715" rIns="91431" bIns="4571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AEBF1-5CE6-CB44-A2BA-194473F8890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15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6" indent="-342866" algn="l" defTabSz="457154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76" indent="-285721" algn="l" defTabSz="457154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6" indent="-228577" algn="l" defTabSz="45715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7" algn="l" defTabSz="457154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4" indent="-228577" algn="l" defTabSz="457154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9" indent="-228577" algn="l" defTabSz="45715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45715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45715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1" indent="-228577" algn="l" defTabSz="45715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1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4571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emf"/><Relationship Id="rId3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b="33411"/>
          <a:stretch/>
        </p:blipFill>
        <p:spPr>
          <a:xfrm>
            <a:off x="588322" y="242521"/>
            <a:ext cx="5745803" cy="45078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25929" t="86073"/>
          <a:stretch/>
        </p:blipFill>
        <p:spPr>
          <a:xfrm>
            <a:off x="1619249" y="4631499"/>
            <a:ext cx="4556126" cy="83641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0002" y="5668728"/>
            <a:ext cx="6637938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/>
                <a:cs typeface="Arial"/>
              </a:rPr>
              <a:t>Figure S2. </a:t>
            </a:r>
            <a:r>
              <a:rPr lang="en-US" dirty="0" smtClean="0">
                <a:latin typeface="Arial"/>
                <a:cs typeface="Arial"/>
              </a:rPr>
              <a:t>Transition frequencies are similar across amplicons in the absence of G-to-A hypermutants.  The frequencies of transitions were determined in all five amplicons (similar to Figure 2B) after exclusion of all G-to-A hypermutants (read pairs containing two or more G-to-A mutations).  The data represent the average of three experimental replicates.  </a:t>
            </a:r>
            <a:endParaRPr lang="en-US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79069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1063</TotalTime>
  <Words>71</Words>
  <Application>Microsoft Macintosh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Institute for Molecular Virology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Mansky Lab #12</dc:creator>
  <cp:lastModifiedBy>Jonathan 18-165-1</cp:lastModifiedBy>
  <cp:revision>146</cp:revision>
  <dcterms:created xsi:type="dcterms:W3CDTF">2013-06-03T16:11:58Z</dcterms:created>
  <dcterms:modified xsi:type="dcterms:W3CDTF">2015-05-30T15:58:07Z</dcterms:modified>
</cp:coreProperties>
</file>