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1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4" autoAdjust="0"/>
    <p:restoredTop sz="99076" autoAdjust="0"/>
  </p:normalViewPr>
  <p:slideViewPr>
    <p:cSldViewPr snapToGrid="0" snapToObjects="1">
      <p:cViewPr varScale="1">
        <p:scale>
          <a:sx n="72" d="100"/>
          <a:sy n="72" d="100"/>
        </p:scale>
        <p:origin x="-2360" y="-1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DCE5B9-05D7-9C4E-A612-31ECA4F7AB5B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C46FBA-543A-E543-AA6E-D5F23E3CB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492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581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01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38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297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513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160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027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09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790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36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881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316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5860757747.sequence.txt_phyml_tree.tr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95" y="3925637"/>
            <a:ext cx="5986641" cy="4954460"/>
          </a:xfrm>
          <a:prstGeom prst="rect">
            <a:avLst/>
          </a:prstGeom>
        </p:spPr>
      </p:pic>
      <p:pic>
        <p:nvPicPr>
          <p:cNvPr id="25" name="Picture 24" descr="B19tre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66" y="3425999"/>
            <a:ext cx="2868839" cy="26182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4387" y="455272"/>
            <a:ext cx="921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14387" y="3207850"/>
            <a:ext cx="378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B.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892923" y="3541457"/>
            <a:ext cx="8617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B19 (</a:t>
            </a:r>
            <a:r>
              <a:rPr lang="en-US" sz="1200" i="1" dirty="0" err="1" smtClean="0"/>
              <a:t>ind</a:t>
            </a:r>
            <a:r>
              <a:rPr lang="en-US" sz="1200" i="1" dirty="0" smtClean="0"/>
              <a:t>)</a:t>
            </a:r>
          </a:p>
          <a:p>
            <a:r>
              <a:rPr lang="en-US" sz="1200" i="1" dirty="0" smtClean="0"/>
              <a:t>6 Inf. Sites</a:t>
            </a:r>
          </a:p>
          <a:p>
            <a:r>
              <a:rPr lang="en-US" sz="1200" i="1" dirty="0" smtClean="0"/>
              <a:t>47 DP+</a:t>
            </a:r>
            <a:endParaRPr lang="en-US" sz="1200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414387" y="6436921"/>
            <a:ext cx="378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063084" y="6419287"/>
            <a:ext cx="13857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dirty="0" err="1">
                <a:latin typeface="Courier"/>
                <a:cs typeface="Courier"/>
              </a:rPr>
              <a:t>Alignment</a:t>
            </a:r>
            <a:r>
              <a:rPr lang="de-DE" sz="800" dirty="0">
                <a:latin typeface="Courier"/>
                <a:cs typeface="Courier"/>
              </a:rPr>
              <a:t>   11112</a:t>
            </a:r>
          </a:p>
          <a:p>
            <a:r>
              <a:rPr lang="de-DE" sz="800" dirty="0">
                <a:latin typeface="Courier"/>
                <a:cs typeface="Courier"/>
              </a:rPr>
              <a:t>Position:  249995</a:t>
            </a:r>
          </a:p>
          <a:p>
            <a:r>
              <a:rPr lang="de-DE" sz="800" dirty="0">
                <a:latin typeface="Courier"/>
                <a:cs typeface="Courier"/>
              </a:rPr>
              <a:t>           340685</a:t>
            </a:r>
          </a:p>
          <a:p>
            <a:r>
              <a:rPr lang="de-DE" sz="800" dirty="0">
                <a:latin typeface="Courier"/>
                <a:cs typeface="Courier"/>
              </a:rPr>
              <a:t>           113105</a:t>
            </a:r>
          </a:p>
          <a:p>
            <a:r>
              <a:rPr lang="de-DE" sz="800" dirty="0" smtClean="0">
                <a:latin typeface="Courier"/>
                <a:cs typeface="Courier"/>
              </a:rPr>
              <a:t>B16_372    TGGTGG</a:t>
            </a:r>
            <a:endParaRPr lang="de-DE" sz="800" dirty="0">
              <a:latin typeface="Courier"/>
              <a:cs typeface="Courier"/>
            </a:endParaRPr>
          </a:p>
          <a:p>
            <a:r>
              <a:rPr lang="de-DE" sz="800" dirty="0" smtClean="0">
                <a:latin typeface="Courier"/>
                <a:cs typeface="Courier"/>
              </a:rPr>
              <a:t>B16_348    </a:t>
            </a:r>
            <a:r>
              <a:rPr lang="de-DE" sz="800" dirty="0">
                <a:latin typeface="Courier"/>
                <a:cs typeface="Courier"/>
              </a:rPr>
              <a:t>...</a:t>
            </a:r>
            <a:r>
              <a:rPr lang="de-DE" sz="800" dirty="0" smtClean="0">
                <a:latin typeface="Courier"/>
                <a:cs typeface="Courier"/>
              </a:rPr>
              <a:t>...</a:t>
            </a:r>
            <a:endParaRPr lang="de-DE" sz="800" dirty="0">
              <a:latin typeface="Courier"/>
              <a:cs typeface="Courier"/>
            </a:endParaRPr>
          </a:p>
          <a:p>
            <a:r>
              <a:rPr lang="de-DE" sz="800" dirty="0">
                <a:latin typeface="Courier"/>
                <a:cs typeface="Courier"/>
              </a:rPr>
              <a:t>B16_333    ...</a:t>
            </a:r>
            <a:r>
              <a:rPr lang="de-DE" sz="800" dirty="0" smtClean="0">
                <a:latin typeface="Courier"/>
                <a:cs typeface="Courier"/>
              </a:rPr>
              <a:t>...</a:t>
            </a:r>
            <a:endParaRPr lang="de-DE" sz="800" dirty="0">
              <a:latin typeface="Courier"/>
              <a:cs typeface="Courier"/>
            </a:endParaRPr>
          </a:p>
          <a:p>
            <a:r>
              <a:rPr lang="de-DE" sz="800" dirty="0">
                <a:latin typeface="Courier"/>
                <a:cs typeface="Courier"/>
              </a:rPr>
              <a:t>B16_322    ...</a:t>
            </a:r>
            <a:r>
              <a:rPr lang="de-DE" sz="800" dirty="0" smtClean="0">
                <a:latin typeface="Courier"/>
                <a:cs typeface="Courier"/>
              </a:rPr>
              <a:t>...</a:t>
            </a:r>
            <a:endParaRPr lang="de-DE" sz="800" dirty="0">
              <a:latin typeface="Courier"/>
              <a:cs typeface="Courier"/>
            </a:endParaRPr>
          </a:p>
          <a:p>
            <a:r>
              <a:rPr lang="de-DE" sz="800" dirty="0" smtClean="0">
                <a:latin typeface="Courier"/>
                <a:cs typeface="Courier"/>
              </a:rPr>
              <a:t>B16_455    </a:t>
            </a:r>
            <a:r>
              <a:rPr lang="de-DE" sz="800" dirty="0">
                <a:latin typeface="Courier"/>
                <a:cs typeface="Courier"/>
              </a:rPr>
              <a:t>...</a:t>
            </a:r>
            <a:r>
              <a:rPr lang="de-DE" sz="800" dirty="0" smtClean="0">
                <a:latin typeface="Courier"/>
                <a:cs typeface="Courier"/>
              </a:rPr>
              <a:t>...</a:t>
            </a:r>
            <a:endParaRPr lang="de-DE" sz="800" dirty="0">
              <a:latin typeface="Courier"/>
              <a:cs typeface="Courier"/>
            </a:endParaRPr>
          </a:p>
          <a:p>
            <a:r>
              <a:rPr lang="de-DE" sz="800" dirty="0">
                <a:latin typeface="Courier"/>
                <a:cs typeface="Courier"/>
              </a:rPr>
              <a:t>B16_321    ..A</a:t>
            </a:r>
            <a:r>
              <a:rPr lang="de-DE" sz="800" dirty="0" smtClean="0">
                <a:latin typeface="Courier"/>
                <a:cs typeface="Courier"/>
              </a:rPr>
              <a:t>...</a:t>
            </a:r>
            <a:endParaRPr lang="de-DE" sz="800" dirty="0">
              <a:latin typeface="Courier"/>
              <a:cs typeface="Courier"/>
            </a:endParaRPr>
          </a:p>
          <a:p>
            <a:r>
              <a:rPr lang="de-DE" sz="800" dirty="0" smtClean="0">
                <a:latin typeface="Courier"/>
                <a:cs typeface="Courier"/>
              </a:rPr>
              <a:t>B16_52     </a:t>
            </a:r>
            <a:r>
              <a:rPr lang="de-DE" sz="800" dirty="0">
                <a:latin typeface="Courier"/>
                <a:cs typeface="Courier"/>
              </a:rPr>
              <a:t>...</a:t>
            </a:r>
            <a:r>
              <a:rPr lang="de-DE" sz="800" dirty="0" smtClean="0">
                <a:latin typeface="Courier"/>
                <a:cs typeface="Courier"/>
              </a:rPr>
              <a:t>.T.</a:t>
            </a:r>
            <a:endParaRPr lang="de-DE" sz="800" dirty="0">
              <a:latin typeface="Courier"/>
              <a:cs typeface="Courier"/>
            </a:endParaRPr>
          </a:p>
          <a:p>
            <a:r>
              <a:rPr lang="de-DE" sz="800" dirty="0">
                <a:latin typeface="Courier"/>
                <a:cs typeface="Courier"/>
              </a:rPr>
              <a:t>B16_463    ...</a:t>
            </a:r>
            <a:r>
              <a:rPr lang="de-DE" sz="800" dirty="0" smtClean="0">
                <a:latin typeface="Courier"/>
                <a:cs typeface="Courier"/>
              </a:rPr>
              <a:t>CT.</a:t>
            </a:r>
            <a:endParaRPr lang="de-DE" sz="800" dirty="0">
              <a:latin typeface="Courier"/>
              <a:cs typeface="Courier"/>
            </a:endParaRPr>
          </a:p>
          <a:p>
            <a:r>
              <a:rPr lang="de-DE" sz="800" dirty="0">
                <a:latin typeface="Courier"/>
                <a:cs typeface="Courier"/>
              </a:rPr>
              <a:t>B16_305    ...</a:t>
            </a:r>
            <a:r>
              <a:rPr lang="de-DE" sz="800" dirty="0" smtClean="0">
                <a:latin typeface="Courier"/>
                <a:cs typeface="Courier"/>
              </a:rPr>
              <a:t>CT.</a:t>
            </a:r>
            <a:endParaRPr lang="de-DE" sz="800" dirty="0">
              <a:latin typeface="Courier"/>
              <a:cs typeface="Courier"/>
            </a:endParaRPr>
          </a:p>
          <a:p>
            <a:r>
              <a:rPr lang="de-DE" sz="800" dirty="0">
                <a:latin typeface="Courier"/>
                <a:cs typeface="Courier"/>
              </a:rPr>
              <a:t>B16_354    ...</a:t>
            </a:r>
            <a:r>
              <a:rPr lang="de-DE" sz="800" dirty="0" smtClean="0">
                <a:latin typeface="Courier"/>
                <a:cs typeface="Courier"/>
              </a:rPr>
              <a:t>CT.</a:t>
            </a:r>
            <a:endParaRPr lang="de-DE" sz="800" dirty="0">
              <a:latin typeface="Courier"/>
              <a:cs typeface="Courier"/>
            </a:endParaRPr>
          </a:p>
          <a:p>
            <a:r>
              <a:rPr lang="de-DE" sz="800" dirty="0">
                <a:latin typeface="Courier"/>
                <a:cs typeface="Courier"/>
              </a:rPr>
              <a:t>B16_358    ..</a:t>
            </a:r>
            <a:r>
              <a:rPr lang="de-DE" sz="800" dirty="0" smtClean="0">
                <a:latin typeface="Courier"/>
                <a:cs typeface="Courier"/>
              </a:rPr>
              <a:t>ACTA</a:t>
            </a:r>
            <a:endParaRPr lang="de-DE" sz="800" dirty="0">
              <a:latin typeface="Courier"/>
              <a:cs typeface="Courier"/>
            </a:endParaRPr>
          </a:p>
          <a:p>
            <a:r>
              <a:rPr lang="de-DE" sz="800" dirty="0" smtClean="0">
                <a:latin typeface="Courier"/>
                <a:cs typeface="Courier"/>
              </a:rPr>
              <a:t>B16_320    </a:t>
            </a:r>
            <a:r>
              <a:rPr lang="de-DE" sz="800" dirty="0">
                <a:latin typeface="Courier"/>
                <a:cs typeface="Courier"/>
              </a:rPr>
              <a:t>C..</a:t>
            </a:r>
            <a:r>
              <a:rPr lang="de-DE" sz="800" dirty="0" smtClean="0">
                <a:latin typeface="Courier"/>
                <a:cs typeface="Courier"/>
              </a:rPr>
              <a:t>CTA</a:t>
            </a:r>
            <a:endParaRPr lang="de-DE" sz="800" dirty="0">
              <a:latin typeface="Courier"/>
              <a:cs typeface="Courier"/>
            </a:endParaRPr>
          </a:p>
          <a:p>
            <a:r>
              <a:rPr lang="de-DE" sz="800" dirty="0" smtClean="0">
                <a:latin typeface="Courier"/>
                <a:cs typeface="Courier"/>
              </a:rPr>
              <a:t>B16_775    </a:t>
            </a:r>
            <a:r>
              <a:rPr lang="de-DE" sz="800" dirty="0">
                <a:latin typeface="Courier"/>
                <a:cs typeface="Courier"/>
              </a:rPr>
              <a:t>.A.</a:t>
            </a:r>
            <a:r>
              <a:rPr lang="de-DE" sz="800" dirty="0" smtClean="0">
                <a:latin typeface="Courier"/>
                <a:cs typeface="Courier"/>
              </a:rPr>
              <a:t>.T.</a:t>
            </a:r>
            <a:endParaRPr lang="de-DE" sz="800" dirty="0">
              <a:latin typeface="Courier"/>
              <a:cs typeface="Courier"/>
            </a:endParaRPr>
          </a:p>
          <a:p>
            <a:r>
              <a:rPr lang="de-DE" sz="800" dirty="0">
                <a:latin typeface="Courier"/>
                <a:cs typeface="Courier"/>
              </a:rPr>
              <a:t>B16_788    CA.</a:t>
            </a:r>
            <a:r>
              <a:rPr lang="de-DE" sz="800" dirty="0" smtClean="0">
                <a:latin typeface="Courier"/>
                <a:cs typeface="Courier"/>
              </a:rPr>
              <a:t>.T.</a:t>
            </a:r>
            <a:endParaRPr lang="de-DE" sz="800" dirty="0">
              <a:latin typeface="Courier"/>
              <a:cs typeface="Courier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2516" y="6728753"/>
            <a:ext cx="8617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B16 (IUT)</a:t>
            </a:r>
          </a:p>
          <a:p>
            <a:r>
              <a:rPr lang="en-US" sz="1200" i="1" dirty="0" smtClean="0"/>
              <a:t>6 Inf. Sites</a:t>
            </a:r>
          </a:p>
          <a:p>
            <a:r>
              <a:rPr lang="en-US" sz="1200" i="1" dirty="0" smtClean="0"/>
              <a:t>88 DP+</a:t>
            </a:r>
            <a:endParaRPr lang="en-US" sz="12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3385898" y="3479984"/>
            <a:ext cx="117211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>
                <a:latin typeface="Courier"/>
                <a:cs typeface="Courier"/>
              </a:rPr>
              <a:t>Alignment</a:t>
            </a:r>
            <a:r>
              <a:rPr lang="de-DE" sz="800" dirty="0">
                <a:latin typeface="Courier"/>
                <a:cs typeface="Courier"/>
              </a:rPr>
              <a:t>    222</a:t>
            </a:r>
          </a:p>
          <a:p>
            <a:r>
              <a:rPr lang="de-DE" sz="800" dirty="0">
                <a:latin typeface="Courier"/>
                <a:cs typeface="Courier"/>
              </a:rPr>
              <a:t>Position: 129444</a:t>
            </a:r>
          </a:p>
          <a:p>
            <a:r>
              <a:rPr lang="de-DE" sz="800" dirty="0">
                <a:latin typeface="Courier"/>
                <a:cs typeface="Courier"/>
              </a:rPr>
              <a:t>          883778</a:t>
            </a:r>
          </a:p>
          <a:p>
            <a:r>
              <a:rPr lang="de-DE" sz="800" dirty="0">
                <a:latin typeface="Courier"/>
                <a:cs typeface="Courier"/>
              </a:rPr>
              <a:t>          178186</a:t>
            </a:r>
          </a:p>
          <a:p>
            <a:r>
              <a:rPr lang="de-DE" sz="800" dirty="0" smtClean="0">
                <a:latin typeface="Courier"/>
                <a:cs typeface="Courier"/>
              </a:rPr>
              <a:t>B19_31    GAGGCC</a:t>
            </a:r>
            <a:endParaRPr lang="de-DE" sz="800" dirty="0">
              <a:latin typeface="Courier"/>
              <a:cs typeface="Courier"/>
            </a:endParaRPr>
          </a:p>
          <a:p>
            <a:r>
              <a:rPr lang="de-DE" sz="800" dirty="0" smtClean="0">
                <a:latin typeface="Courier"/>
                <a:cs typeface="Courier"/>
              </a:rPr>
              <a:t>B19_14    </a:t>
            </a:r>
            <a:r>
              <a:rPr lang="de-DE" sz="800" dirty="0">
                <a:latin typeface="Courier"/>
                <a:cs typeface="Courier"/>
              </a:rPr>
              <a:t>..</a:t>
            </a:r>
            <a:r>
              <a:rPr lang="de-DE" sz="800" dirty="0" smtClean="0">
                <a:latin typeface="Courier"/>
                <a:cs typeface="Courier"/>
              </a:rPr>
              <a:t>...</a:t>
            </a:r>
            <a:r>
              <a:rPr lang="de-DE" sz="800" dirty="0">
                <a:latin typeface="Courier"/>
                <a:cs typeface="Courier"/>
              </a:rPr>
              <a:t>.</a:t>
            </a:r>
          </a:p>
          <a:p>
            <a:r>
              <a:rPr lang="de-DE" sz="800" dirty="0">
                <a:latin typeface="Courier"/>
                <a:cs typeface="Courier"/>
              </a:rPr>
              <a:t>B19_63    ..</a:t>
            </a:r>
            <a:r>
              <a:rPr lang="de-DE" sz="800" dirty="0" smtClean="0">
                <a:latin typeface="Courier"/>
                <a:cs typeface="Courier"/>
              </a:rPr>
              <a:t>...</a:t>
            </a:r>
            <a:r>
              <a:rPr lang="de-DE" sz="800" dirty="0">
                <a:latin typeface="Courier"/>
                <a:cs typeface="Courier"/>
              </a:rPr>
              <a:t>.</a:t>
            </a:r>
          </a:p>
          <a:p>
            <a:r>
              <a:rPr lang="de-DE" sz="800" dirty="0">
                <a:latin typeface="Courier"/>
                <a:cs typeface="Courier"/>
              </a:rPr>
              <a:t>B19_31    ..</a:t>
            </a:r>
            <a:r>
              <a:rPr lang="de-DE" sz="800" dirty="0" smtClean="0">
                <a:latin typeface="Courier"/>
                <a:cs typeface="Courier"/>
              </a:rPr>
              <a:t>...</a:t>
            </a:r>
            <a:r>
              <a:rPr lang="de-DE" sz="800" dirty="0">
                <a:latin typeface="Courier"/>
                <a:cs typeface="Courier"/>
              </a:rPr>
              <a:t>.</a:t>
            </a:r>
          </a:p>
          <a:p>
            <a:r>
              <a:rPr lang="de-DE" sz="800" dirty="0">
                <a:latin typeface="Courier"/>
                <a:cs typeface="Courier"/>
              </a:rPr>
              <a:t>B19_39    .G.A..</a:t>
            </a:r>
          </a:p>
          <a:p>
            <a:r>
              <a:rPr lang="de-DE" sz="800" dirty="0" smtClean="0">
                <a:latin typeface="Courier"/>
                <a:cs typeface="Courier"/>
              </a:rPr>
              <a:t>B19_22    </a:t>
            </a:r>
            <a:r>
              <a:rPr lang="de-DE" sz="800" dirty="0">
                <a:latin typeface="Courier"/>
                <a:cs typeface="Courier"/>
              </a:rPr>
              <a:t>..</a:t>
            </a:r>
            <a:r>
              <a:rPr lang="de-DE" sz="800" dirty="0" smtClean="0">
                <a:latin typeface="Courier"/>
                <a:cs typeface="Courier"/>
              </a:rPr>
              <a:t>AA.G</a:t>
            </a:r>
            <a:endParaRPr lang="de-DE" sz="800" dirty="0">
              <a:latin typeface="Courier"/>
              <a:cs typeface="Courier"/>
            </a:endParaRPr>
          </a:p>
          <a:p>
            <a:r>
              <a:rPr lang="de-DE" sz="800" dirty="0">
                <a:latin typeface="Courier"/>
                <a:cs typeface="Courier"/>
              </a:rPr>
              <a:t>B19_18    ..</a:t>
            </a:r>
            <a:r>
              <a:rPr lang="de-DE" sz="800" dirty="0" smtClean="0">
                <a:latin typeface="Courier"/>
                <a:cs typeface="Courier"/>
              </a:rPr>
              <a:t>.AAG</a:t>
            </a:r>
            <a:endParaRPr lang="de-DE" sz="800" dirty="0">
              <a:latin typeface="Courier"/>
              <a:cs typeface="Courier"/>
            </a:endParaRPr>
          </a:p>
          <a:p>
            <a:r>
              <a:rPr lang="de-DE" sz="800" dirty="0">
                <a:latin typeface="Courier"/>
                <a:cs typeface="Courier"/>
              </a:rPr>
              <a:t>B19_94    .</a:t>
            </a:r>
            <a:r>
              <a:rPr lang="de-DE" sz="800" dirty="0" smtClean="0">
                <a:latin typeface="Courier"/>
                <a:cs typeface="Courier"/>
              </a:rPr>
              <a:t>GAAA</a:t>
            </a:r>
            <a:r>
              <a:rPr lang="de-DE" sz="800" dirty="0">
                <a:latin typeface="Courier"/>
                <a:cs typeface="Courier"/>
              </a:rPr>
              <a:t>.</a:t>
            </a:r>
          </a:p>
          <a:p>
            <a:r>
              <a:rPr lang="de-DE" sz="800" dirty="0">
                <a:latin typeface="Courier"/>
                <a:cs typeface="Courier"/>
              </a:rPr>
              <a:t>B19_27    </a:t>
            </a:r>
            <a:r>
              <a:rPr lang="de-DE" sz="800" dirty="0" smtClean="0">
                <a:latin typeface="Courier"/>
                <a:cs typeface="Courier"/>
              </a:rPr>
              <a:t>A.AAA</a:t>
            </a:r>
            <a:r>
              <a:rPr lang="de-DE" sz="800" dirty="0">
                <a:latin typeface="Courier"/>
                <a:cs typeface="Courier"/>
              </a:rPr>
              <a:t>.</a:t>
            </a:r>
          </a:p>
          <a:p>
            <a:r>
              <a:rPr lang="de-DE" sz="800" dirty="0">
                <a:latin typeface="Courier"/>
                <a:cs typeface="Courier"/>
              </a:rPr>
              <a:t>B19_11    </a:t>
            </a:r>
            <a:r>
              <a:rPr lang="de-DE" sz="800" dirty="0" smtClean="0">
                <a:latin typeface="Courier"/>
                <a:cs typeface="Courier"/>
              </a:rPr>
              <a:t>A.AAA.</a:t>
            </a:r>
            <a:endParaRPr lang="de-DE" sz="800" dirty="0">
              <a:latin typeface="Courier"/>
              <a:cs typeface="Courier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800" y="762000"/>
            <a:ext cx="5740400" cy="2540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3154"/>
            <a:ext cx="16594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Supplemental Figure S3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27625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3685</TotalTime>
  <Words>180</Words>
  <Application>Microsoft Macintosh PowerPoint</Application>
  <PresentationFormat>On-screen Show (4:3)</PresentationFormat>
  <Paragraphs>42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 Y</dc:creator>
  <cp:lastModifiedBy>Y Y</cp:lastModifiedBy>
  <cp:revision>100</cp:revision>
  <dcterms:created xsi:type="dcterms:W3CDTF">2016-03-16T16:30:01Z</dcterms:created>
  <dcterms:modified xsi:type="dcterms:W3CDTF">2016-12-19T20:10:09Z</dcterms:modified>
</cp:coreProperties>
</file>