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8" r:id="rId2"/>
    <p:sldId id="260" r:id="rId3"/>
    <p:sldId id="257" r:id="rId4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DEADA"/>
    <a:srgbClr val="262626"/>
    <a:srgbClr val="471A19"/>
    <a:srgbClr val="120606"/>
    <a:srgbClr val="C0504D"/>
    <a:srgbClr val="B6CBE4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128" autoAdjust="0"/>
  </p:normalViewPr>
  <p:slideViewPr>
    <p:cSldViewPr>
      <p:cViewPr varScale="1">
        <p:scale>
          <a:sx n="67" d="100"/>
          <a:sy n="67" d="100"/>
        </p:scale>
        <p:origin x="-147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9CD8DD-C43F-45BF-8E7D-075E6F6E8E80}" type="datetimeFigureOut">
              <a:rPr lang="zh-CN" altLang="en-US" smtClean="0"/>
              <a:t>2015/7/1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10AB67-68C2-4F72-B59A-72197D8E1F8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20527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10AB67-68C2-4F72-B59A-72197D8E1F81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93295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556166-B41E-4A6D-87B1-3EF2B9BAAD45}" type="datetimeFigureOut">
              <a:rPr lang="zh-CN" altLang="en-US" smtClean="0"/>
              <a:t>2015/7/1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824F5-C77C-466F-9AE3-2BEBAD9D054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15250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556166-B41E-4A6D-87B1-3EF2B9BAAD45}" type="datetimeFigureOut">
              <a:rPr lang="zh-CN" altLang="en-US" smtClean="0"/>
              <a:t>2015/7/1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824F5-C77C-466F-9AE3-2BEBAD9D054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72536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556166-B41E-4A6D-87B1-3EF2B9BAAD45}" type="datetimeFigureOut">
              <a:rPr lang="zh-CN" altLang="en-US" smtClean="0"/>
              <a:t>2015/7/1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824F5-C77C-466F-9AE3-2BEBAD9D054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44664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556166-B41E-4A6D-87B1-3EF2B9BAAD45}" type="datetimeFigureOut">
              <a:rPr lang="zh-CN" altLang="en-US" smtClean="0"/>
              <a:t>2015/7/1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824F5-C77C-466F-9AE3-2BEBAD9D054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8766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556166-B41E-4A6D-87B1-3EF2B9BAAD45}" type="datetimeFigureOut">
              <a:rPr lang="zh-CN" altLang="en-US" smtClean="0"/>
              <a:t>2015/7/1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824F5-C77C-466F-9AE3-2BEBAD9D054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5182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556166-B41E-4A6D-87B1-3EF2B9BAAD45}" type="datetimeFigureOut">
              <a:rPr lang="zh-CN" altLang="en-US" smtClean="0"/>
              <a:t>2015/7/1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824F5-C77C-466F-9AE3-2BEBAD9D054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59236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556166-B41E-4A6D-87B1-3EF2B9BAAD45}" type="datetimeFigureOut">
              <a:rPr lang="zh-CN" altLang="en-US" smtClean="0"/>
              <a:t>2015/7/1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824F5-C77C-466F-9AE3-2BEBAD9D054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888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556166-B41E-4A6D-87B1-3EF2B9BAAD45}" type="datetimeFigureOut">
              <a:rPr lang="zh-CN" altLang="en-US" smtClean="0"/>
              <a:t>2015/7/1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824F5-C77C-466F-9AE3-2BEBAD9D054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8294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556166-B41E-4A6D-87B1-3EF2B9BAAD45}" type="datetimeFigureOut">
              <a:rPr lang="zh-CN" altLang="en-US" smtClean="0"/>
              <a:t>2015/7/1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824F5-C77C-466F-9AE3-2BEBAD9D054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70748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556166-B41E-4A6D-87B1-3EF2B9BAAD45}" type="datetimeFigureOut">
              <a:rPr lang="zh-CN" altLang="en-US" smtClean="0"/>
              <a:t>2015/7/1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824F5-C77C-466F-9AE3-2BEBAD9D054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51575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556166-B41E-4A6D-87B1-3EF2B9BAAD45}" type="datetimeFigureOut">
              <a:rPr lang="zh-CN" altLang="en-US" smtClean="0"/>
              <a:t>2015/7/1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824F5-C77C-466F-9AE3-2BEBAD9D054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68483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556166-B41E-4A6D-87B1-3EF2B9BAAD45}" type="datetimeFigureOut">
              <a:rPr lang="zh-CN" altLang="en-US" smtClean="0"/>
              <a:t>2015/7/1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A824F5-C77C-466F-9AE3-2BEBAD9D054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30304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altLang="zh-CN" sz="3200" dirty="0" smtClean="0"/>
              <a:t>Online Supplemental  </a:t>
            </a:r>
            <a:r>
              <a:rPr lang="en-US" altLang="zh-CN" sz="3200" dirty="0" smtClean="0"/>
              <a:t>PPT 1</a:t>
            </a:r>
            <a:endParaRPr lang="zh-CN" altLang="en-US" sz="3200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CN" dirty="0"/>
              <a:t>Illustration of step-wised optimization on overlapping circRNAs between C1 and C4</a:t>
            </a:r>
            <a:endParaRPr lang="zh-CN" altLang="en-US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51585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1979712" y="1268760"/>
            <a:ext cx="2232248" cy="1944216"/>
            <a:chOff x="1979712" y="1124744"/>
            <a:chExt cx="2232248" cy="1944216"/>
          </a:xfrm>
        </p:grpSpPr>
        <p:sp>
          <p:nvSpPr>
            <p:cNvPr id="2" name="圆角矩形 1"/>
            <p:cNvSpPr/>
            <p:nvPr/>
          </p:nvSpPr>
          <p:spPr>
            <a:xfrm>
              <a:off x="1979712" y="1124744"/>
              <a:ext cx="2232248" cy="1944216"/>
            </a:xfrm>
            <a:prstGeom prst="roundRect">
              <a:avLst/>
            </a:prstGeom>
            <a:noFill/>
            <a:ln>
              <a:solidFill>
                <a:srgbClr val="120606">
                  <a:alpha val="54902"/>
                </a:srgbClr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>
                <a:noFill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2915816" y="1835532"/>
              <a:ext cx="4680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Q1</a:t>
              </a:r>
              <a:endPara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5220072" y="1268760"/>
            <a:ext cx="2232248" cy="1944216"/>
            <a:chOff x="5364088" y="1124744"/>
            <a:chExt cx="2232248" cy="1944216"/>
          </a:xfrm>
        </p:grpSpPr>
        <p:sp>
          <p:nvSpPr>
            <p:cNvPr id="6" name="圆角矩形 5"/>
            <p:cNvSpPr/>
            <p:nvPr/>
          </p:nvSpPr>
          <p:spPr>
            <a:xfrm>
              <a:off x="5364088" y="1124744"/>
              <a:ext cx="2232248" cy="1944216"/>
            </a:xfrm>
            <a:prstGeom prst="roundRect">
              <a:avLst/>
            </a:prstGeom>
            <a:noFill/>
            <a:ln>
              <a:solidFill>
                <a:srgbClr val="120606">
                  <a:alpha val="54902"/>
                </a:srgbClr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>
                <a:noFill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6156176" y="1772816"/>
              <a:ext cx="4680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Q2</a:t>
              </a:r>
              <a:endPara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2051720" y="3789040"/>
            <a:ext cx="2232248" cy="2160240"/>
            <a:chOff x="1979712" y="3645024"/>
            <a:chExt cx="2232248" cy="2160240"/>
          </a:xfrm>
        </p:grpSpPr>
        <p:sp>
          <p:nvSpPr>
            <p:cNvPr id="3" name="圆角矩形 2"/>
            <p:cNvSpPr/>
            <p:nvPr/>
          </p:nvSpPr>
          <p:spPr>
            <a:xfrm>
              <a:off x="1979712" y="3645024"/>
              <a:ext cx="2232248" cy="2160240"/>
            </a:xfrm>
            <a:prstGeom prst="roundRect">
              <a:avLst/>
            </a:prstGeom>
            <a:noFill/>
            <a:ln>
              <a:solidFill>
                <a:srgbClr val="471A19">
                  <a:alpha val="50196"/>
                </a:srgbClr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>
                <a:noFill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2915816" y="4509120"/>
              <a:ext cx="4680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Q3</a:t>
              </a:r>
              <a:endPara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5292080" y="3789040"/>
            <a:ext cx="2232248" cy="2088232"/>
            <a:chOff x="5364088" y="3645024"/>
            <a:chExt cx="2232248" cy="2088232"/>
          </a:xfrm>
        </p:grpSpPr>
        <p:sp>
          <p:nvSpPr>
            <p:cNvPr id="7" name="圆角矩形 6"/>
            <p:cNvSpPr/>
            <p:nvPr/>
          </p:nvSpPr>
          <p:spPr>
            <a:xfrm>
              <a:off x="5364088" y="3645024"/>
              <a:ext cx="2232248" cy="2088232"/>
            </a:xfrm>
            <a:prstGeom prst="roundRect">
              <a:avLst/>
            </a:prstGeom>
            <a:noFill/>
            <a:ln>
              <a:solidFill>
                <a:srgbClr val="120606">
                  <a:alpha val="54902"/>
                </a:srgbClr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>
                <a:noFill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084168" y="4581128"/>
              <a:ext cx="4680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Q4</a:t>
              </a:r>
              <a:endPara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1979712" y="1844824"/>
            <a:ext cx="2232248" cy="1944216"/>
            <a:chOff x="1979712" y="1124744"/>
            <a:chExt cx="2232248" cy="1944216"/>
          </a:xfrm>
        </p:grpSpPr>
        <p:sp>
          <p:nvSpPr>
            <p:cNvPr id="18" name="圆角矩形 17"/>
            <p:cNvSpPr/>
            <p:nvPr/>
          </p:nvSpPr>
          <p:spPr>
            <a:xfrm>
              <a:off x="1979712" y="1124744"/>
              <a:ext cx="2232248" cy="1944216"/>
            </a:xfrm>
            <a:prstGeom prst="roundRect">
              <a:avLst/>
            </a:prstGeom>
            <a:noFill/>
            <a:ln>
              <a:solidFill>
                <a:srgbClr val="120606">
                  <a:alpha val="54902"/>
                </a:srgbClr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>
                <a:noFill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2951820" y="1835532"/>
              <a:ext cx="4680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Q1</a:t>
              </a:r>
              <a:endPara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1979712" y="3212976"/>
            <a:ext cx="2232248" cy="2160240"/>
            <a:chOff x="1979712" y="3645024"/>
            <a:chExt cx="2232248" cy="2160240"/>
          </a:xfrm>
        </p:grpSpPr>
        <p:sp>
          <p:nvSpPr>
            <p:cNvPr id="21" name="圆角矩形 20"/>
            <p:cNvSpPr/>
            <p:nvPr/>
          </p:nvSpPr>
          <p:spPr>
            <a:xfrm>
              <a:off x="1979712" y="3645024"/>
              <a:ext cx="2232248" cy="2160240"/>
            </a:xfrm>
            <a:prstGeom prst="roundRect">
              <a:avLst/>
            </a:prstGeom>
            <a:noFill/>
            <a:ln>
              <a:solidFill>
                <a:srgbClr val="471A19">
                  <a:alpha val="50196"/>
                </a:srgbClr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>
                <a:noFill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3023828" y="4509120"/>
              <a:ext cx="4680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Q3</a:t>
              </a:r>
              <a:endPara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6156176" y="3212976"/>
            <a:ext cx="5400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C4</a:t>
            </a:r>
            <a:endParaRPr lang="zh-CN" alt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535996" y="1988840"/>
            <a:ext cx="5400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C1</a:t>
            </a:r>
            <a:endParaRPr lang="zh-CN" alt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499992" y="4643844"/>
            <a:ext cx="5400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C3</a:t>
            </a:r>
            <a:endParaRPr lang="zh-CN" alt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951820" y="3284984"/>
            <a:ext cx="5400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C2</a:t>
            </a:r>
            <a:endParaRPr lang="zh-CN" alt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2987824" y="1268760"/>
            <a:ext cx="2232248" cy="1944216"/>
            <a:chOff x="1979712" y="1124744"/>
            <a:chExt cx="2232248" cy="1944216"/>
          </a:xfrm>
        </p:grpSpPr>
        <p:sp>
          <p:nvSpPr>
            <p:cNvPr id="28" name="圆角矩形 27"/>
            <p:cNvSpPr/>
            <p:nvPr/>
          </p:nvSpPr>
          <p:spPr>
            <a:xfrm>
              <a:off x="1979712" y="1124744"/>
              <a:ext cx="2232248" cy="1944216"/>
            </a:xfrm>
            <a:prstGeom prst="roundRect">
              <a:avLst/>
            </a:prstGeom>
            <a:noFill/>
            <a:ln>
              <a:solidFill>
                <a:srgbClr val="120606">
                  <a:alpha val="54902"/>
                </a:srgbClr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>
                <a:noFill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2771800" y="1835532"/>
              <a:ext cx="4680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Q1</a:t>
              </a:r>
              <a:endPara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4211960" y="1268760"/>
            <a:ext cx="2232248" cy="1944216"/>
            <a:chOff x="5364088" y="1124744"/>
            <a:chExt cx="2232248" cy="1944216"/>
          </a:xfrm>
        </p:grpSpPr>
        <p:sp>
          <p:nvSpPr>
            <p:cNvPr id="31" name="圆角矩形 30"/>
            <p:cNvSpPr/>
            <p:nvPr/>
          </p:nvSpPr>
          <p:spPr>
            <a:xfrm>
              <a:off x="5364088" y="1124744"/>
              <a:ext cx="2232248" cy="1944216"/>
            </a:xfrm>
            <a:prstGeom prst="roundRect">
              <a:avLst/>
            </a:prstGeom>
            <a:noFill/>
            <a:ln>
              <a:solidFill>
                <a:srgbClr val="120606">
                  <a:alpha val="54902"/>
                </a:srgbClr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>
                <a:noFill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6480212" y="1835532"/>
              <a:ext cx="4680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Q2</a:t>
              </a:r>
              <a:endPara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3059832" y="3789040"/>
            <a:ext cx="2232248" cy="2160240"/>
            <a:chOff x="1979712" y="3645024"/>
            <a:chExt cx="2232248" cy="2160240"/>
          </a:xfrm>
        </p:grpSpPr>
        <p:sp>
          <p:nvSpPr>
            <p:cNvPr id="34" name="圆角矩形 33"/>
            <p:cNvSpPr/>
            <p:nvPr/>
          </p:nvSpPr>
          <p:spPr>
            <a:xfrm>
              <a:off x="1979712" y="3645024"/>
              <a:ext cx="2232248" cy="2160240"/>
            </a:xfrm>
            <a:prstGeom prst="roundRect">
              <a:avLst/>
            </a:prstGeom>
            <a:noFill/>
            <a:ln>
              <a:solidFill>
                <a:srgbClr val="471A19">
                  <a:alpha val="50196"/>
                </a:srgbClr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>
                <a:noFill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2771800" y="4509120"/>
              <a:ext cx="4680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Q3</a:t>
              </a:r>
              <a:endPara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4283968" y="3789040"/>
            <a:ext cx="2160240" cy="2088232"/>
            <a:chOff x="5364088" y="3645024"/>
            <a:chExt cx="2232248" cy="2088232"/>
          </a:xfrm>
        </p:grpSpPr>
        <p:sp>
          <p:nvSpPr>
            <p:cNvPr id="37" name="圆角矩形 36"/>
            <p:cNvSpPr/>
            <p:nvPr/>
          </p:nvSpPr>
          <p:spPr>
            <a:xfrm>
              <a:off x="5364088" y="3645024"/>
              <a:ext cx="2232248" cy="2088232"/>
            </a:xfrm>
            <a:prstGeom prst="roundRect">
              <a:avLst/>
            </a:prstGeom>
            <a:noFill/>
            <a:ln>
              <a:solidFill>
                <a:srgbClr val="120606">
                  <a:alpha val="54902"/>
                </a:srgbClr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>
                <a:noFill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6331395" y="4499828"/>
              <a:ext cx="62406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Q4</a:t>
              </a:r>
              <a:endPara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5220072" y="1844824"/>
            <a:ext cx="2232248" cy="1944216"/>
            <a:chOff x="5364088" y="1124744"/>
            <a:chExt cx="2232248" cy="1944216"/>
          </a:xfrm>
        </p:grpSpPr>
        <p:sp>
          <p:nvSpPr>
            <p:cNvPr id="40" name="圆角矩形 39"/>
            <p:cNvSpPr/>
            <p:nvPr/>
          </p:nvSpPr>
          <p:spPr>
            <a:xfrm>
              <a:off x="5364088" y="1124744"/>
              <a:ext cx="2232248" cy="1944216"/>
            </a:xfrm>
            <a:prstGeom prst="roundRect">
              <a:avLst/>
            </a:prstGeom>
            <a:noFill/>
            <a:ln>
              <a:solidFill>
                <a:srgbClr val="120606">
                  <a:alpha val="54902"/>
                </a:srgbClr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>
                <a:noFill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6156176" y="1700808"/>
              <a:ext cx="4680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Q2</a:t>
              </a:r>
              <a:endPara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5220072" y="3212976"/>
            <a:ext cx="2232248" cy="2088232"/>
            <a:chOff x="5364088" y="3645024"/>
            <a:chExt cx="2232248" cy="2088232"/>
          </a:xfrm>
        </p:grpSpPr>
        <p:sp>
          <p:nvSpPr>
            <p:cNvPr id="43" name="圆角矩形 42"/>
            <p:cNvSpPr/>
            <p:nvPr/>
          </p:nvSpPr>
          <p:spPr>
            <a:xfrm>
              <a:off x="5364088" y="3645024"/>
              <a:ext cx="2232248" cy="2088232"/>
            </a:xfrm>
            <a:prstGeom prst="roundRect">
              <a:avLst/>
            </a:prstGeom>
            <a:noFill/>
            <a:ln>
              <a:solidFill>
                <a:srgbClr val="120606">
                  <a:alpha val="54902"/>
                </a:srgbClr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>
                <a:noFill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6156176" y="4437112"/>
              <a:ext cx="4680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Q4</a:t>
              </a:r>
              <a:endPara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45" name="圆角矩形 44"/>
          <p:cNvSpPr/>
          <p:nvPr/>
        </p:nvSpPr>
        <p:spPr>
          <a:xfrm>
            <a:off x="4211960" y="1268760"/>
            <a:ext cx="1008112" cy="1944216"/>
          </a:xfrm>
          <a:prstGeom prst="roundRect">
            <a:avLst/>
          </a:prstGeom>
          <a:noFill/>
          <a:ln>
            <a:solidFill>
              <a:srgbClr val="471A19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圆角矩形 46"/>
          <p:cNvSpPr/>
          <p:nvPr/>
        </p:nvSpPr>
        <p:spPr>
          <a:xfrm rot="5400000">
            <a:off x="6038999" y="2375721"/>
            <a:ext cx="594393" cy="2232248"/>
          </a:xfrm>
          <a:prstGeom prst="roundRect">
            <a:avLst/>
          </a:prstGeom>
          <a:noFill/>
          <a:ln>
            <a:solidFill>
              <a:srgbClr val="471A19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圆角矩形 47"/>
          <p:cNvSpPr/>
          <p:nvPr/>
        </p:nvSpPr>
        <p:spPr>
          <a:xfrm>
            <a:off x="4283968" y="3789040"/>
            <a:ext cx="936103" cy="2088232"/>
          </a:xfrm>
          <a:prstGeom prst="roundRect">
            <a:avLst/>
          </a:prstGeom>
          <a:noFill/>
          <a:ln>
            <a:solidFill>
              <a:srgbClr val="471A19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TextBox 54"/>
          <p:cNvSpPr txBox="1"/>
          <p:nvPr/>
        </p:nvSpPr>
        <p:spPr>
          <a:xfrm>
            <a:off x="1079612" y="650092"/>
            <a:ext cx="70927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/>
              <a:t>Animation illustrating how </a:t>
            </a:r>
            <a:r>
              <a:rPr lang="en-US" altLang="zh-CN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circRNA of </a:t>
            </a:r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</a:t>
            </a:r>
            <a:r>
              <a:rPr lang="en-US" altLang="zh-CN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verlapping profiles </a:t>
            </a:r>
            <a:r>
              <a:rPr lang="en-US" altLang="zh-CN" b="1" dirty="0" smtClean="0"/>
              <a:t>being focused</a:t>
            </a:r>
            <a:endParaRPr lang="zh-CN" altLang="en-US" b="1" dirty="0"/>
          </a:p>
        </p:txBody>
      </p:sp>
      <p:sp>
        <p:nvSpPr>
          <p:cNvPr id="57" name="圆角矩形 56"/>
          <p:cNvSpPr/>
          <p:nvPr/>
        </p:nvSpPr>
        <p:spPr>
          <a:xfrm rot="5400000">
            <a:off x="2798640" y="2538065"/>
            <a:ext cx="594393" cy="1944216"/>
          </a:xfrm>
          <a:prstGeom prst="roundRect">
            <a:avLst/>
          </a:prstGeom>
          <a:noFill/>
          <a:ln>
            <a:solidFill>
              <a:srgbClr val="471A19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圆角矩形 58"/>
          <p:cNvSpPr/>
          <p:nvPr/>
        </p:nvSpPr>
        <p:spPr>
          <a:xfrm>
            <a:off x="4364360" y="1421160"/>
            <a:ext cx="1008112" cy="1944216"/>
          </a:xfrm>
          <a:prstGeom prst="roundRect">
            <a:avLst/>
          </a:prstGeom>
          <a:noFill/>
          <a:ln>
            <a:solidFill>
              <a:srgbClr val="471A19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圆角矩形 59"/>
          <p:cNvSpPr/>
          <p:nvPr/>
        </p:nvSpPr>
        <p:spPr>
          <a:xfrm rot="5400000">
            <a:off x="3590727" y="2394049"/>
            <a:ext cx="594393" cy="1944216"/>
          </a:xfrm>
          <a:prstGeom prst="roundRect">
            <a:avLst/>
          </a:prstGeom>
          <a:noFill/>
          <a:ln>
            <a:solidFill>
              <a:srgbClr val="471A19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圆角矩形 60"/>
          <p:cNvSpPr/>
          <p:nvPr/>
        </p:nvSpPr>
        <p:spPr>
          <a:xfrm rot="5400000">
            <a:off x="5822975" y="2178025"/>
            <a:ext cx="594393" cy="2232248"/>
          </a:xfrm>
          <a:prstGeom prst="roundRect">
            <a:avLst/>
          </a:prstGeom>
          <a:noFill/>
          <a:ln>
            <a:solidFill>
              <a:srgbClr val="471A19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圆角矩形 61"/>
          <p:cNvSpPr/>
          <p:nvPr/>
        </p:nvSpPr>
        <p:spPr>
          <a:xfrm>
            <a:off x="4499993" y="3212976"/>
            <a:ext cx="936103" cy="2088232"/>
          </a:xfrm>
          <a:prstGeom prst="roundRect">
            <a:avLst/>
          </a:prstGeom>
          <a:noFill/>
          <a:ln>
            <a:solidFill>
              <a:srgbClr val="471A19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圆角矩形 62"/>
          <p:cNvSpPr/>
          <p:nvPr/>
        </p:nvSpPr>
        <p:spPr>
          <a:xfrm>
            <a:off x="4995664" y="2996952"/>
            <a:ext cx="368424" cy="297197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</a:t>
            </a:r>
            <a:endParaRPr lang="zh-CN" alt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216024" y="6309320"/>
            <a:ext cx="89644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 smtClean="0"/>
              <a:t>C1=Q1 </a:t>
            </a:r>
            <a:r>
              <a:rPr lang="en-US" altLang="zh-CN" sz="1200" b="1" dirty="0"/>
              <a:t>vs Q2 (CD28+CD8+T cells vs CD28-CD8+T cells in the elderly</a:t>
            </a:r>
            <a:r>
              <a:rPr lang="en-US" altLang="zh-CN" sz="1200" b="1" dirty="0" smtClean="0"/>
              <a:t>);   C2=Q3 </a:t>
            </a:r>
            <a:r>
              <a:rPr lang="en-US" altLang="zh-CN" sz="1200" b="1" dirty="0"/>
              <a:t>vs Q4 (CD28+CD8+T cells vs CD28-CD8+T cells in the </a:t>
            </a:r>
            <a:r>
              <a:rPr lang="en-US" altLang="zh-CN" sz="1200" b="1" dirty="0" smtClean="0"/>
              <a:t>young</a:t>
            </a:r>
            <a:r>
              <a:rPr lang="en-US" altLang="zh-CN" sz="1200" b="1" dirty="0"/>
              <a:t>)</a:t>
            </a:r>
            <a:endParaRPr lang="en-US" altLang="zh-CN" sz="1200" b="1" dirty="0" smtClean="0"/>
          </a:p>
          <a:p>
            <a:r>
              <a:rPr lang="en-US" altLang="zh-CN" sz="1200" b="1" dirty="0" smtClean="0"/>
              <a:t>C3=Q1 </a:t>
            </a:r>
            <a:r>
              <a:rPr lang="en-US" altLang="zh-CN" sz="1200" b="1" dirty="0"/>
              <a:t>vs Q3 (CD28+CD8+T cells in the elderly vs the </a:t>
            </a:r>
            <a:r>
              <a:rPr lang="en-US" altLang="zh-CN" sz="1200" b="1" dirty="0" smtClean="0"/>
              <a:t>young);                 C4=Q2 </a:t>
            </a:r>
            <a:r>
              <a:rPr lang="en-US" altLang="zh-CN" sz="1200" b="1" dirty="0"/>
              <a:t>vs Q4 (CD28-CD8+T cells in the elderly vs the young)</a:t>
            </a:r>
            <a:endParaRPr lang="zh-CN" alt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3062326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2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6" presetClass="exit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4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6" presetClass="exit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6" presetClass="exit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8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8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0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8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12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2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13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6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3" dur="2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47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9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1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3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4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5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6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8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9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1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4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5" grpId="0"/>
      <p:bldP spid="26" grpId="0"/>
      <p:bldP spid="45" grpId="0" animBg="1"/>
      <p:bldP spid="47" grpId="0" animBg="1"/>
      <p:bldP spid="48" grpId="0" animBg="1"/>
      <p:bldP spid="57" grpId="0" animBg="1"/>
      <p:bldP spid="59" grpId="2" animBg="1"/>
      <p:bldP spid="60" grpId="1" animBg="1"/>
      <p:bldP spid="61" grpId="1" animBg="1"/>
      <p:bldP spid="62" grpId="1" animBg="1"/>
      <p:bldP spid="63" grpId="0" animBg="1"/>
      <p:bldP spid="6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圆角矩形 81"/>
          <p:cNvSpPr/>
          <p:nvPr/>
        </p:nvSpPr>
        <p:spPr>
          <a:xfrm>
            <a:off x="153543" y="451899"/>
            <a:ext cx="8784977" cy="2312967"/>
          </a:xfrm>
          <a:prstGeom prst="roundRect">
            <a:avLst/>
          </a:prstGeom>
          <a:solidFill>
            <a:srgbClr val="DDEBC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 flip="none" rotWithShape="1">
                <a:gsLst>
                  <a:gs pos="0">
                    <a:srgbClr val="DDEBCF"/>
                  </a:gs>
                  <a:gs pos="75000">
                    <a:srgbClr val="9CB86E"/>
                  </a:gs>
                  <a:gs pos="100000">
                    <a:srgbClr val="156B13"/>
                  </a:gs>
                </a:gsLst>
                <a:lin ang="8100000" scaled="1"/>
                <a:tileRect/>
              </a:gradFill>
            </a:endParaRPr>
          </a:p>
        </p:txBody>
      </p:sp>
      <p:sp>
        <p:nvSpPr>
          <p:cNvPr id="5" name="椭圆 4"/>
          <p:cNvSpPr/>
          <p:nvPr/>
        </p:nvSpPr>
        <p:spPr>
          <a:xfrm>
            <a:off x="5868144" y="618700"/>
            <a:ext cx="2520280" cy="205375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2400" dirty="0" smtClean="0"/>
              <a:t>miRNA</a:t>
            </a:r>
            <a:endParaRPr lang="zh-CN" altLang="en-US" sz="2400" dirty="0"/>
          </a:p>
        </p:txBody>
      </p:sp>
      <p:cxnSp>
        <p:nvCxnSpPr>
          <p:cNvPr id="7" name="直接箭头连接符 6"/>
          <p:cNvCxnSpPr/>
          <p:nvPr/>
        </p:nvCxnSpPr>
        <p:spPr>
          <a:xfrm>
            <a:off x="4160229" y="1811873"/>
            <a:ext cx="1491891" cy="0"/>
          </a:xfrm>
          <a:prstGeom prst="straightConnector1">
            <a:avLst/>
          </a:prstGeom>
          <a:ln w="76200">
            <a:headEnd type="triangle" w="med" len="med"/>
            <a:tailEnd type="triangle" w="med" len="med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3527884" y="539969"/>
            <a:ext cx="23402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Prediction</a:t>
            </a:r>
          </a:p>
          <a:p>
            <a:pPr algn="ctr"/>
            <a:r>
              <a:rPr lang="en-US" altLang="zh-CN" sz="1200" b="1" dirty="0">
                <a:solidFill>
                  <a:srgbClr val="FF0000"/>
                </a:solidFill>
              </a:rPr>
              <a:t>b</a:t>
            </a:r>
            <a:r>
              <a:rPr lang="en-US" altLang="zh-CN" sz="1200" b="1" dirty="0" smtClean="0">
                <a:solidFill>
                  <a:srgbClr val="FF0000"/>
                </a:solidFill>
              </a:rPr>
              <a:t>y </a:t>
            </a:r>
            <a:r>
              <a:rPr lang="en-US" altLang="zh-CN" sz="1200" b="1" dirty="0" err="1" smtClean="0">
                <a:solidFill>
                  <a:srgbClr val="FF0000"/>
                </a:solidFill>
              </a:rPr>
              <a:t>TargetScan</a:t>
            </a:r>
            <a:r>
              <a:rPr lang="en-US" altLang="zh-CN" sz="1200" b="1" dirty="0" smtClean="0">
                <a:solidFill>
                  <a:srgbClr val="FF0000"/>
                </a:solidFill>
              </a:rPr>
              <a:t> and </a:t>
            </a:r>
            <a:r>
              <a:rPr lang="en-US" altLang="zh-CN" sz="1200" b="1" dirty="0" err="1" smtClean="0">
                <a:solidFill>
                  <a:srgbClr val="FF0000"/>
                </a:solidFill>
              </a:rPr>
              <a:t>miRandan</a:t>
            </a:r>
            <a:r>
              <a:rPr lang="en-US" altLang="zh-CN" sz="1200" b="1" dirty="0" smtClean="0">
                <a:solidFill>
                  <a:srgbClr val="FF0000"/>
                </a:solidFill>
              </a:rPr>
              <a:t> </a:t>
            </a:r>
            <a:endParaRPr lang="zh-CN" altLang="en-US" sz="1200" b="1" dirty="0">
              <a:solidFill>
                <a:srgbClr val="FF0000"/>
              </a:solidFill>
            </a:endParaRPr>
          </a:p>
        </p:txBody>
      </p:sp>
      <p:sp>
        <p:nvSpPr>
          <p:cNvPr id="19" name="右弧形箭头 18"/>
          <p:cNvSpPr/>
          <p:nvPr/>
        </p:nvSpPr>
        <p:spPr>
          <a:xfrm rot="16200000">
            <a:off x="4531640" y="-571800"/>
            <a:ext cx="584775" cy="2808312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tx1"/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4067944" y="1177007"/>
            <a:ext cx="1728192" cy="1094416"/>
          </a:xfrm>
          <a:prstGeom prst="rect">
            <a:avLst/>
          </a:prstGeom>
          <a:solidFill>
            <a:srgbClr val="B6CBE4">
              <a:alpha val="26667"/>
            </a:srgb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en-US" altLang="zh-CN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circRNA-miRNA </a:t>
            </a:r>
            <a:r>
              <a:rPr lang="en-US" altLang="zh-CN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connectivity</a:t>
            </a:r>
            <a:endParaRPr lang="en-US" altLang="zh-CN" sz="1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altLang="zh-CN" sz="1200" dirty="0" smtClean="0"/>
              <a:t> </a:t>
            </a:r>
          </a:p>
          <a:p>
            <a:pPr algn="ctr"/>
            <a:r>
              <a:rPr lang="en-US" altLang="zh-CN" sz="1600" b="1" dirty="0" smtClean="0"/>
              <a:t>being </a:t>
            </a:r>
            <a:r>
              <a:rPr lang="en-US" altLang="zh-CN" sz="1600" b="1" dirty="0"/>
              <a:t>identified </a:t>
            </a:r>
          </a:p>
        </p:txBody>
      </p:sp>
      <p:cxnSp>
        <p:nvCxnSpPr>
          <p:cNvPr id="25" name="直接箭头连接符 24"/>
          <p:cNvCxnSpPr/>
          <p:nvPr/>
        </p:nvCxnSpPr>
        <p:spPr>
          <a:xfrm>
            <a:off x="7159787" y="2672454"/>
            <a:ext cx="4501" cy="810990"/>
          </a:xfrm>
          <a:prstGeom prst="straightConnector1">
            <a:avLst/>
          </a:prstGeom>
          <a:ln w="28575">
            <a:solidFill>
              <a:schemeClr val="tx2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6228184" y="2957462"/>
            <a:ext cx="27363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Ranking by </a:t>
            </a:r>
            <a:r>
              <a:rPr lang="en-US" altLang="zh-CN" sz="1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mirSVR</a:t>
            </a:r>
            <a:r>
              <a:rPr lang="en-US" altLang="zh-CN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miRNA</a:t>
            </a:r>
            <a:endParaRPr lang="zh-CN" altLang="en-US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9" name="椭圆 28"/>
          <p:cNvSpPr/>
          <p:nvPr/>
        </p:nvSpPr>
        <p:spPr>
          <a:xfrm>
            <a:off x="6588224" y="3526624"/>
            <a:ext cx="1080120" cy="755007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600" dirty="0" smtClean="0"/>
              <a:t>Top-5 miRNA</a:t>
            </a:r>
            <a:endParaRPr lang="zh-CN" altLang="en-US" sz="1600" dirty="0"/>
          </a:p>
        </p:txBody>
      </p:sp>
      <p:sp>
        <p:nvSpPr>
          <p:cNvPr id="38" name="圆角矩形 37"/>
          <p:cNvSpPr/>
          <p:nvPr/>
        </p:nvSpPr>
        <p:spPr>
          <a:xfrm>
            <a:off x="2411760" y="3193231"/>
            <a:ext cx="1656184" cy="931981"/>
          </a:xfrm>
          <a:prstGeom prst="roundRect">
            <a:avLst/>
          </a:prstGeom>
          <a:ln>
            <a:prstDash val="soli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2000" dirty="0" smtClean="0"/>
              <a:t>circRNA</a:t>
            </a:r>
            <a:endParaRPr lang="zh-CN" altLang="en-US" sz="2000" dirty="0"/>
          </a:p>
        </p:txBody>
      </p:sp>
      <p:cxnSp>
        <p:nvCxnSpPr>
          <p:cNvPr id="49" name="直接箭头连接符 48"/>
          <p:cNvCxnSpPr>
            <a:stCxn id="38" idx="2"/>
            <a:endCxn id="51" idx="0"/>
          </p:cNvCxnSpPr>
          <p:nvPr/>
        </p:nvCxnSpPr>
        <p:spPr>
          <a:xfrm>
            <a:off x="3239852" y="4125212"/>
            <a:ext cx="0" cy="750850"/>
          </a:xfrm>
          <a:prstGeom prst="straightConnector1">
            <a:avLst/>
          </a:prstGeom>
          <a:ln w="28575">
            <a:solidFill>
              <a:schemeClr val="tx2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1583668" y="4365104"/>
            <a:ext cx="27003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Ranking by Degree of circRNA</a:t>
            </a:r>
            <a:endParaRPr lang="zh-CN" altLang="en-US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" name="圆角矩形 50"/>
          <p:cNvSpPr/>
          <p:nvPr/>
        </p:nvSpPr>
        <p:spPr>
          <a:xfrm>
            <a:off x="2843808" y="4876062"/>
            <a:ext cx="792088" cy="299711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000" dirty="0" smtClean="0"/>
              <a:t>Top10%</a:t>
            </a:r>
          </a:p>
          <a:p>
            <a:pPr algn="ctr"/>
            <a:r>
              <a:rPr lang="en-US" altLang="zh-CN" sz="1000" dirty="0" smtClean="0"/>
              <a:t>circRNAs</a:t>
            </a:r>
            <a:endParaRPr lang="zh-CN" altLang="en-US" sz="1000" dirty="0"/>
          </a:p>
        </p:txBody>
      </p:sp>
      <p:sp>
        <p:nvSpPr>
          <p:cNvPr id="55" name="椭圆 54"/>
          <p:cNvSpPr/>
          <p:nvPr/>
        </p:nvSpPr>
        <p:spPr>
          <a:xfrm>
            <a:off x="6660232" y="4741331"/>
            <a:ext cx="918102" cy="442508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900" dirty="0" smtClean="0"/>
              <a:t>Top10%</a:t>
            </a:r>
          </a:p>
          <a:p>
            <a:pPr algn="ctr"/>
            <a:r>
              <a:rPr lang="en-US" altLang="zh-CN" sz="1000" dirty="0" smtClean="0"/>
              <a:t>miRNAs</a:t>
            </a:r>
            <a:endParaRPr lang="zh-CN" altLang="en-US" sz="1000" dirty="0"/>
          </a:p>
        </p:txBody>
      </p:sp>
      <p:cxnSp>
        <p:nvCxnSpPr>
          <p:cNvPr id="56" name="直接箭头连接符 55"/>
          <p:cNvCxnSpPr/>
          <p:nvPr/>
        </p:nvCxnSpPr>
        <p:spPr>
          <a:xfrm>
            <a:off x="7164288" y="5229200"/>
            <a:ext cx="0" cy="667817"/>
          </a:xfrm>
          <a:prstGeom prst="straightConnector1">
            <a:avLst/>
          </a:prstGeom>
          <a:ln w="28575">
            <a:solidFill>
              <a:schemeClr val="tx2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/>
          <p:cNvSpPr txBox="1"/>
          <p:nvPr/>
        </p:nvSpPr>
        <p:spPr>
          <a:xfrm>
            <a:off x="6012160" y="5301208"/>
            <a:ext cx="27003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Re-Ranking by Degree of miRNA</a:t>
            </a:r>
            <a:endParaRPr lang="zh-CN" altLang="en-US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8" name="椭圆 57"/>
          <p:cNvSpPr/>
          <p:nvPr/>
        </p:nvSpPr>
        <p:spPr>
          <a:xfrm rot="11011399" flipV="1">
            <a:off x="6919962" y="5943203"/>
            <a:ext cx="452790" cy="259935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rtlCol="0" anchor="ctr"/>
          <a:lstStyle/>
          <a:p>
            <a:pPr algn="ctr"/>
            <a:r>
              <a:rPr lang="en-US" altLang="zh-CN" sz="1200" dirty="0" smtClean="0"/>
              <a:t>9</a:t>
            </a:r>
            <a:r>
              <a:rPr lang="en-US" altLang="zh-CN" sz="1200" baseline="30000" dirty="0" smtClean="0"/>
              <a:t>*</a:t>
            </a:r>
            <a:endParaRPr lang="zh-CN" altLang="en-US" sz="1200" baseline="30000" dirty="0"/>
          </a:p>
        </p:txBody>
      </p:sp>
      <p:sp>
        <p:nvSpPr>
          <p:cNvPr id="62" name="圆角矩形 61"/>
          <p:cNvSpPr/>
          <p:nvPr/>
        </p:nvSpPr>
        <p:spPr>
          <a:xfrm>
            <a:off x="3203848" y="5929535"/>
            <a:ext cx="360040" cy="198567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900" dirty="0" smtClean="0"/>
              <a:t>C9</a:t>
            </a:r>
            <a:r>
              <a:rPr lang="en-US" altLang="zh-CN" sz="900" baseline="30000" dirty="0" smtClean="0"/>
              <a:t>*</a:t>
            </a:r>
            <a:endParaRPr lang="zh-CN" altLang="en-US" sz="900" baseline="30000" dirty="0"/>
          </a:p>
        </p:txBody>
      </p:sp>
      <p:sp>
        <p:nvSpPr>
          <p:cNvPr id="63" name="TextBox 62"/>
          <p:cNvSpPr txBox="1"/>
          <p:nvPr/>
        </p:nvSpPr>
        <p:spPr>
          <a:xfrm>
            <a:off x="6372200" y="6453336"/>
            <a:ext cx="302433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100" dirty="0" smtClean="0"/>
              <a:t>*: 9=miRNAs of Degree&gt;=9 ; </a:t>
            </a:r>
          </a:p>
          <a:p>
            <a:pPr algn="ctr"/>
            <a:r>
              <a:rPr lang="en-US" altLang="zh-CN" sz="1100" dirty="0" smtClean="0"/>
              <a:t>C9=circRNAs connecting to Top9 miRNAs</a:t>
            </a:r>
            <a:endParaRPr lang="zh-CN" altLang="en-US" sz="1100" dirty="0"/>
          </a:p>
        </p:txBody>
      </p:sp>
      <p:sp>
        <p:nvSpPr>
          <p:cNvPr id="78" name="TextBox 77"/>
          <p:cNvSpPr txBox="1"/>
          <p:nvPr/>
        </p:nvSpPr>
        <p:spPr>
          <a:xfrm>
            <a:off x="2849957" y="6073551"/>
            <a:ext cx="10678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candidates</a:t>
            </a:r>
            <a:endParaRPr lang="zh-CN" altLang="en-US" sz="1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44" name="直接箭头连接符 43"/>
          <p:cNvCxnSpPr/>
          <p:nvPr/>
        </p:nvCxnSpPr>
        <p:spPr>
          <a:xfrm>
            <a:off x="4592277" y="3769295"/>
            <a:ext cx="1491891" cy="0"/>
          </a:xfrm>
          <a:prstGeom prst="straightConnector1">
            <a:avLst/>
          </a:prstGeom>
          <a:ln w="76200">
            <a:headEnd type="triangle" w="med" len="med"/>
            <a:tailEnd type="triangle" w="med" len="med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45" name="直接箭头连接符 44"/>
          <p:cNvCxnSpPr/>
          <p:nvPr/>
        </p:nvCxnSpPr>
        <p:spPr>
          <a:xfrm>
            <a:off x="4592277" y="4948070"/>
            <a:ext cx="1491891" cy="0"/>
          </a:xfrm>
          <a:prstGeom prst="straightConnector1">
            <a:avLst/>
          </a:prstGeom>
          <a:ln w="76200">
            <a:headEnd type="triangle" w="med" len="med"/>
            <a:tailEnd type="triangle" w="med" len="med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46" name="直接箭头连接符 45"/>
          <p:cNvCxnSpPr/>
          <p:nvPr/>
        </p:nvCxnSpPr>
        <p:spPr>
          <a:xfrm>
            <a:off x="4716016" y="6001543"/>
            <a:ext cx="1491891" cy="0"/>
          </a:xfrm>
          <a:prstGeom prst="straightConnector1">
            <a:avLst/>
          </a:prstGeom>
          <a:ln w="76200">
            <a:headEnd type="triangle" w="med" len="med"/>
            <a:tailEnd type="triangle" w="med" len="med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1" name="十字箭头 10"/>
          <p:cNvSpPr/>
          <p:nvPr/>
        </p:nvSpPr>
        <p:spPr>
          <a:xfrm>
            <a:off x="4718524" y="3185258"/>
            <a:ext cx="1221628" cy="1096373"/>
          </a:xfrm>
          <a:prstGeom prst="quadArrow">
            <a:avLst/>
          </a:prstGeom>
          <a:noFill/>
          <a:ln>
            <a:prstDash val="sysDash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zh-CN" sz="1100" b="1" dirty="0"/>
              <a:t>Top 5</a:t>
            </a:r>
          </a:p>
          <a:p>
            <a:pPr algn="ctr"/>
            <a:r>
              <a:rPr lang="en-US" altLang="zh-CN" sz="1100" b="1" dirty="0"/>
              <a:t>network</a:t>
            </a:r>
          </a:p>
        </p:txBody>
      </p:sp>
      <p:sp>
        <p:nvSpPr>
          <p:cNvPr id="54" name="十字箭头 53"/>
          <p:cNvSpPr/>
          <p:nvPr/>
        </p:nvSpPr>
        <p:spPr>
          <a:xfrm>
            <a:off x="4790532" y="4509120"/>
            <a:ext cx="1221628" cy="890743"/>
          </a:xfrm>
          <a:prstGeom prst="quadArrow">
            <a:avLst/>
          </a:prstGeom>
          <a:noFill/>
          <a:ln>
            <a:prstDash val="sysDash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zh-CN" sz="1100" b="1" dirty="0"/>
              <a:t>Top </a:t>
            </a:r>
            <a:r>
              <a:rPr lang="en-US" altLang="zh-CN" sz="1100" b="1" dirty="0" smtClean="0"/>
              <a:t>10%</a:t>
            </a:r>
            <a:endParaRPr lang="en-US" altLang="zh-CN" sz="1100" b="1" dirty="0"/>
          </a:p>
          <a:p>
            <a:pPr algn="ctr"/>
            <a:r>
              <a:rPr lang="en-US" altLang="zh-CN" sz="1100" b="1" dirty="0"/>
              <a:t>network</a:t>
            </a:r>
          </a:p>
        </p:txBody>
      </p:sp>
      <p:sp>
        <p:nvSpPr>
          <p:cNvPr id="60" name="十字箭头 59"/>
          <p:cNvSpPr/>
          <p:nvPr/>
        </p:nvSpPr>
        <p:spPr>
          <a:xfrm>
            <a:off x="4788024" y="5517232"/>
            <a:ext cx="1152128" cy="982496"/>
          </a:xfrm>
          <a:prstGeom prst="quadArrow">
            <a:avLst/>
          </a:prstGeom>
          <a:noFill/>
          <a:ln>
            <a:prstDash val="sysDash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zh-CN" sz="1100" b="1" dirty="0"/>
              <a:t>Top </a:t>
            </a:r>
            <a:r>
              <a:rPr lang="en-US" altLang="zh-CN" sz="1100" b="1" dirty="0" smtClean="0"/>
              <a:t>9</a:t>
            </a:r>
            <a:endParaRPr lang="en-US" altLang="zh-CN" sz="1100" b="1" dirty="0"/>
          </a:p>
          <a:p>
            <a:pPr algn="ctr"/>
            <a:r>
              <a:rPr lang="en-US" altLang="zh-CN" sz="1100" b="1" dirty="0"/>
              <a:t>network</a:t>
            </a:r>
          </a:p>
        </p:txBody>
      </p:sp>
      <p:cxnSp>
        <p:nvCxnSpPr>
          <p:cNvPr id="61" name="直接箭头连接符 60"/>
          <p:cNvCxnSpPr/>
          <p:nvPr/>
        </p:nvCxnSpPr>
        <p:spPr>
          <a:xfrm>
            <a:off x="3192898" y="2097725"/>
            <a:ext cx="10950" cy="1087533"/>
          </a:xfrm>
          <a:prstGeom prst="straightConnector1">
            <a:avLst/>
          </a:prstGeom>
          <a:ln w="28575">
            <a:solidFill>
              <a:schemeClr val="tx2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179512" y="-5301"/>
            <a:ext cx="9289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Animation illustrating </a:t>
            </a:r>
            <a:r>
              <a:rPr lang="en-US" altLang="zh-CN" b="1" dirty="0" smtClean="0"/>
              <a:t>how circRNA candidates being optimized by </a:t>
            </a:r>
            <a:r>
              <a:rPr lang="en-US" altLang="zh-CN" b="1" dirty="0" err="1" smtClean="0"/>
              <a:t>biomathematical</a:t>
            </a:r>
            <a:r>
              <a:rPr lang="en-US" altLang="zh-CN" b="1" dirty="0" smtClean="0"/>
              <a:t> analysis</a:t>
            </a:r>
            <a:endParaRPr lang="zh-CN" altLang="en-US" b="1" dirty="0"/>
          </a:p>
        </p:txBody>
      </p:sp>
      <p:sp>
        <p:nvSpPr>
          <p:cNvPr id="64" name="圆角矩形 63"/>
          <p:cNvSpPr/>
          <p:nvPr/>
        </p:nvSpPr>
        <p:spPr>
          <a:xfrm>
            <a:off x="2339752" y="1124744"/>
            <a:ext cx="1656184" cy="931981"/>
          </a:xfrm>
          <a:prstGeom prst="roundRect">
            <a:avLst/>
          </a:prstGeom>
          <a:ln>
            <a:prstDash val="soli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2000" dirty="0" smtClean="0"/>
              <a:t>circRNA</a:t>
            </a:r>
            <a:endParaRPr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1565160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3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2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4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500" tmFilter="0,0; .5, 1; 1, 1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" grpId="0" animBg="1"/>
      <p:bldP spid="5" grpId="0" animBg="1"/>
      <p:bldP spid="17" grpId="0"/>
      <p:bldP spid="19" grpId="0" animBg="1"/>
      <p:bldP spid="20" grpId="0" animBg="1"/>
      <p:bldP spid="28" grpId="0"/>
      <p:bldP spid="29" grpId="0" animBg="1"/>
      <p:bldP spid="38" grpId="0" animBg="1"/>
      <p:bldP spid="50" grpId="0"/>
      <p:bldP spid="51" grpId="0" animBg="1"/>
      <p:bldP spid="55" grpId="0" animBg="1"/>
      <p:bldP spid="57" grpId="0"/>
      <p:bldP spid="58" grpId="0" animBg="1"/>
      <p:bldP spid="62" grpId="0" animBg="1"/>
      <p:bldP spid="63" grpId="0"/>
      <p:bldP spid="78" grpId="0"/>
      <p:bldP spid="11" grpId="0" animBg="1"/>
      <p:bldP spid="54" grpId="0" animBg="1"/>
      <p:bldP spid="60" grpId="0" animBg="1"/>
      <p:bldP spid="64" grpId="0" animBg="1"/>
    </p:bld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2032</TotalTime>
  <Words>168</Words>
  <Application>Microsoft Office PowerPoint</Application>
  <PresentationFormat>全屏显示(4:3)</PresentationFormat>
  <Paragraphs>51</Paragraphs>
  <Slides>3</Slides>
  <Notes>1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4" baseType="lpstr">
      <vt:lpstr>Office 主题​​</vt:lpstr>
      <vt:lpstr>Online Supplemental  PPT 1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wyq</dc:creator>
  <cp:lastModifiedBy>wyq</cp:lastModifiedBy>
  <cp:revision>42</cp:revision>
  <dcterms:created xsi:type="dcterms:W3CDTF">2015-05-31T05:49:35Z</dcterms:created>
  <dcterms:modified xsi:type="dcterms:W3CDTF">2015-06-30T18:16:03Z</dcterms:modified>
</cp:coreProperties>
</file>