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0" r:id="rId2"/>
    <p:sldId id="281" r:id="rId3"/>
    <p:sldId id="278" r:id="rId4"/>
  </p:sldIdLst>
  <p:sldSz cx="6858000" cy="9144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w user" initials="nu" lastIdx="1" clrIdx="0">
    <p:extLst>
      <p:ext uri="{19B8F6BF-5375-455C-9EA6-DF929625EA0E}">
        <p15:presenceInfo xmlns:p15="http://schemas.microsoft.com/office/powerpoint/2012/main" userId="new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97" autoAdjust="0"/>
    <p:restoredTop sz="94660"/>
  </p:normalViewPr>
  <p:slideViewPr>
    <p:cSldViewPr snapToGrid="0">
      <p:cViewPr>
        <p:scale>
          <a:sx n="100" d="100"/>
          <a:sy n="100" d="100"/>
        </p:scale>
        <p:origin x="12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83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92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10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04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230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464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68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00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93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8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A5BFB-B091-49EA-87D1-60E89C26FD2A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2DAEC-4152-4757-935A-A72F290338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22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11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0">
            <a:extLst>
              <a:ext uri="{FF2B5EF4-FFF2-40B4-BE49-F238E27FC236}">
                <a16:creationId xmlns:a16="http://schemas.microsoft.com/office/drawing/2014/main" id="{DECE80EF-E30F-4267-96A1-61648515D494}"/>
              </a:ext>
            </a:extLst>
          </p:cNvPr>
          <p:cNvSpPr txBox="1"/>
          <p:nvPr/>
        </p:nvSpPr>
        <p:spPr>
          <a:xfrm>
            <a:off x="391902" y="221381"/>
            <a:ext cx="504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>
                <a:latin typeface="Arial" pitchFamily="34" charset="0"/>
                <a:cs typeface="Arial" pitchFamily="34" charset="0"/>
              </a:rPr>
              <a:t>A                                  B                                        C                                                                                                                                 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D6872C-DB0F-4977-8B7C-010284BDB6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42" t="233" b="7650"/>
          <a:stretch/>
        </p:blipFill>
        <p:spPr>
          <a:xfrm>
            <a:off x="512074" y="464443"/>
            <a:ext cx="1413783" cy="1358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9D90CF-3A22-47E8-89CE-FB6654AC1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57" t="10070" b="8201"/>
          <a:stretch/>
        </p:blipFill>
        <p:spPr>
          <a:xfrm>
            <a:off x="2357639" y="548211"/>
            <a:ext cx="1421210" cy="133109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DD756A0-B71B-4E9C-B61F-4176D2A6800B}"/>
              </a:ext>
            </a:extLst>
          </p:cNvPr>
          <p:cNvCxnSpPr/>
          <p:nvPr/>
        </p:nvCxnSpPr>
        <p:spPr>
          <a:xfrm flipV="1">
            <a:off x="467940" y="968424"/>
            <a:ext cx="0" cy="84030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5">
            <a:extLst>
              <a:ext uri="{FF2B5EF4-FFF2-40B4-BE49-F238E27FC236}">
                <a16:creationId xmlns:a16="http://schemas.microsoft.com/office/drawing/2014/main" id="{F2C56E1E-48E6-4FA5-AA8D-D24856CFE7B4}"/>
              </a:ext>
            </a:extLst>
          </p:cNvPr>
          <p:cNvSpPr txBox="1"/>
          <p:nvPr/>
        </p:nvSpPr>
        <p:spPr>
          <a:xfrm rot="16200000">
            <a:off x="25964" y="428525"/>
            <a:ext cx="82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CD3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D49ACEC-2044-495D-B73A-DE5091034DC4}"/>
              </a:ext>
            </a:extLst>
          </p:cNvPr>
          <p:cNvCxnSpPr/>
          <p:nvPr/>
        </p:nvCxnSpPr>
        <p:spPr>
          <a:xfrm flipV="1">
            <a:off x="2285897" y="933733"/>
            <a:ext cx="0" cy="84030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8">
            <a:extLst>
              <a:ext uri="{FF2B5EF4-FFF2-40B4-BE49-F238E27FC236}">
                <a16:creationId xmlns:a16="http://schemas.microsoft.com/office/drawing/2014/main" id="{CFDAD056-BD3B-4524-8225-AB3AACDB0F8A}"/>
              </a:ext>
            </a:extLst>
          </p:cNvPr>
          <p:cNvSpPr txBox="1"/>
          <p:nvPr/>
        </p:nvSpPr>
        <p:spPr>
          <a:xfrm rot="16200000">
            <a:off x="1846228" y="397702"/>
            <a:ext cx="82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CD4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A15528E-DDFB-4CCD-B358-8C82E7311EBB}"/>
              </a:ext>
            </a:extLst>
          </p:cNvPr>
          <p:cNvCxnSpPr/>
          <p:nvPr/>
        </p:nvCxnSpPr>
        <p:spPr>
          <a:xfrm flipV="1">
            <a:off x="1133769" y="841635"/>
            <a:ext cx="1004048" cy="20091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50">
            <a:extLst>
              <a:ext uri="{FF2B5EF4-FFF2-40B4-BE49-F238E27FC236}">
                <a16:creationId xmlns:a16="http://schemas.microsoft.com/office/drawing/2014/main" id="{98815044-FE15-4352-9DAD-2121994E737D}"/>
              </a:ext>
            </a:extLst>
          </p:cNvPr>
          <p:cNvSpPr txBox="1"/>
          <p:nvPr/>
        </p:nvSpPr>
        <p:spPr>
          <a:xfrm>
            <a:off x="3366017" y="1843346"/>
            <a:ext cx="563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CD8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B3A63BC-C0D5-47BB-BAAA-8F9CCF342329}"/>
              </a:ext>
            </a:extLst>
          </p:cNvPr>
          <p:cNvCxnSpPr/>
          <p:nvPr/>
        </p:nvCxnSpPr>
        <p:spPr>
          <a:xfrm>
            <a:off x="2404281" y="1979030"/>
            <a:ext cx="1017936" cy="563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3370A84-D455-4D05-B155-4418430C01C3}"/>
              </a:ext>
            </a:extLst>
          </p:cNvPr>
          <p:cNvCxnSpPr/>
          <p:nvPr/>
        </p:nvCxnSpPr>
        <p:spPr>
          <a:xfrm flipV="1">
            <a:off x="2753730" y="820675"/>
            <a:ext cx="1096860" cy="1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B4A9A827-CBD1-40AA-A723-51404C528E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65" t="4731" b="4731"/>
          <a:stretch/>
        </p:blipFill>
        <p:spPr>
          <a:xfrm>
            <a:off x="4046341" y="495822"/>
            <a:ext cx="1398135" cy="1383480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51F710C-0DA8-4921-9CBB-9DD25D6AF171}"/>
              </a:ext>
            </a:extLst>
          </p:cNvPr>
          <p:cNvCxnSpPr/>
          <p:nvPr/>
        </p:nvCxnSpPr>
        <p:spPr>
          <a:xfrm flipV="1">
            <a:off x="4745408" y="1097537"/>
            <a:ext cx="894819" cy="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C4C48B-AB0F-44AA-A8F6-37F22AB9D19E}"/>
              </a:ext>
            </a:extLst>
          </p:cNvPr>
          <p:cNvCxnSpPr/>
          <p:nvPr/>
        </p:nvCxnSpPr>
        <p:spPr>
          <a:xfrm flipV="1">
            <a:off x="4759717" y="1362706"/>
            <a:ext cx="894819" cy="1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E8D6A3E-8B58-460B-855B-E574464D7EE8}"/>
              </a:ext>
            </a:extLst>
          </p:cNvPr>
          <p:cNvCxnSpPr/>
          <p:nvPr/>
        </p:nvCxnSpPr>
        <p:spPr>
          <a:xfrm>
            <a:off x="4302121" y="723418"/>
            <a:ext cx="1340849" cy="13218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30DE07-BD4A-4668-9FC0-815ADFA82683}"/>
              </a:ext>
            </a:extLst>
          </p:cNvPr>
          <p:cNvCxnSpPr/>
          <p:nvPr/>
        </p:nvCxnSpPr>
        <p:spPr>
          <a:xfrm>
            <a:off x="4302121" y="733401"/>
            <a:ext cx="0" cy="36413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6388">
            <a:extLst>
              <a:ext uri="{FF2B5EF4-FFF2-40B4-BE49-F238E27FC236}">
                <a16:creationId xmlns:a16="http://schemas.microsoft.com/office/drawing/2014/main" id="{DC0A57D0-C508-4341-A14E-3D0A28CBAD63}"/>
              </a:ext>
            </a:extLst>
          </p:cNvPr>
          <p:cNvSpPr txBox="1"/>
          <p:nvPr/>
        </p:nvSpPr>
        <p:spPr>
          <a:xfrm>
            <a:off x="5656581" y="571716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Central memory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7A77F89-EE8A-4B42-BC6C-98A0FF71EE8D}"/>
              </a:ext>
            </a:extLst>
          </p:cNvPr>
          <p:cNvCxnSpPr/>
          <p:nvPr/>
        </p:nvCxnSpPr>
        <p:spPr>
          <a:xfrm flipV="1">
            <a:off x="4174881" y="1979030"/>
            <a:ext cx="861055" cy="603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123EE14-E7AB-430C-910E-4E30A467EF08}"/>
              </a:ext>
            </a:extLst>
          </p:cNvPr>
          <p:cNvCxnSpPr/>
          <p:nvPr/>
        </p:nvCxnSpPr>
        <p:spPr>
          <a:xfrm flipV="1">
            <a:off x="3929348" y="949759"/>
            <a:ext cx="0" cy="84030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71">
            <a:extLst>
              <a:ext uri="{FF2B5EF4-FFF2-40B4-BE49-F238E27FC236}">
                <a16:creationId xmlns:a16="http://schemas.microsoft.com/office/drawing/2014/main" id="{B73D86D8-BCFF-4541-95F5-1806A9586AFC}"/>
              </a:ext>
            </a:extLst>
          </p:cNvPr>
          <p:cNvSpPr txBox="1"/>
          <p:nvPr/>
        </p:nvSpPr>
        <p:spPr>
          <a:xfrm rot="16200000">
            <a:off x="3503444" y="397701"/>
            <a:ext cx="840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CCR7</a:t>
            </a:r>
          </a:p>
        </p:txBody>
      </p:sp>
      <p:sp>
        <p:nvSpPr>
          <p:cNvPr id="33" name="TextBox 72">
            <a:extLst>
              <a:ext uri="{FF2B5EF4-FFF2-40B4-BE49-F238E27FC236}">
                <a16:creationId xmlns:a16="http://schemas.microsoft.com/office/drawing/2014/main" id="{A9B206B9-B992-4A85-8659-B74BE386AC58}"/>
              </a:ext>
            </a:extLst>
          </p:cNvPr>
          <p:cNvSpPr txBox="1"/>
          <p:nvPr/>
        </p:nvSpPr>
        <p:spPr>
          <a:xfrm>
            <a:off x="4987213" y="1838988"/>
            <a:ext cx="87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CD45RA</a:t>
            </a:r>
          </a:p>
        </p:txBody>
      </p:sp>
      <p:sp>
        <p:nvSpPr>
          <p:cNvPr id="34" name="TextBox 74">
            <a:extLst>
              <a:ext uri="{FF2B5EF4-FFF2-40B4-BE49-F238E27FC236}">
                <a16:creationId xmlns:a16="http://schemas.microsoft.com/office/drawing/2014/main" id="{71ACF072-3DB8-4430-80DF-47C5A8F74B7B}"/>
              </a:ext>
            </a:extLst>
          </p:cNvPr>
          <p:cNvSpPr txBox="1"/>
          <p:nvPr/>
        </p:nvSpPr>
        <p:spPr>
          <a:xfrm>
            <a:off x="5651465" y="970281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Naive</a:t>
            </a:r>
          </a:p>
        </p:txBody>
      </p:sp>
      <p:sp>
        <p:nvSpPr>
          <p:cNvPr id="35" name="TextBox 75">
            <a:extLst>
              <a:ext uri="{FF2B5EF4-FFF2-40B4-BE49-F238E27FC236}">
                <a16:creationId xmlns:a16="http://schemas.microsoft.com/office/drawing/2014/main" id="{2790B887-D8A9-4963-B9A3-C76B4DDE76D3}"/>
              </a:ext>
            </a:extLst>
          </p:cNvPr>
          <p:cNvSpPr txBox="1"/>
          <p:nvPr/>
        </p:nvSpPr>
        <p:spPr>
          <a:xfrm>
            <a:off x="5665774" y="1213756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Effector</a:t>
            </a:r>
          </a:p>
          <a:p>
            <a:r>
              <a:rPr lang="en-GB" sz="1000" b="1" dirty="0"/>
              <a:t>memory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D420CE9-64BB-4701-836E-9634708D8609}"/>
              </a:ext>
            </a:extLst>
          </p:cNvPr>
          <p:cNvCxnSpPr/>
          <p:nvPr/>
        </p:nvCxnSpPr>
        <p:spPr>
          <a:xfrm flipV="1">
            <a:off x="4302121" y="1676690"/>
            <a:ext cx="1388919" cy="1282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78">
            <a:extLst>
              <a:ext uri="{FF2B5EF4-FFF2-40B4-BE49-F238E27FC236}">
                <a16:creationId xmlns:a16="http://schemas.microsoft.com/office/drawing/2014/main" id="{24FCC917-5870-4093-8F17-F37467BAC5AD}"/>
              </a:ext>
            </a:extLst>
          </p:cNvPr>
          <p:cNvSpPr txBox="1"/>
          <p:nvPr/>
        </p:nvSpPr>
        <p:spPr>
          <a:xfrm>
            <a:off x="5711968" y="1554143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EMRA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51066E4-8AE8-49E1-B769-868436C4F6C6}"/>
              </a:ext>
            </a:extLst>
          </p:cNvPr>
          <p:cNvCxnSpPr/>
          <p:nvPr/>
        </p:nvCxnSpPr>
        <p:spPr>
          <a:xfrm flipH="1">
            <a:off x="4302121" y="1353884"/>
            <a:ext cx="2325" cy="31753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669A0FE2-46A7-44E9-A25F-E912BCF6F8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071" t="4273" r="1" b="6787"/>
          <a:stretch/>
        </p:blipFill>
        <p:spPr>
          <a:xfrm>
            <a:off x="5283671" y="2310439"/>
            <a:ext cx="1344101" cy="1336054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BDD5922-D558-4222-AC07-EBAD21EB8496}"/>
              </a:ext>
            </a:extLst>
          </p:cNvPr>
          <p:cNvCxnSpPr/>
          <p:nvPr/>
        </p:nvCxnSpPr>
        <p:spPr>
          <a:xfrm>
            <a:off x="6318345" y="1093391"/>
            <a:ext cx="0" cy="120605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372D05E-509F-4DFD-8BBC-3C6E871F411B}"/>
              </a:ext>
            </a:extLst>
          </p:cNvPr>
          <p:cNvCxnSpPr/>
          <p:nvPr/>
        </p:nvCxnSpPr>
        <p:spPr>
          <a:xfrm>
            <a:off x="6144016" y="1093391"/>
            <a:ext cx="174329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83A129E-DF19-47C9-B7DB-45D183E57921}"/>
              </a:ext>
            </a:extLst>
          </p:cNvPr>
          <p:cNvCxnSpPr/>
          <p:nvPr/>
        </p:nvCxnSpPr>
        <p:spPr>
          <a:xfrm flipV="1">
            <a:off x="5496843" y="3746152"/>
            <a:ext cx="647173" cy="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91">
            <a:extLst>
              <a:ext uri="{FF2B5EF4-FFF2-40B4-BE49-F238E27FC236}">
                <a16:creationId xmlns:a16="http://schemas.microsoft.com/office/drawing/2014/main" id="{7A8EB0A4-A95C-4F99-B20D-42F4A407FCC9}"/>
              </a:ext>
            </a:extLst>
          </p:cNvPr>
          <p:cNvSpPr txBox="1"/>
          <p:nvPr/>
        </p:nvSpPr>
        <p:spPr>
          <a:xfrm>
            <a:off x="6076869" y="3592853"/>
            <a:ext cx="87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CD45RA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FED9E63-855C-46F1-AB89-DD33F3C28ECC}"/>
              </a:ext>
            </a:extLst>
          </p:cNvPr>
          <p:cNvCxnSpPr/>
          <p:nvPr/>
        </p:nvCxnSpPr>
        <p:spPr>
          <a:xfrm flipH="1" flipV="1">
            <a:off x="5189756" y="2805941"/>
            <a:ext cx="3061" cy="69628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95">
            <a:extLst>
              <a:ext uri="{FF2B5EF4-FFF2-40B4-BE49-F238E27FC236}">
                <a16:creationId xmlns:a16="http://schemas.microsoft.com/office/drawing/2014/main" id="{360050CF-7D51-457E-B1D4-BDA2C1CB888D}"/>
              </a:ext>
            </a:extLst>
          </p:cNvPr>
          <p:cNvSpPr txBox="1"/>
          <p:nvPr/>
        </p:nvSpPr>
        <p:spPr>
          <a:xfrm rot="16200000">
            <a:off x="2184102" y="2425176"/>
            <a:ext cx="840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Foxp3</a:t>
            </a:r>
          </a:p>
        </p:txBody>
      </p:sp>
      <p:sp>
        <p:nvSpPr>
          <p:cNvPr id="46" name="TextBox 16406">
            <a:extLst>
              <a:ext uri="{FF2B5EF4-FFF2-40B4-BE49-F238E27FC236}">
                <a16:creationId xmlns:a16="http://schemas.microsoft.com/office/drawing/2014/main" id="{1D7F2A5E-A514-4319-8553-BBCC1EE5D8F5}"/>
              </a:ext>
            </a:extLst>
          </p:cNvPr>
          <p:cNvSpPr txBox="1"/>
          <p:nvPr/>
        </p:nvSpPr>
        <p:spPr>
          <a:xfrm>
            <a:off x="5133337" y="2096828"/>
            <a:ext cx="178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E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DBF8158-9D23-4706-ACC2-5692630B45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371" t="6122" b="8115"/>
          <a:stretch/>
        </p:blipFill>
        <p:spPr>
          <a:xfrm>
            <a:off x="2711163" y="2381755"/>
            <a:ext cx="1366618" cy="1333680"/>
          </a:xfrm>
          <a:prstGeom prst="rect">
            <a:avLst/>
          </a:prstGeom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D734F55-9F1F-4583-ACC8-48DF12F9A1DF}"/>
              </a:ext>
            </a:extLst>
          </p:cNvPr>
          <p:cNvCxnSpPr/>
          <p:nvPr/>
        </p:nvCxnSpPr>
        <p:spPr>
          <a:xfrm>
            <a:off x="2750171" y="938566"/>
            <a:ext cx="3559" cy="1321818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BF1FD23-9F25-487B-985F-D41CD293248D}"/>
              </a:ext>
            </a:extLst>
          </p:cNvPr>
          <p:cNvCxnSpPr/>
          <p:nvPr/>
        </p:nvCxnSpPr>
        <p:spPr>
          <a:xfrm flipV="1">
            <a:off x="2646654" y="2978466"/>
            <a:ext cx="7353" cy="61438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03">
            <a:extLst>
              <a:ext uri="{FF2B5EF4-FFF2-40B4-BE49-F238E27FC236}">
                <a16:creationId xmlns:a16="http://schemas.microsoft.com/office/drawing/2014/main" id="{312CC1D5-B579-4629-940B-E47AB6EF5798}"/>
              </a:ext>
            </a:extLst>
          </p:cNvPr>
          <p:cNvSpPr txBox="1"/>
          <p:nvPr/>
        </p:nvSpPr>
        <p:spPr>
          <a:xfrm rot="16200000">
            <a:off x="4752926" y="2266504"/>
            <a:ext cx="840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PTK7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28FF2FB-13C7-45FB-98F2-C33106DD312B}"/>
              </a:ext>
            </a:extLst>
          </p:cNvPr>
          <p:cNvCxnSpPr/>
          <p:nvPr/>
        </p:nvCxnSpPr>
        <p:spPr>
          <a:xfrm flipV="1">
            <a:off x="2913248" y="3808934"/>
            <a:ext cx="647173" cy="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108">
            <a:extLst>
              <a:ext uri="{FF2B5EF4-FFF2-40B4-BE49-F238E27FC236}">
                <a16:creationId xmlns:a16="http://schemas.microsoft.com/office/drawing/2014/main" id="{4F2D2B3F-B7CE-41A2-9B60-5A4D7D67D2A3}"/>
              </a:ext>
            </a:extLst>
          </p:cNvPr>
          <p:cNvSpPr txBox="1"/>
          <p:nvPr/>
        </p:nvSpPr>
        <p:spPr>
          <a:xfrm>
            <a:off x="2432770" y="2121508"/>
            <a:ext cx="178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D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AF34859-80F6-468F-AED7-F6510C1205B7}"/>
              </a:ext>
            </a:extLst>
          </p:cNvPr>
          <p:cNvCxnSpPr/>
          <p:nvPr/>
        </p:nvCxnSpPr>
        <p:spPr>
          <a:xfrm flipV="1">
            <a:off x="639299" y="1972152"/>
            <a:ext cx="831722" cy="343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116">
            <a:extLst>
              <a:ext uri="{FF2B5EF4-FFF2-40B4-BE49-F238E27FC236}">
                <a16:creationId xmlns:a16="http://schemas.microsoft.com/office/drawing/2014/main" id="{8573ACFE-0EA7-4EA2-9DAC-8A813A6390A5}"/>
              </a:ext>
            </a:extLst>
          </p:cNvPr>
          <p:cNvSpPr txBox="1"/>
          <p:nvPr/>
        </p:nvSpPr>
        <p:spPr>
          <a:xfrm>
            <a:off x="1435582" y="1847705"/>
            <a:ext cx="563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FS</a:t>
            </a:r>
          </a:p>
        </p:txBody>
      </p:sp>
      <p:sp>
        <p:nvSpPr>
          <p:cNvPr id="55" name="TextBox 159">
            <a:extLst>
              <a:ext uri="{FF2B5EF4-FFF2-40B4-BE49-F238E27FC236}">
                <a16:creationId xmlns:a16="http://schemas.microsoft.com/office/drawing/2014/main" id="{24B6EDDF-95FF-4E3F-B524-95E1677F8E29}"/>
              </a:ext>
            </a:extLst>
          </p:cNvPr>
          <p:cNvSpPr txBox="1"/>
          <p:nvPr/>
        </p:nvSpPr>
        <p:spPr>
          <a:xfrm>
            <a:off x="3247662" y="240336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Regulatory</a:t>
            </a:r>
          </a:p>
          <a:p>
            <a:r>
              <a:rPr lang="en-GB" sz="1000" b="1" dirty="0"/>
              <a:t> T cells</a:t>
            </a:r>
          </a:p>
        </p:txBody>
      </p:sp>
      <p:sp>
        <p:nvSpPr>
          <p:cNvPr id="56" name="TextBox 160">
            <a:extLst>
              <a:ext uri="{FF2B5EF4-FFF2-40B4-BE49-F238E27FC236}">
                <a16:creationId xmlns:a16="http://schemas.microsoft.com/office/drawing/2014/main" id="{57026FD2-91DE-4774-B769-C983AAB1EBC1}"/>
              </a:ext>
            </a:extLst>
          </p:cNvPr>
          <p:cNvSpPr txBox="1"/>
          <p:nvPr/>
        </p:nvSpPr>
        <p:spPr>
          <a:xfrm>
            <a:off x="5402621" y="2479467"/>
            <a:ext cx="8640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Recent thymic emigrants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B18FFDD-8CA0-40A2-AD4C-EB9EAA0D1D41}"/>
              </a:ext>
            </a:extLst>
          </p:cNvPr>
          <p:cNvSpPr/>
          <p:nvPr/>
        </p:nvSpPr>
        <p:spPr>
          <a:xfrm>
            <a:off x="300114" y="4250558"/>
            <a:ext cx="6250479" cy="320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15000"/>
              </a:lnSpc>
              <a:spcAft>
                <a:spcPts val="0"/>
              </a:spcAft>
            </a:pPr>
            <a:r>
              <a:rPr lang="en-GB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1.</a:t>
            </a:r>
            <a:r>
              <a:rPr lang="en-GB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Gating strategy for T cell subset distribution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.  </a:t>
            </a:r>
            <a:endParaRPr lang="en-GB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8" name="TextBox 91">
            <a:extLst>
              <a:ext uri="{FF2B5EF4-FFF2-40B4-BE49-F238E27FC236}">
                <a16:creationId xmlns:a16="http://schemas.microsoft.com/office/drawing/2014/main" id="{7E03332F-ED01-42AF-8983-A06EB7AEF63F}"/>
              </a:ext>
            </a:extLst>
          </p:cNvPr>
          <p:cNvSpPr txBox="1"/>
          <p:nvPr/>
        </p:nvSpPr>
        <p:spPr>
          <a:xfrm>
            <a:off x="3560421" y="3715435"/>
            <a:ext cx="87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/>
              <a:t>CD25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668890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3">
            <a:extLst>
              <a:ext uri="{FF2B5EF4-FFF2-40B4-BE49-F238E27FC236}">
                <a16:creationId xmlns:a16="http://schemas.microsoft.com/office/drawing/2014/main" id="{8BB4CFE9-AB5B-4B08-ADE9-5AA4C6A8C270}"/>
              </a:ext>
            </a:extLst>
          </p:cNvPr>
          <p:cNvSpPr txBox="1"/>
          <p:nvPr/>
        </p:nvSpPr>
        <p:spPr>
          <a:xfrm>
            <a:off x="312820" y="4572000"/>
            <a:ext cx="5548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/>
              <a:t>Supplementary Figure 2 Gating strategy for B cell subset distribution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67125A-BDC4-42B3-A385-E9E288815B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13" t="7029" b="7451"/>
          <a:stretch/>
        </p:blipFill>
        <p:spPr>
          <a:xfrm>
            <a:off x="924190" y="1529269"/>
            <a:ext cx="1535734" cy="148816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5B75DE5-90FB-4389-95E3-A41E81AF32A7}"/>
              </a:ext>
            </a:extLst>
          </p:cNvPr>
          <p:cNvCxnSpPr/>
          <p:nvPr/>
        </p:nvCxnSpPr>
        <p:spPr>
          <a:xfrm flipV="1">
            <a:off x="1080394" y="3166860"/>
            <a:ext cx="831722" cy="343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27">
            <a:extLst>
              <a:ext uri="{FF2B5EF4-FFF2-40B4-BE49-F238E27FC236}">
                <a16:creationId xmlns:a16="http://schemas.microsoft.com/office/drawing/2014/main" id="{85BBA1B4-C816-486B-81C5-EC38414CB23F}"/>
              </a:ext>
            </a:extLst>
          </p:cNvPr>
          <p:cNvSpPr txBox="1"/>
          <p:nvPr/>
        </p:nvSpPr>
        <p:spPr>
          <a:xfrm>
            <a:off x="1900719" y="3066311"/>
            <a:ext cx="563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CD19</a:t>
            </a:r>
          </a:p>
        </p:txBody>
      </p:sp>
      <p:sp>
        <p:nvSpPr>
          <p:cNvPr id="6" name="TextBox 128">
            <a:extLst>
              <a:ext uri="{FF2B5EF4-FFF2-40B4-BE49-F238E27FC236}">
                <a16:creationId xmlns:a16="http://schemas.microsoft.com/office/drawing/2014/main" id="{0C03A47B-6CFD-4405-9692-721C0CCD1EF2}"/>
              </a:ext>
            </a:extLst>
          </p:cNvPr>
          <p:cNvSpPr txBox="1"/>
          <p:nvPr/>
        </p:nvSpPr>
        <p:spPr>
          <a:xfrm rot="16200000">
            <a:off x="490125" y="1672435"/>
            <a:ext cx="563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FS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E4530F8-F70E-4B48-86DD-AA321F501850}"/>
              </a:ext>
            </a:extLst>
          </p:cNvPr>
          <p:cNvCxnSpPr/>
          <p:nvPr/>
        </p:nvCxnSpPr>
        <p:spPr>
          <a:xfrm flipV="1">
            <a:off x="808783" y="2177130"/>
            <a:ext cx="0" cy="84030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329A232-60F3-4C7A-ACC7-A4E3C62C8C25}"/>
              </a:ext>
            </a:extLst>
          </p:cNvPr>
          <p:cNvCxnSpPr/>
          <p:nvPr/>
        </p:nvCxnSpPr>
        <p:spPr>
          <a:xfrm flipV="1">
            <a:off x="1943626" y="1288510"/>
            <a:ext cx="1209364" cy="117461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1AF0AC6-C02D-4FE1-91B8-205643C1B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584" y="227241"/>
            <a:ext cx="1703972" cy="174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71A2339-D500-4DDF-A0B8-38C92021158D}"/>
              </a:ext>
            </a:extLst>
          </p:cNvPr>
          <p:cNvCxnSpPr/>
          <p:nvPr/>
        </p:nvCxnSpPr>
        <p:spPr>
          <a:xfrm flipV="1">
            <a:off x="3839914" y="2086173"/>
            <a:ext cx="647173" cy="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34">
            <a:extLst>
              <a:ext uri="{FF2B5EF4-FFF2-40B4-BE49-F238E27FC236}">
                <a16:creationId xmlns:a16="http://schemas.microsoft.com/office/drawing/2014/main" id="{E301C55C-5E9E-4A46-99D4-AECDD2CDB48E}"/>
              </a:ext>
            </a:extLst>
          </p:cNvPr>
          <p:cNvSpPr txBox="1"/>
          <p:nvPr/>
        </p:nvSpPr>
        <p:spPr>
          <a:xfrm>
            <a:off x="4544844" y="1973287"/>
            <a:ext cx="87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 err="1"/>
              <a:t>IgD</a:t>
            </a:r>
            <a:endParaRPr lang="en-GB" sz="1200" b="1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3B8D9FD-8CD8-45F0-A04F-497D1FE1DCEA}"/>
              </a:ext>
            </a:extLst>
          </p:cNvPr>
          <p:cNvCxnSpPr/>
          <p:nvPr/>
        </p:nvCxnSpPr>
        <p:spPr>
          <a:xfrm flipV="1">
            <a:off x="3395459" y="1133799"/>
            <a:ext cx="7353" cy="61438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F8FC08D-1ECC-4C4C-8A5A-2EFEACBC950D}"/>
              </a:ext>
            </a:extLst>
          </p:cNvPr>
          <p:cNvCxnSpPr/>
          <p:nvPr/>
        </p:nvCxnSpPr>
        <p:spPr>
          <a:xfrm>
            <a:off x="4487532" y="1200670"/>
            <a:ext cx="924482" cy="4367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11C882A-D5AD-4953-8DE9-A263F7AF7A5D}"/>
              </a:ext>
            </a:extLst>
          </p:cNvPr>
          <p:cNvCxnSpPr/>
          <p:nvPr/>
        </p:nvCxnSpPr>
        <p:spPr>
          <a:xfrm>
            <a:off x="4482852" y="1602466"/>
            <a:ext cx="924482" cy="4367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0">
            <a:extLst>
              <a:ext uri="{FF2B5EF4-FFF2-40B4-BE49-F238E27FC236}">
                <a16:creationId xmlns:a16="http://schemas.microsoft.com/office/drawing/2014/main" id="{3A801B39-627E-4EE2-9C2A-058B886F540B}"/>
              </a:ext>
            </a:extLst>
          </p:cNvPr>
          <p:cNvSpPr txBox="1"/>
          <p:nvPr/>
        </p:nvSpPr>
        <p:spPr>
          <a:xfrm>
            <a:off x="5421381" y="1501965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Naive</a:t>
            </a:r>
          </a:p>
        </p:txBody>
      </p:sp>
      <p:sp>
        <p:nvSpPr>
          <p:cNvPr id="16" name="TextBox 141">
            <a:extLst>
              <a:ext uri="{FF2B5EF4-FFF2-40B4-BE49-F238E27FC236}">
                <a16:creationId xmlns:a16="http://schemas.microsoft.com/office/drawing/2014/main" id="{B6D9E260-19EB-4A83-8F42-3F50D1F65FF6}"/>
              </a:ext>
            </a:extLst>
          </p:cNvPr>
          <p:cNvSpPr txBox="1"/>
          <p:nvPr/>
        </p:nvSpPr>
        <p:spPr>
          <a:xfrm>
            <a:off x="5459569" y="1051689"/>
            <a:ext cx="895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Unswitched memory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B2269A9-64B4-47E5-8CAC-F0591E88A91D}"/>
              </a:ext>
            </a:extLst>
          </p:cNvPr>
          <p:cNvCxnSpPr/>
          <p:nvPr/>
        </p:nvCxnSpPr>
        <p:spPr>
          <a:xfrm>
            <a:off x="4053357" y="844942"/>
            <a:ext cx="1340849" cy="13218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3B2A842-D0AA-44F1-A519-07AF5A05EBE0}"/>
              </a:ext>
            </a:extLst>
          </p:cNvPr>
          <p:cNvCxnSpPr/>
          <p:nvPr/>
        </p:nvCxnSpPr>
        <p:spPr>
          <a:xfrm>
            <a:off x="4053357" y="844942"/>
            <a:ext cx="0" cy="36413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44">
            <a:extLst>
              <a:ext uri="{FF2B5EF4-FFF2-40B4-BE49-F238E27FC236}">
                <a16:creationId xmlns:a16="http://schemas.microsoft.com/office/drawing/2014/main" id="{F6BADB18-7F51-48CB-B682-3FE17C7F8951}"/>
              </a:ext>
            </a:extLst>
          </p:cNvPr>
          <p:cNvSpPr txBox="1"/>
          <p:nvPr/>
        </p:nvSpPr>
        <p:spPr>
          <a:xfrm>
            <a:off x="5475154" y="658105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Switched</a:t>
            </a:r>
          </a:p>
          <a:p>
            <a:r>
              <a:rPr lang="en-GB" sz="1000" b="1" dirty="0"/>
              <a:t>memory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A90E533-27C6-433E-B261-743C62F09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624" y="2452828"/>
            <a:ext cx="1737433" cy="1558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561D87E-6F3D-49EB-B9C6-CA302066AD05}"/>
              </a:ext>
            </a:extLst>
          </p:cNvPr>
          <p:cNvCxnSpPr/>
          <p:nvPr/>
        </p:nvCxnSpPr>
        <p:spPr>
          <a:xfrm>
            <a:off x="1958790" y="2690283"/>
            <a:ext cx="1379259" cy="653027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D84CB2C-9310-4C6D-9602-04322C4C5B40}"/>
              </a:ext>
            </a:extLst>
          </p:cNvPr>
          <p:cNvCxnSpPr/>
          <p:nvPr/>
        </p:nvCxnSpPr>
        <p:spPr>
          <a:xfrm flipV="1">
            <a:off x="3473484" y="3263281"/>
            <a:ext cx="7353" cy="61438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54">
            <a:extLst>
              <a:ext uri="{FF2B5EF4-FFF2-40B4-BE49-F238E27FC236}">
                <a16:creationId xmlns:a16="http://schemas.microsoft.com/office/drawing/2014/main" id="{A76E8848-2298-4D1A-B24E-A85932D529C5}"/>
              </a:ext>
            </a:extLst>
          </p:cNvPr>
          <p:cNvSpPr txBox="1"/>
          <p:nvPr/>
        </p:nvSpPr>
        <p:spPr>
          <a:xfrm rot="16200000">
            <a:off x="3010843" y="2587827"/>
            <a:ext cx="840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CD24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8228133-94BC-45F3-A234-46BE3543DB93}"/>
              </a:ext>
            </a:extLst>
          </p:cNvPr>
          <p:cNvCxnSpPr/>
          <p:nvPr/>
        </p:nvCxnSpPr>
        <p:spPr>
          <a:xfrm flipV="1">
            <a:off x="3733941" y="4200055"/>
            <a:ext cx="647173" cy="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56">
            <a:extLst>
              <a:ext uri="{FF2B5EF4-FFF2-40B4-BE49-F238E27FC236}">
                <a16:creationId xmlns:a16="http://schemas.microsoft.com/office/drawing/2014/main" id="{5192E9EA-A904-4C00-9D0C-268AB78576FA}"/>
              </a:ext>
            </a:extLst>
          </p:cNvPr>
          <p:cNvSpPr txBox="1"/>
          <p:nvPr/>
        </p:nvSpPr>
        <p:spPr>
          <a:xfrm>
            <a:off x="4405324" y="4075337"/>
            <a:ext cx="87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CD38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902B54D-69E5-41E6-9381-00AAF84110AB}"/>
              </a:ext>
            </a:extLst>
          </p:cNvPr>
          <p:cNvCxnSpPr/>
          <p:nvPr/>
        </p:nvCxnSpPr>
        <p:spPr>
          <a:xfrm>
            <a:off x="4673586" y="3005697"/>
            <a:ext cx="924482" cy="4367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58">
            <a:extLst>
              <a:ext uri="{FF2B5EF4-FFF2-40B4-BE49-F238E27FC236}">
                <a16:creationId xmlns:a16="http://schemas.microsoft.com/office/drawing/2014/main" id="{D38AABE4-E7E2-437F-9608-BFE6D95C42CC}"/>
              </a:ext>
            </a:extLst>
          </p:cNvPr>
          <p:cNvSpPr txBox="1"/>
          <p:nvPr/>
        </p:nvSpPr>
        <p:spPr>
          <a:xfrm>
            <a:off x="5591619" y="2832337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Regulatory</a:t>
            </a:r>
          </a:p>
          <a:p>
            <a:r>
              <a:rPr lang="en-GB" sz="1000" b="1" dirty="0"/>
              <a:t> B cells</a:t>
            </a:r>
          </a:p>
        </p:txBody>
      </p:sp>
      <p:sp>
        <p:nvSpPr>
          <p:cNvPr id="28" name="TextBox 161">
            <a:extLst>
              <a:ext uri="{FF2B5EF4-FFF2-40B4-BE49-F238E27FC236}">
                <a16:creationId xmlns:a16="http://schemas.microsoft.com/office/drawing/2014/main" id="{917B0AEC-343A-4D86-8EFE-900DB9BECF45}"/>
              </a:ext>
            </a:extLst>
          </p:cNvPr>
          <p:cNvSpPr txBox="1"/>
          <p:nvPr/>
        </p:nvSpPr>
        <p:spPr>
          <a:xfrm>
            <a:off x="666181" y="1409875"/>
            <a:ext cx="475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A</a:t>
            </a:r>
          </a:p>
        </p:txBody>
      </p:sp>
      <p:sp>
        <p:nvSpPr>
          <p:cNvPr id="29" name="TextBox 163">
            <a:extLst>
              <a:ext uri="{FF2B5EF4-FFF2-40B4-BE49-F238E27FC236}">
                <a16:creationId xmlns:a16="http://schemas.microsoft.com/office/drawing/2014/main" id="{385F9452-E3D1-435C-B2F9-20B79BA17395}"/>
              </a:ext>
            </a:extLst>
          </p:cNvPr>
          <p:cNvSpPr txBox="1"/>
          <p:nvPr/>
        </p:nvSpPr>
        <p:spPr>
          <a:xfrm>
            <a:off x="3220919" y="171539"/>
            <a:ext cx="317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B</a:t>
            </a:r>
          </a:p>
        </p:txBody>
      </p:sp>
      <p:sp>
        <p:nvSpPr>
          <p:cNvPr id="30" name="TextBox 164">
            <a:extLst>
              <a:ext uri="{FF2B5EF4-FFF2-40B4-BE49-F238E27FC236}">
                <a16:creationId xmlns:a16="http://schemas.microsoft.com/office/drawing/2014/main" id="{047BB377-94D6-4A4B-A7FB-F65E7CDD9D57}"/>
              </a:ext>
            </a:extLst>
          </p:cNvPr>
          <p:cNvSpPr txBox="1"/>
          <p:nvPr/>
        </p:nvSpPr>
        <p:spPr>
          <a:xfrm flipH="1">
            <a:off x="3268789" y="2284076"/>
            <a:ext cx="1714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71714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DB7064-9A69-454F-BA0D-6E3297F7F7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92" b="1"/>
          <a:stretch/>
        </p:blipFill>
        <p:spPr>
          <a:xfrm>
            <a:off x="270848" y="3148703"/>
            <a:ext cx="2999886" cy="19285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0831D5-0ABC-419A-A163-2CAC36455A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31"/>
          <a:stretch/>
        </p:blipFill>
        <p:spPr>
          <a:xfrm>
            <a:off x="3461889" y="3097231"/>
            <a:ext cx="2999886" cy="1980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95F7C5-D604-458E-9C67-A68A9CEABAEB}"/>
              </a:ext>
            </a:extLst>
          </p:cNvPr>
          <p:cNvSpPr txBox="1"/>
          <p:nvPr/>
        </p:nvSpPr>
        <p:spPr>
          <a:xfrm>
            <a:off x="91142" y="5423394"/>
            <a:ext cx="6259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</a:t>
            </a:r>
            <a:r>
              <a:rPr lang="en-GB" sz="1200" b="1" dirty="0"/>
              <a:t>.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IMM- AGE trajectory  in traumatic injury patients</a:t>
            </a:r>
            <a:endParaRPr lang="en-GB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9A861-1885-4E7E-8954-701ED8C1D347}"/>
              </a:ext>
            </a:extLst>
          </p:cNvPr>
          <p:cNvSpPr txBox="1"/>
          <p:nvPr/>
        </p:nvSpPr>
        <p:spPr>
          <a:xfrm>
            <a:off x="91142" y="326015"/>
            <a:ext cx="783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D0840F-B8ED-4041-90F6-2E13E6797563}"/>
              </a:ext>
            </a:extLst>
          </p:cNvPr>
          <p:cNvSpPr txBox="1"/>
          <p:nvPr/>
        </p:nvSpPr>
        <p:spPr>
          <a:xfrm>
            <a:off x="3077386" y="382680"/>
            <a:ext cx="783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B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C5AE3E6-311E-440B-8662-FA2D04F5E0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8091431"/>
              </p:ext>
            </p:extLst>
          </p:nvPr>
        </p:nvGraphicFramePr>
        <p:xfrm>
          <a:off x="237426" y="280415"/>
          <a:ext cx="2786033" cy="2624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2" name="Prism 5" r:id="rId5" imgW="2181043" imgH="1991952" progId="Prism5.Document">
                  <p:embed/>
                </p:oleObj>
              </mc:Choice>
              <mc:Fallback>
                <p:oleObj name="Prism 5" r:id="rId5" imgW="2181043" imgH="1991952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7426" y="280415"/>
                        <a:ext cx="2786033" cy="2624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9">
            <a:extLst>
              <a:ext uri="{FF2B5EF4-FFF2-40B4-BE49-F238E27FC236}">
                <a16:creationId xmlns:a16="http://schemas.microsoft.com/office/drawing/2014/main" id="{8A9D86E6-A239-4FE7-889B-E7F661E83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501" y="733124"/>
            <a:ext cx="6963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800" b="1" dirty="0">
                <a:latin typeface="Calibri" panose="020F0502020204030204" pitchFamily="34" charset="0"/>
              </a:rPr>
              <a:t>p = .02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800" b="1" dirty="0">
                <a:latin typeface="Calibri" panose="020F0502020204030204" pitchFamily="34" charset="0"/>
              </a:rPr>
              <a:t>R</a:t>
            </a:r>
            <a:r>
              <a:rPr lang="en-GB" altLang="en-US" sz="800" b="1" baseline="30000" dirty="0">
                <a:latin typeface="Calibri" panose="020F0502020204030204" pitchFamily="34" charset="0"/>
              </a:rPr>
              <a:t>2</a:t>
            </a:r>
            <a:r>
              <a:rPr lang="en-GB" altLang="en-US" sz="800" b="1" dirty="0">
                <a:latin typeface="Calibri" panose="020F0502020204030204" pitchFamily="34" charset="0"/>
              </a:rPr>
              <a:t> = .12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6C2367-E3F5-4E62-9B4C-FBAB442B1C8C}"/>
              </a:ext>
            </a:extLst>
          </p:cNvPr>
          <p:cNvSpPr txBox="1"/>
          <p:nvPr/>
        </p:nvSpPr>
        <p:spPr>
          <a:xfrm>
            <a:off x="127252" y="2798934"/>
            <a:ext cx="783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C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9837CD9-61D3-4934-AC98-B54251E26F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375035"/>
              </p:ext>
            </p:extLst>
          </p:nvPr>
        </p:nvGraphicFramePr>
        <p:xfrm>
          <a:off x="3429000" y="625303"/>
          <a:ext cx="2671522" cy="225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3" name="Prism 5" r:id="rId7" imgW="3717000" imgH="2638080" progId="Prism5.Document">
                  <p:embed/>
                </p:oleObj>
              </mc:Choice>
              <mc:Fallback>
                <p:oleObj name="Prism 5" r:id="rId7" imgW="3717000" imgH="2638080" progId="Prism5.Document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60A3C9DC-8535-41B2-A587-53937FF65B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29000" y="625303"/>
                        <a:ext cx="2671522" cy="2254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6AE263D-8A80-4D5A-87A0-5216101DF014}"/>
              </a:ext>
            </a:extLst>
          </p:cNvPr>
          <p:cNvSpPr txBox="1"/>
          <p:nvPr/>
        </p:nvSpPr>
        <p:spPr>
          <a:xfrm>
            <a:off x="3039370" y="2767496"/>
            <a:ext cx="783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D</a:t>
            </a: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B17BD41B-B0A3-45C9-8A1B-CCDB28A07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003" y="695953"/>
            <a:ext cx="6963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800" b="1" dirty="0">
                <a:latin typeface="Calibri" panose="020F0502020204030204" pitchFamily="34" charset="0"/>
              </a:rPr>
              <a:t>p = .91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800" b="1" dirty="0">
                <a:latin typeface="Calibri" panose="020F0502020204030204" pitchFamily="34" charset="0"/>
              </a:rPr>
              <a:t>R</a:t>
            </a:r>
            <a:r>
              <a:rPr lang="en-GB" altLang="en-US" sz="800" b="1" baseline="30000" dirty="0">
                <a:latin typeface="Calibri" panose="020F0502020204030204" pitchFamily="34" charset="0"/>
              </a:rPr>
              <a:t>2</a:t>
            </a:r>
            <a:r>
              <a:rPr lang="en-GB" altLang="en-US" sz="800" b="1" dirty="0">
                <a:latin typeface="Calibri" panose="020F0502020204030204" pitchFamily="34" charset="0"/>
              </a:rPr>
              <a:t> = .004</a:t>
            </a:r>
          </a:p>
        </p:txBody>
      </p:sp>
    </p:spTree>
    <p:extLst>
      <p:ext uri="{BB962C8B-B14F-4D97-AF65-F5344CB8AC3E}">
        <p14:creationId xmlns:p14="http://schemas.microsoft.com/office/powerpoint/2010/main" val="3252856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34971</TotalTime>
  <Words>98</Words>
  <Application>Microsoft Office PowerPoint</Application>
  <PresentationFormat>On-screen Show (4:3)</PresentationFormat>
  <Paragraphs>46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MS Mincho</vt:lpstr>
      <vt:lpstr>MS PGothic</vt:lpstr>
      <vt:lpstr>Arial</vt:lpstr>
      <vt:lpstr>Calibri</vt:lpstr>
      <vt:lpstr>Calibri Light</vt:lpstr>
      <vt:lpstr>Times New Roman</vt:lpstr>
      <vt:lpstr>Office Theme</vt:lpstr>
      <vt:lpstr>Prism 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Sash Duggal</dc:creator>
  <cp:lastModifiedBy>Niharika Duggal (Inflammation and Ageing)</cp:lastModifiedBy>
  <cp:revision>660</cp:revision>
  <dcterms:created xsi:type="dcterms:W3CDTF">2019-05-11T13:55:56Z</dcterms:created>
  <dcterms:modified xsi:type="dcterms:W3CDTF">2022-11-14T23:32:51Z</dcterms:modified>
</cp:coreProperties>
</file>