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0" r:id="rId2"/>
  </p:sldIdLst>
  <p:sldSz cx="9144000" cy="20116800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3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02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20" autoAdjust="0"/>
    <p:restoredTop sz="94291" autoAdjust="0"/>
  </p:normalViewPr>
  <p:slideViewPr>
    <p:cSldViewPr snapToGrid="0">
      <p:cViewPr varScale="1">
        <p:scale>
          <a:sx n="37" d="100"/>
          <a:sy n="37" d="100"/>
        </p:scale>
        <p:origin x="3570" y="102"/>
      </p:cViewPr>
      <p:guideLst>
        <p:guide orient="horz" pos="633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4" d="100"/>
        <a:sy n="10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5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5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040CC2A6-E63D-4794-9847-BE329A6944DF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1162050"/>
            <a:ext cx="14255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57" tIns="46378" rIns="92757" bIns="46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2757" tIns="46378" rIns="92757" bIns="4637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4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4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32C350EE-6713-41BF-9575-8576AF4C7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21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04448" rtl="0" eaLnBrk="1" latinLnBrk="0" hangingPunct="1">
      <a:defRPr sz="1843" kern="1200">
        <a:solidFill>
          <a:schemeClr val="tx1"/>
        </a:solidFill>
        <a:latin typeface="+mn-lt"/>
        <a:ea typeface="+mn-ea"/>
        <a:cs typeface="+mn-cs"/>
      </a:defRPr>
    </a:lvl1pPr>
    <a:lvl2pPr marL="702225" algn="l" defTabSz="1404448" rtl="0" eaLnBrk="1" latinLnBrk="0" hangingPunct="1">
      <a:defRPr sz="1843" kern="1200">
        <a:solidFill>
          <a:schemeClr val="tx1"/>
        </a:solidFill>
        <a:latin typeface="+mn-lt"/>
        <a:ea typeface="+mn-ea"/>
        <a:cs typeface="+mn-cs"/>
      </a:defRPr>
    </a:lvl2pPr>
    <a:lvl3pPr marL="1404448" algn="l" defTabSz="1404448" rtl="0" eaLnBrk="1" latinLnBrk="0" hangingPunct="1">
      <a:defRPr sz="1843" kern="1200">
        <a:solidFill>
          <a:schemeClr val="tx1"/>
        </a:solidFill>
        <a:latin typeface="+mn-lt"/>
        <a:ea typeface="+mn-ea"/>
        <a:cs typeface="+mn-cs"/>
      </a:defRPr>
    </a:lvl3pPr>
    <a:lvl4pPr marL="2106673" algn="l" defTabSz="1404448" rtl="0" eaLnBrk="1" latinLnBrk="0" hangingPunct="1">
      <a:defRPr sz="1843" kern="1200">
        <a:solidFill>
          <a:schemeClr val="tx1"/>
        </a:solidFill>
        <a:latin typeface="+mn-lt"/>
        <a:ea typeface="+mn-ea"/>
        <a:cs typeface="+mn-cs"/>
      </a:defRPr>
    </a:lvl4pPr>
    <a:lvl5pPr marL="2808896" algn="l" defTabSz="1404448" rtl="0" eaLnBrk="1" latinLnBrk="0" hangingPunct="1">
      <a:defRPr sz="1843" kern="1200">
        <a:solidFill>
          <a:schemeClr val="tx1"/>
        </a:solidFill>
        <a:latin typeface="+mn-lt"/>
        <a:ea typeface="+mn-ea"/>
        <a:cs typeface="+mn-cs"/>
      </a:defRPr>
    </a:lvl5pPr>
    <a:lvl6pPr marL="3511121" algn="l" defTabSz="1404448" rtl="0" eaLnBrk="1" latinLnBrk="0" hangingPunct="1">
      <a:defRPr sz="1843" kern="1200">
        <a:solidFill>
          <a:schemeClr val="tx1"/>
        </a:solidFill>
        <a:latin typeface="+mn-lt"/>
        <a:ea typeface="+mn-ea"/>
        <a:cs typeface="+mn-cs"/>
      </a:defRPr>
    </a:lvl6pPr>
    <a:lvl7pPr marL="4213344" algn="l" defTabSz="1404448" rtl="0" eaLnBrk="1" latinLnBrk="0" hangingPunct="1">
      <a:defRPr sz="1843" kern="1200">
        <a:solidFill>
          <a:schemeClr val="tx1"/>
        </a:solidFill>
        <a:latin typeface="+mn-lt"/>
        <a:ea typeface="+mn-ea"/>
        <a:cs typeface="+mn-cs"/>
      </a:defRPr>
    </a:lvl7pPr>
    <a:lvl8pPr marL="4915569" algn="l" defTabSz="1404448" rtl="0" eaLnBrk="1" latinLnBrk="0" hangingPunct="1">
      <a:defRPr sz="1843" kern="1200">
        <a:solidFill>
          <a:schemeClr val="tx1"/>
        </a:solidFill>
        <a:latin typeface="+mn-lt"/>
        <a:ea typeface="+mn-ea"/>
        <a:cs typeface="+mn-cs"/>
      </a:defRPr>
    </a:lvl8pPr>
    <a:lvl9pPr marL="5617792" algn="l" defTabSz="1404448" rtl="0" eaLnBrk="1" latinLnBrk="0" hangingPunct="1">
      <a:defRPr sz="184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292265"/>
            <a:ext cx="7772400" cy="700362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0565978"/>
            <a:ext cx="6858000" cy="485690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7656-3E3F-4235-86E3-0C9DBE0B182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95D4-1CD6-4FE4-893B-5584B522F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017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7656-3E3F-4235-86E3-0C9DBE0B182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95D4-1CD6-4FE4-893B-5584B522F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709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1071033"/>
            <a:ext cx="1971675" cy="1704805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1071033"/>
            <a:ext cx="5800725" cy="1704805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7656-3E3F-4235-86E3-0C9DBE0B182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95D4-1CD6-4FE4-893B-5584B522F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22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7656-3E3F-4235-86E3-0C9DBE0B182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95D4-1CD6-4FE4-893B-5584B522F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08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015236"/>
            <a:ext cx="7886700" cy="836802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3462429"/>
            <a:ext cx="7886700" cy="440054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7656-3E3F-4235-86E3-0C9DBE0B182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95D4-1CD6-4FE4-893B-5584B522F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996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5355167"/>
            <a:ext cx="3886200" cy="12763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5355167"/>
            <a:ext cx="3886200" cy="12763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7656-3E3F-4235-86E3-0C9DBE0B182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95D4-1CD6-4FE4-893B-5584B522F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013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71038"/>
            <a:ext cx="7886700" cy="388831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4931411"/>
            <a:ext cx="3868340" cy="241680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7348220"/>
            <a:ext cx="3868340" cy="10808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4931411"/>
            <a:ext cx="3887391" cy="241680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7348220"/>
            <a:ext cx="3887391" cy="10808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7656-3E3F-4235-86E3-0C9DBE0B182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95D4-1CD6-4FE4-893B-5584B522F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35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7656-3E3F-4235-86E3-0C9DBE0B182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95D4-1CD6-4FE4-893B-5584B522F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78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7656-3E3F-4235-86E3-0C9DBE0B182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95D4-1CD6-4FE4-893B-5584B522F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579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41120"/>
            <a:ext cx="2949178" cy="469392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896451"/>
            <a:ext cx="4629150" cy="142959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6035040"/>
            <a:ext cx="2949178" cy="1118065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7656-3E3F-4235-86E3-0C9DBE0B182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95D4-1CD6-4FE4-893B-5584B522F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33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41120"/>
            <a:ext cx="2949178" cy="469392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2896451"/>
            <a:ext cx="4629150" cy="1429596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6035040"/>
            <a:ext cx="2949178" cy="1118065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7656-3E3F-4235-86E3-0C9DBE0B182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95D4-1CD6-4FE4-893B-5584B522F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38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71038"/>
            <a:ext cx="7886700" cy="38883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5355167"/>
            <a:ext cx="7886700" cy="12763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18645298"/>
            <a:ext cx="2057400" cy="10710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07656-3E3F-4235-86E3-0C9DBE0B182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18645298"/>
            <a:ext cx="3086100" cy="10710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18645298"/>
            <a:ext cx="2057400" cy="10710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595D4-1CD6-4FE4-893B-5584B522F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845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4EB4C17-DDAE-4701-A8C3-FFDA858FF1B7}"/>
              </a:ext>
            </a:extLst>
          </p:cNvPr>
          <p:cNvGrpSpPr/>
          <p:nvPr/>
        </p:nvGrpSpPr>
        <p:grpSpPr>
          <a:xfrm>
            <a:off x="392818" y="281019"/>
            <a:ext cx="9667115" cy="19315079"/>
            <a:chOff x="392818" y="281019"/>
            <a:chExt cx="9667115" cy="19315079"/>
          </a:xfrm>
        </p:grpSpPr>
        <p:grpSp>
          <p:nvGrpSpPr>
            <p:cNvPr id="2" name="Group 4"/>
            <p:cNvGrpSpPr>
              <a:grpSpLocks noChangeAspect="1"/>
            </p:cNvGrpSpPr>
            <p:nvPr/>
          </p:nvGrpSpPr>
          <p:grpSpPr bwMode="auto">
            <a:xfrm>
              <a:off x="392818" y="698497"/>
              <a:ext cx="7724775" cy="18897601"/>
              <a:chOff x="256" y="472"/>
              <a:chExt cx="4866" cy="11904"/>
            </a:xfrm>
          </p:grpSpPr>
          <p:sp>
            <p:nvSpPr>
              <p:cNvPr id="1157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256" y="472"/>
                <a:ext cx="4866" cy="118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 dirty="0"/>
              </a:p>
            </p:txBody>
          </p:sp>
          <p:grpSp>
            <p:nvGrpSpPr>
              <p:cNvPr id="1160" name="Group 205"/>
              <p:cNvGrpSpPr>
                <a:grpSpLocks/>
              </p:cNvGrpSpPr>
              <p:nvPr/>
            </p:nvGrpSpPr>
            <p:grpSpPr bwMode="auto">
              <a:xfrm>
                <a:off x="580" y="534"/>
                <a:ext cx="4076" cy="6217"/>
                <a:chOff x="580" y="534"/>
                <a:chExt cx="4076" cy="6217"/>
              </a:xfrm>
            </p:grpSpPr>
            <p:sp>
              <p:nvSpPr>
                <p:cNvPr id="1532" name="Rectangle 5"/>
                <p:cNvSpPr>
                  <a:spLocks noChangeArrowheads="1"/>
                </p:cNvSpPr>
                <p:nvPr/>
              </p:nvSpPr>
              <p:spPr bwMode="auto">
                <a:xfrm>
                  <a:off x="2143" y="534"/>
                  <a:ext cx="1471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chicken/Nigeria/OOT/4/1/N69/914/2009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</a:endParaRPr>
                </a:p>
              </p:txBody>
            </p:sp>
            <p:sp>
              <p:nvSpPr>
                <p:cNvPr id="1533" name="Freeform 6"/>
                <p:cNvSpPr>
                  <a:spLocks/>
                </p:cNvSpPr>
                <p:nvPr/>
              </p:nvSpPr>
              <p:spPr bwMode="auto">
                <a:xfrm>
                  <a:off x="2039" y="58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4" name="Rectangle 7"/>
                <p:cNvSpPr>
                  <a:spLocks noChangeArrowheads="1"/>
                </p:cNvSpPr>
                <p:nvPr/>
              </p:nvSpPr>
              <p:spPr bwMode="auto">
                <a:xfrm>
                  <a:off x="2143" y="624"/>
                  <a:ext cx="1882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 MH392227/chicken/Nigeria/OOT/4/1/N69/914/2009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35" name="Freeform 8"/>
                <p:cNvSpPr>
                  <a:spLocks/>
                </p:cNvSpPr>
                <p:nvPr/>
              </p:nvSpPr>
              <p:spPr bwMode="auto">
                <a:xfrm>
                  <a:off x="2039" y="63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6" name="Freeform 9"/>
                <p:cNvSpPr>
                  <a:spLocks/>
                </p:cNvSpPr>
                <p:nvPr/>
              </p:nvSpPr>
              <p:spPr bwMode="auto">
                <a:xfrm>
                  <a:off x="1900" y="626"/>
                  <a:ext cx="139" cy="62"/>
                </a:xfrm>
                <a:custGeom>
                  <a:avLst/>
                  <a:gdLst>
                    <a:gd name="T0" fmla="*/ 0 w 139"/>
                    <a:gd name="T1" fmla="*/ 62 h 62"/>
                    <a:gd name="T2" fmla="*/ 0 w 139"/>
                    <a:gd name="T3" fmla="*/ 0 h 62"/>
                    <a:gd name="T4" fmla="*/ 139 w 139"/>
                    <a:gd name="T5" fmla="*/ 0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9" h="62">
                      <a:moveTo>
                        <a:pt x="0" y="62"/>
                      </a:moveTo>
                      <a:lnTo>
                        <a:pt x="0" y="0"/>
                      </a:lnTo>
                      <a:lnTo>
                        <a:pt x="139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7" name="Rectangle 10"/>
                <p:cNvSpPr>
                  <a:spLocks noChangeArrowheads="1"/>
                </p:cNvSpPr>
                <p:nvPr/>
              </p:nvSpPr>
              <p:spPr bwMode="auto">
                <a:xfrm>
                  <a:off x="2168" y="714"/>
                  <a:ext cx="1363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JX390609/chicken/Togo/AKO18/2009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38" name="Freeform 11"/>
                <p:cNvSpPr>
                  <a:spLocks/>
                </p:cNvSpPr>
                <p:nvPr/>
              </p:nvSpPr>
              <p:spPr bwMode="auto">
                <a:xfrm>
                  <a:off x="1900" y="700"/>
                  <a:ext cx="262" cy="61"/>
                </a:xfrm>
                <a:custGeom>
                  <a:avLst/>
                  <a:gdLst>
                    <a:gd name="T0" fmla="*/ 0 w 262"/>
                    <a:gd name="T1" fmla="*/ 0 h 61"/>
                    <a:gd name="T2" fmla="*/ 0 w 262"/>
                    <a:gd name="T3" fmla="*/ 61 h 61"/>
                    <a:gd name="T4" fmla="*/ 262 w 262"/>
                    <a:gd name="T5" fmla="*/ 61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2" h="61">
                      <a:moveTo>
                        <a:pt x="0" y="0"/>
                      </a:moveTo>
                      <a:lnTo>
                        <a:pt x="0" y="61"/>
                      </a:lnTo>
                      <a:lnTo>
                        <a:pt x="262" y="6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9" name="Freeform 12"/>
                <p:cNvSpPr>
                  <a:spLocks/>
                </p:cNvSpPr>
                <p:nvPr/>
              </p:nvSpPr>
              <p:spPr bwMode="auto">
                <a:xfrm>
                  <a:off x="1699" y="694"/>
                  <a:ext cx="201" cy="72"/>
                </a:xfrm>
                <a:custGeom>
                  <a:avLst/>
                  <a:gdLst>
                    <a:gd name="T0" fmla="*/ 0 w 201"/>
                    <a:gd name="T1" fmla="*/ 72 h 72"/>
                    <a:gd name="T2" fmla="*/ 0 w 201"/>
                    <a:gd name="T3" fmla="*/ 0 h 72"/>
                    <a:gd name="T4" fmla="*/ 201 w 201"/>
                    <a:gd name="T5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1" h="72">
                      <a:moveTo>
                        <a:pt x="0" y="72"/>
                      </a:moveTo>
                      <a:lnTo>
                        <a:pt x="0" y="0"/>
                      </a:lnTo>
                      <a:lnTo>
                        <a:pt x="201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0" name="Rectangle 13"/>
                <p:cNvSpPr>
                  <a:spLocks noChangeArrowheads="1"/>
                </p:cNvSpPr>
                <p:nvPr/>
              </p:nvSpPr>
              <p:spPr bwMode="auto">
                <a:xfrm>
                  <a:off x="2237" y="804"/>
                  <a:ext cx="1312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JF966387/chicken/Mali/ML008/2009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41" name="Freeform 14"/>
                <p:cNvSpPr>
                  <a:spLocks/>
                </p:cNvSpPr>
                <p:nvPr/>
              </p:nvSpPr>
              <p:spPr bwMode="auto">
                <a:xfrm>
                  <a:off x="1699" y="778"/>
                  <a:ext cx="532" cy="73"/>
                </a:xfrm>
                <a:custGeom>
                  <a:avLst/>
                  <a:gdLst>
                    <a:gd name="T0" fmla="*/ 0 w 532"/>
                    <a:gd name="T1" fmla="*/ 0 h 73"/>
                    <a:gd name="T2" fmla="*/ 0 w 532"/>
                    <a:gd name="T3" fmla="*/ 73 h 73"/>
                    <a:gd name="T4" fmla="*/ 532 w 532"/>
                    <a:gd name="T5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2" h="73">
                      <a:moveTo>
                        <a:pt x="0" y="0"/>
                      </a:moveTo>
                      <a:lnTo>
                        <a:pt x="0" y="73"/>
                      </a:lnTo>
                      <a:lnTo>
                        <a:pt x="532" y="73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2" name="Freeform 15"/>
                <p:cNvSpPr>
                  <a:spLocks/>
                </p:cNvSpPr>
                <p:nvPr/>
              </p:nvSpPr>
              <p:spPr bwMode="auto">
                <a:xfrm>
                  <a:off x="1384" y="772"/>
                  <a:ext cx="315" cy="168"/>
                </a:xfrm>
                <a:custGeom>
                  <a:avLst/>
                  <a:gdLst>
                    <a:gd name="T0" fmla="*/ 0 w 315"/>
                    <a:gd name="T1" fmla="*/ 168 h 168"/>
                    <a:gd name="T2" fmla="*/ 0 w 315"/>
                    <a:gd name="T3" fmla="*/ 0 h 168"/>
                    <a:gd name="T4" fmla="*/ 315 w 315"/>
                    <a:gd name="T5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5" h="168">
                      <a:moveTo>
                        <a:pt x="0" y="168"/>
                      </a:moveTo>
                      <a:lnTo>
                        <a:pt x="0" y="0"/>
                      </a:lnTo>
                      <a:lnTo>
                        <a:pt x="315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3" name="Rectangle 16"/>
                <p:cNvSpPr>
                  <a:spLocks noChangeArrowheads="1"/>
                </p:cNvSpPr>
                <p:nvPr/>
              </p:nvSpPr>
              <p:spPr bwMode="auto">
                <a:xfrm>
                  <a:off x="1804" y="894"/>
                  <a:ext cx="1277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duck/Nigeria/903/KUDU-113/1992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44" name="Freeform 17"/>
                <p:cNvSpPr>
                  <a:spLocks/>
                </p:cNvSpPr>
                <p:nvPr/>
              </p:nvSpPr>
              <p:spPr bwMode="auto">
                <a:xfrm>
                  <a:off x="1700" y="94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5" name="Rectangle 18"/>
                <p:cNvSpPr>
                  <a:spLocks noChangeArrowheads="1"/>
                </p:cNvSpPr>
                <p:nvPr/>
              </p:nvSpPr>
              <p:spPr bwMode="auto">
                <a:xfrm>
                  <a:off x="1804" y="984"/>
                  <a:ext cx="1794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KU058680.1 duck/Nigeria/903/KUDU-113/1992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46" name="Freeform 19"/>
                <p:cNvSpPr>
                  <a:spLocks/>
                </p:cNvSpPr>
                <p:nvPr/>
              </p:nvSpPr>
              <p:spPr bwMode="auto">
                <a:xfrm>
                  <a:off x="1700" y="99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7" name="Freeform 20"/>
                <p:cNvSpPr>
                  <a:spLocks/>
                </p:cNvSpPr>
                <p:nvPr/>
              </p:nvSpPr>
              <p:spPr bwMode="auto">
                <a:xfrm>
                  <a:off x="1543" y="986"/>
                  <a:ext cx="157" cy="129"/>
                </a:xfrm>
                <a:custGeom>
                  <a:avLst/>
                  <a:gdLst>
                    <a:gd name="T0" fmla="*/ 0 w 157"/>
                    <a:gd name="T1" fmla="*/ 129 h 129"/>
                    <a:gd name="T2" fmla="*/ 0 w 157"/>
                    <a:gd name="T3" fmla="*/ 0 h 129"/>
                    <a:gd name="T4" fmla="*/ 157 w 157"/>
                    <a:gd name="T5" fmla="*/ 0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7" h="129">
                      <a:moveTo>
                        <a:pt x="0" y="129"/>
                      </a:moveTo>
                      <a:lnTo>
                        <a:pt x="0" y="0"/>
                      </a:lnTo>
                      <a:lnTo>
                        <a:pt x="157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8" name="Rectangle 21"/>
                <p:cNvSpPr>
                  <a:spLocks noChangeArrowheads="1"/>
                </p:cNvSpPr>
                <p:nvPr/>
              </p:nvSpPr>
              <p:spPr bwMode="auto">
                <a:xfrm>
                  <a:off x="2503" y="1074"/>
                  <a:ext cx="1578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chicken/Nigeria/VRD124/06/N11/867/2006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49" name="Freeform 22"/>
                <p:cNvSpPr>
                  <a:spLocks/>
                </p:cNvSpPr>
                <p:nvPr/>
              </p:nvSpPr>
              <p:spPr bwMode="auto">
                <a:xfrm>
                  <a:off x="2399" y="112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50" name="Rectangle 23"/>
                <p:cNvSpPr>
                  <a:spLocks noChangeArrowheads="1"/>
                </p:cNvSpPr>
                <p:nvPr/>
              </p:nvSpPr>
              <p:spPr bwMode="auto">
                <a:xfrm>
                  <a:off x="2503" y="1164"/>
                  <a:ext cx="2068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KY171995.1/chicken/Nigeria/VRD124/06/N11/867/2006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51" name="Freeform 24"/>
                <p:cNvSpPr>
                  <a:spLocks/>
                </p:cNvSpPr>
                <p:nvPr/>
              </p:nvSpPr>
              <p:spPr bwMode="auto">
                <a:xfrm>
                  <a:off x="2399" y="117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52" name="Freeform 25"/>
                <p:cNvSpPr>
                  <a:spLocks/>
                </p:cNvSpPr>
                <p:nvPr/>
              </p:nvSpPr>
              <p:spPr bwMode="auto">
                <a:xfrm>
                  <a:off x="2246" y="1166"/>
                  <a:ext cx="153" cy="84"/>
                </a:xfrm>
                <a:custGeom>
                  <a:avLst/>
                  <a:gdLst>
                    <a:gd name="T0" fmla="*/ 0 w 153"/>
                    <a:gd name="T1" fmla="*/ 84 h 84"/>
                    <a:gd name="T2" fmla="*/ 0 w 153"/>
                    <a:gd name="T3" fmla="*/ 0 h 84"/>
                    <a:gd name="T4" fmla="*/ 153 w 153"/>
                    <a:gd name="T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3"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153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53" name="Rectangle 26"/>
                <p:cNvSpPr>
                  <a:spLocks noChangeArrowheads="1"/>
                </p:cNvSpPr>
                <p:nvPr/>
              </p:nvSpPr>
              <p:spPr bwMode="auto">
                <a:xfrm>
                  <a:off x="2359" y="1254"/>
                  <a:ext cx="1717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KY171991/quail/Nigeria/VRD17/04/N2/861/2004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54" name="Freeform 27"/>
                <p:cNvSpPr>
                  <a:spLocks/>
                </p:cNvSpPr>
                <p:nvPr/>
              </p:nvSpPr>
              <p:spPr bwMode="auto">
                <a:xfrm>
                  <a:off x="2272" y="1301"/>
                  <a:ext cx="81" cy="39"/>
                </a:xfrm>
                <a:custGeom>
                  <a:avLst/>
                  <a:gdLst>
                    <a:gd name="T0" fmla="*/ 0 w 81"/>
                    <a:gd name="T1" fmla="*/ 39 h 39"/>
                    <a:gd name="T2" fmla="*/ 0 w 81"/>
                    <a:gd name="T3" fmla="*/ 0 h 39"/>
                    <a:gd name="T4" fmla="*/ 81 w 81"/>
                    <a:gd name="T5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81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55" name="Rectangle 28"/>
                <p:cNvSpPr>
                  <a:spLocks noChangeArrowheads="1"/>
                </p:cNvSpPr>
                <p:nvPr/>
              </p:nvSpPr>
              <p:spPr bwMode="auto">
                <a:xfrm>
                  <a:off x="2428" y="1344"/>
                  <a:ext cx="1312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JF966385/chicken/Mali/ML007/2008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56" name="Freeform 29"/>
                <p:cNvSpPr>
                  <a:spLocks/>
                </p:cNvSpPr>
                <p:nvPr/>
              </p:nvSpPr>
              <p:spPr bwMode="auto">
                <a:xfrm>
                  <a:off x="2272" y="1352"/>
                  <a:ext cx="150" cy="39"/>
                </a:xfrm>
                <a:custGeom>
                  <a:avLst/>
                  <a:gdLst>
                    <a:gd name="T0" fmla="*/ 0 w 150"/>
                    <a:gd name="T1" fmla="*/ 0 h 39"/>
                    <a:gd name="T2" fmla="*/ 0 w 150"/>
                    <a:gd name="T3" fmla="*/ 39 h 39"/>
                    <a:gd name="T4" fmla="*/ 150 w 150"/>
                    <a:gd name="T5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0"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15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57" name="Freeform 30"/>
                <p:cNvSpPr>
                  <a:spLocks/>
                </p:cNvSpPr>
                <p:nvPr/>
              </p:nvSpPr>
              <p:spPr bwMode="auto">
                <a:xfrm>
                  <a:off x="2246" y="1262"/>
                  <a:ext cx="26" cy="84"/>
                </a:xfrm>
                <a:custGeom>
                  <a:avLst/>
                  <a:gdLst>
                    <a:gd name="T0" fmla="*/ 0 w 26"/>
                    <a:gd name="T1" fmla="*/ 0 h 84"/>
                    <a:gd name="T2" fmla="*/ 0 w 26"/>
                    <a:gd name="T3" fmla="*/ 84 h 84"/>
                    <a:gd name="T4" fmla="*/ 26 w 26"/>
                    <a:gd name="T5" fmla="*/ 84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" h="84">
                      <a:moveTo>
                        <a:pt x="0" y="0"/>
                      </a:moveTo>
                      <a:lnTo>
                        <a:pt x="0" y="84"/>
                      </a:lnTo>
                      <a:lnTo>
                        <a:pt x="26" y="84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58" name="Freeform 31"/>
                <p:cNvSpPr>
                  <a:spLocks/>
                </p:cNvSpPr>
                <p:nvPr/>
              </p:nvSpPr>
              <p:spPr bwMode="auto">
                <a:xfrm>
                  <a:off x="1543" y="1127"/>
                  <a:ext cx="703" cy="129"/>
                </a:xfrm>
                <a:custGeom>
                  <a:avLst/>
                  <a:gdLst>
                    <a:gd name="T0" fmla="*/ 0 w 703"/>
                    <a:gd name="T1" fmla="*/ 0 h 129"/>
                    <a:gd name="T2" fmla="*/ 0 w 703"/>
                    <a:gd name="T3" fmla="*/ 129 h 129"/>
                    <a:gd name="T4" fmla="*/ 703 w 703"/>
                    <a:gd name="T5" fmla="*/ 129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03" h="129">
                      <a:moveTo>
                        <a:pt x="0" y="0"/>
                      </a:moveTo>
                      <a:lnTo>
                        <a:pt x="0" y="129"/>
                      </a:lnTo>
                      <a:lnTo>
                        <a:pt x="703" y="12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59" name="Freeform 32"/>
                <p:cNvSpPr>
                  <a:spLocks/>
                </p:cNvSpPr>
                <p:nvPr/>
              </p:nvSpPr>
              <p:spPr bwMode="auto">
                <a:xfrm>
                  <a:off x="1384" y="952"/>
                  <a:ext cx="159" cy="169"/>
                </a:xfrm>
                <a:custGeom>
                  <a:avLst/>
                  <a:gdLst>
                    <a:gd name="T0" fmla="*/ 0 w 159"/>
                    <a:gd name="T1" fmla="*/ 0 h 169"/>
                    <a:gd name="T2" fmla="*/ 0 w 159"/>
                    <a:gd name="T3" fmla="*/ 169 h 169"/>
                    <a:gd name="T4" fmla="*/ 159 w 159"/>
                    <a:gd name="T5" fmla="*/ 169 h 1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9" h="169">
                      <a:moveTo>
                        <a:pt x="0" y="0"/>
                      </a:moveTo>
                      <a:lnTo>
                        <a:pt x="0" y="169"/>
                      </a:lnTo>
                      <a:lnTo>
                        <a:pt x="159" y="16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0" name="Freeform 33"/>
                <p:cNvSpPr>
                  <a:spLocks/>
                </p:cNvSpPr>
                <p:nvPr/>
              </p:nvSpPr>
              <p:spPr bwMode="auto">
                <a:xfrm>
                  <a:off x="1355" y="946"/>
                  <a:ext cx="29" cy="318"/>
                </a:xfrm>
                <a:custGeom>
                  <a:avLst/>
                  <a:gdLst>
                    <a:gd name="T0" fmla="*/ 0 w 29"/>
                    <a:gd name="T1" fmla="*/ 318 h 318"/>
                    <a:gd name="T2" fmla="*/ 0 w 29"/>
                    <a:gd name="T3" fmla="*/ 0 h 318"/>
                    <a:gd name="T4" fmla="*/ 29 w 29"/>
                    <a:gd name="T5" fmla="*/ 0 h 3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9" h="318">
                      <a:moveTo>
                        <a:pt x="0" y="318"/>
                      </a:moveTo>
                      <a:lnTo>
                        <a:pt x="0" y="0"/>
                      </a:lnTo>
                      <a:lnTo>
                        <a:pt x="29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1" name="Rectangle 34"/>
                <p:cNvSpPr>
                  <a:spLocks noChangeArrowheads="1"/>
                </p:cNvSpPr>
                <p:nvPr/>
              </p:nvSpPr>
              <p:spPr bwMode="auto">
                <a:xfrm>
                  <a:off x="2465" y="1434"/>
                  <a:ext cx="1908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KY171989 chicken Nigeria VRD10/143/N68/913 2010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62" name="Freeform 35"/>
                <p:cNvSpPr>
                  <a:spLocks/>
                </p:cNvSpPr>
                <p:nvPr/>
              </p:nvSpPr>
              <p:spPr bwMode="auto">
                <a:xfrm>
                  <a:off x="2254" y="1481"/>
                  <a:ext cx="205" cy="107"/>
                </a:xfrm>
                <a:custGeom>
                  <a:avLst/>
                  <a:gdLst>
                    <a:gd name="T0" fmla="*/ 0 w 205"/>
                    <a:gd name="T1" fmla="*/ 107 h 107"/>
                    <a:gd name="T2" fmla="*/ 0 w 205"/>
                    <a:gd name="T3" fmla="*/ 0 h 107"/>
                    <a:gd name="T4" fmla="*/ 205 w 205"/>
                    <a:gd name="T5" fmla="*/ 0 h 1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5" h="107">
                      <a:moveTo>
                        <a:pt x="0" y="107"/>
                      </a:moveTo>
                      <a:lnTo>
                        <a:pt x="0" y="0"/>
                      </a:lnTo>
                      <a:lnTo>
                        <a:pt x="205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3" name="Rectangle 36"/>
                <p:cNvSpPr>
                  <a:spLocks noChangeArrowheads="1"/>
                </p:cNvSpPr>
                <p:nvPr/>
              </p:nvSpPr>
              <p:spPr bwMode="auto">
                <a:xfrm>
                  <a:off x="2500" y="1524"/>
                  <a:ext cx="2027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 MH392225/</a:t>
                  </a:r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chicken/Nigeria/KD/TW/03T/N45/720/2009 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64" name="Freeform 37"/>
                <p:cNvSpPr>
                  <a:spLocks/>
                </p:cNvSpPr>
                <p:nvPr/>
              </p:nvSpPr>
              <p:spPr bwMode="auto">
                <a:xfrm>
                  <a:off x="2396" y="157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5" name="Rectangle 38"/>
                <p:cNvSpPr>
                  <a:spLocks noChangeArrowheads="1"/>
                </p:cNvSpPr>
                <p:nvPr/>
              </p:nvSpPr>
              <p:spPr bwMode="auto">
                <a:xfrm>
                  <a:off x="2500" y="1614"/>
                  <a:ext cx="1954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pigeon/</a:t>
                  </a:r>
                  <a:r>
                    <a:rPr lang="en-US" altLang="en-US" sz="1000" b="1" dirty="0" err="1">
                      <a:solidFill>
                        <a:srgbClr val="00B050"/>
                      </a:solidFill>
                    </a:rPr>
                    <a:t>Nigeira</a:t>
                  </a:r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/</a:t>
                  </a:r>
                  <a:r>
                    <a:rPr lang="en-US" altLang="en-US" sz="1000" b="1" dirty="0" err="1">
                      <a:solidFill>
                        <a:srgbClr val="00B050"/>
                      </a:solidFill>
                    </a:rPr>
                    <a:t>Katsina</a:t>
                  </a:r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/KT/MSH/15C_(N2)/689/2009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66" name="Freeform 39"/>
                <p:cNvSpPr>
                  <a:spLocks/>
                </p:cNvSpPr>
                <p:nvPr/>
              </p:nvSpPr>
              <p:spPr bwMode="auto">
                <a:xfrm>
                  <a:off x="2396" y="162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7" name="Freeform 40"/>
                <p:cNvSpPr>
                  <a:spLocks/>
                </p:cNvSpPr>
                <p:nvPr/>
              </p:nvSpPr>
              <p:spPr bwMode="auto">
                <a:xfrm>
                  <a:off x="2365" y="1616"/>
                  <a:ext cx="31" cy="84"/>
                </a:xfrm>
                <a:custGeom>
                  <a:avLst/>
                  <a:gdLst>
                    <a:gd name="T0" fmla="*/ 0 w 31"/>
                    <a:gd name="T1" fmla="*/ 84 h 84"/>
                    <a:gd name="T2" fmla="*/ 0 w 31"/>
                    <a:gd name="T3" fmla="*/ 0 h 84"/>
                    <a:gd name="T4" fmla="*/ 31 w 31"/>
                    <a:gd name="T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"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31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8" name="Rectangle 41"/>
                <p:cNvSpPr>
                  <a:spLocks noChangeArrowheads="1"/>
                </p:cNvSpPr>
                <p:nvPr/>
              </p:nvSpPr>
              <p:spPr bwMode="auto">
                <a:xfrm>
                  <a:off x="2500" y="1704"/>
                  <a:ext cx="2067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KT948996.1 duck/Nigeria/NG-695/KG.LOM.11-16/2009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69" name="Freeform 42"/>
                <p:cNvSpPr>
                  <a:spLocks/>
                </p:cNvSpPr>
                <p:nvPr/>
              </p:nvSpPr>
              <p:spPr bwMode="auto">
                <a:xfrm>
                  <a:off x="2396" y="175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0" name="Rectangle 43"/>
                <p:cNvSpPr>
                  <a:spLocks noChangeArrowheads="1"/>
                </p:cNvSpPr>
                <p:nvPr/>
              </p:nvSpPr>
              <p:spPr bwMode="auto">
                <a:xfrm>
                  <a:off x="2500" y="1794"/>
                  <a:ext cx="1581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duck/Nigeria/NG-695/KG.LOM.11-16/2009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71" name="Freeform 44"/>
                <p:cNvSpPr>
                  <a:spLocks/>
                </p:cNvSpPr>
                <p:nvPr/>
              </p:nvSpPr>
              <p:spPr bwMode="auto">
                <a:xfrm>
                  <a:off x="2396" y="180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2" name="Freeform 45"/>
                <p:cNvSpPr>
                  <a:spLocks/>
                </p:cNvSpPr>
                <p:nvPr/>
              </p:nvSpPr>
              <p:spPr bwMode="auto">
                <a:xfrm>
                  <a:off x="2365" y="1712"/>
                  <a:ext cx="31" cy="84"/>
                </a:xfrm>
                <a:custGeom>
                  <a:avLst/>
                  <a:gdLst>
                    <a:gd name="T0" fmla="*/ 0 w 31"/>
                    <a:gd name="T1" fmla="*/ 0 h 84"/>
                    <a:gd name="T2" fmla="*/ 0 w 31"/>
                    <a:gd name="T3" fmla="*/ 84 h 84"/>
                    <a:gd name="T4" fmla="*/ 31 w 31"/>
                    <a:gd name="T5" fmla="*/ 84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" h="84">
                      <a:moveTo>
                        <a:pt x="0" y="0"/>
                      </a:moveTo>
                      <a:lnTo>
                        <a:pt x="0" y="84"/>
                      </a:lnTo>
                      <a:lnTo>
                        <a:pt x="31" y="84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3" name="Freeform 46"/>
                <p:cNvSpPr>
                  <a:spLocks/>
                </p:cNvSpPr>
                <p:nvPr/>
              </p:nvSpPr>
              <p:spPr bwMode="auto">
                <a:xfrm>
                  <a:off x="2254" y="1600"/>
                  <a:ext cx="111" cy="106"/>
                </a:xfrm>
                <a:custGeom>
                  <a:avLst/>
                  <a:gdLst>
                    <a:gd name="T0" fmla="*/ 0 w 111"/>
                    <a:gd name="T1" fmla="*/ 0 h 106"/>
                    <a:gd name="T2" fmla="*/ 0 w 111"/>
                    <a:gd name="T3" fmla="*/ 106 h 106"/>
                    <a:gd name="T4" fmla="*/ 111 w 111"/>
                    <a:gd name="T5" fmla="*/ 106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1" h="106">
                      <a:moveTo>
                        <a:pt x="0" y="0"/>
                      </a:moveTo>
                      <a:lnTo>
                        <a:pt x="0" y="106"/>
                      </a:lnTo>
                      <a:lnTo>
                        <a:pt x="111" y="106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4" name="Freeform 47"/>
                <p:cNvSpPr>
                  <a:spLocks/>
                </p:cNvSpPr>
                <p:nvPr/>
              </p:nvSpPr>
              <p:spPr bwMode="auto">
                <a:xfrm>
                  <a:off x="1355" y="1276"/>
                  <a:ext cx="899" cy="318"/>
                </a:xfrm>
                <a:custGeom>
                  <a:avLst/>
                  <a:gdLst>
                    <a:gd name="T0" fmla="*/ 0 w 899"/>
                    <a:gd name="T1" fmla="*/ 0 h 318"/>
                    <a:gd name="T2" fmla="*/ 0 w 899"/>
                    <a:gd name="T3" fmla="*/ 318 h 318"/>
                    <a:gd name="T4" fmla="*/ 899 w 899"/>
                    <a:gd name="T5" fmla="*/ 318 h 3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99" h="318">
                      <a:moveTo>
                        <a:pt x="0" y="0"/>
                      </a:moveTo>
                      <a:lnTo>
                        <a:pt x="0" y="318"/>
                      </a:lnTo>
                      <a:lnTo>
                        <a:pt x="899" y="318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5" name="Freeform 48"/>
                <p:cNvSpPr>
                  <a:spLocks/>
                </p:cNvSpPr>
                <p:nvPr/>
              </p:nvSpPr>
              <p:spPr bwMode="auto">
                <a:xfrm>
                  <a:off x="1273" y="1270"/>
                  <a:ext cx="82" cy="439"/>
                </a:xfrm>
                <a:custGeom>
                  <a:avLst/>
                  <a:gdLst>
                    <a:gd name="T0" fmla="*/ 0 w 82"/>
                    <a:gd name="T1" fmla="*/ 439 h 439"/>
                    <a:gd name="T2" fmla="*/ 0 w 82"/>
                    <a:gd name="T3" fmla="*/ 0 h 439"/>
                    <a:gd name="T4" fmla="*/ 82 w 82"/>
                    <a:gd name="T5" fmla="*/ 0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439">
                      <a:moveTo>
                        <a:pt x="0" y="439"/>
                      </a:moveTo>
                      <a:lnTo>
                        <a:pt x="0" y="0"/>
                      </a:lnTo>
                      <a:lnTo>
                        <a:pt x="82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6" name="Rectangle 49"/>
                <p:cNvSpPr>
                  <a:spLocks noChangeArrowheads="1"/>
                </p:cNvSpPr>
                <p:nvPr/>
              </p:nvSpPr>
              <p:spPr bwMode="auto">
                <a:xfrm>
                  <a:off x="2060" y="1884"/>
                  <a:ext cx="2073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AY865652/Sterna 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albifrons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/Russia/Sterna/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Astr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/2755/2001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77" name="Freeform 50"/>
                <p:cNvSpPr>
                  <a:spLocks/>
                </p:cNvSpPr>
                <p:nvPr/>
              </p:nvSpPr>
              <p:spPr bwMode="auto">
                <a:xfrm>
                  <a:off x="1760" y="1931"/>
                  <a:ext cx="294" cy="39"/>
                </a:xfrm>
                <a:custGeom>
                  <a:avLst/>
                  <a:gdLst>
                    <a:gd name="T0" fmla="*/ 0 w 294"/>
                    <a:gd name="T1" fmla="*/ 39 h 39"/>
                    <a:gd name="T2" fmla="*/ 0 w 294"/>
                    <a:gd name="T3" fmla="*/ 0 h 39"/>
                    <a:gd name="T4" fmla="*/ 294 w 294"/>
                    <a:gd name="T5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94"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294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8" name="Rectangle 51"/>
                <p:cNvSpPr>
                  <a:spLocks noChangeArrowheads="1"/>
                </p:cNvSpPr>
                <p:nvPr/>
              </p:nvSpPr>
              <p:spPr bwMode="auto">
                <a:xfrm>
                  <a:off x="1867" y="1974"/>
                  <a:ext cx="1423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KF727980/chicken/India/Bareilly/2006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79" name="Freeform 52"/>
                <p:cNvSpPr>
                  <a:spLocks/>
                </p:cNvSpPr>
                <p:nvPr/>
              </p:nvSpPr>
              <p:spPr bwMode="auto">
                <a:xfrm>
                  <a:off x="1760" y="1982"/>
                  <a:ext cx="101" cy="39"/>
                </a:xfrm>
                <a:custGeom>
                  <a:avLst/>
                  <a:gdLst>
                    <a:gd name="T0" fmla="*/ 0 w 101"/>
                    <a:gd name="T1" fmla="*/ 0 h 39"/>
                    <a:gd name="T2" fmla="*/ 0 w 101"/>
                    <a:gd name="T3" fmla="*/ 39 h 39"/>
                    <a:gd name="T4" fmla="*/ 101 w 101"/>
                    <a:gd name="T5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1"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101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0" name="Freeform 53"/>
                <p:cNvSpPr>
                  <a:spLocks/>
                </p:cNvSpPr>
                <p:nvPr/>
              </p:nvSpPr>
              <p:spPr bwMode="auto">
                <a:xfrm>
                  <a:off x="1423" y="1976"/>
                  <a:ext cx="337" cy="179"/>
                </a:xfrm>
                <a:custGeom>
                  <a:avLst/>
                  <a:gdLst>
                    <a:gd name="T0" fmla="*/ 0 w 337"/>
                    <a:gd name="T1" fmla="*/ 179 h 179"/>
                    <a:gd name="T2" fmla="*/ 0 w 337"/>
                    <a:gd name="T3" fmla="*/ 0 h 179"/>
                    <a:gd name="T4" fmla="*/ 337 w 337"/>
                    <a:gd name="T5" fmla="*/ 0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7" h="179">
                      <a:moveTo>
                        <a:pt x="0" y="179"/>
                      </a:moveTo>
                      <a:lnTo>
                        <a:pt x="0" y="0"/>
                      </a:lnTo>
                      <a:lnTo>
                        <a:pt x="337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1" name="Rectangle 54"/>
                <p:cNvSpPr>
                  <a:spLocks noChangeArrowheads="1"/>
                </p:cNvSpPr>
                <p:nvPr/>
              </p:nvSpPr>
              <p:spPr bwMode="auto">
                <a:xfrm>
                  <a:off x="2156" y="2064"/>
                  <a:ext cx="1742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KM056344/chicken/India/ndv16/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Godhra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/03/2013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82" name="Freeform 55"/>
                <p:cNvSpPr>
                  <a:spLocks/>
                </p:cNvSpPr>
                <p:nvPr/>
              </p:nvSpPr>
              <p:spPr bwMode="auto">
                <a:xfrm>
                  <a:off x="2150" y="211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3" name="Rectangle 56"/>
                <p:cNvSpPr>
                  <a:spLocks noChangeArrowheads="1"/>
                </p:cNvSpPr>
                <p:nvPr/>
              </p:nvSpPr>
              <p:spPr bwMode="auto">
                <a:xfrm>
                  <a:off x="2188" y="2154"/>
                  <a:ext cx="1684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KM056348/chicken/India/ndv40/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Sarsa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/04/2013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84" name="Freeform 57"/>
                <p:cNvSpPr>
                  <a:spLocks/>
                </p:cNvSpPr>
                <p:nvPr/>
              </p:nvSpPr>
              <p:spPr bwMode="auto">
                <a:xfrm>
                  <a:off x="2150" y="2162"/>
                  <a:ext cx="32" cy="39"/>
                </a:xfrm>
                <a:custGeom>
                  <a:avLst/>
                  <a:gdLst>
                    <a:gd name="T0" fmla="*/ 0 w 32"/>
                    <a:gd name="T1" fmla="*/ 0 h 39"/>
                    <a:gd name="T2" fmla="*/ 0 w 32"/>
                    <a:gd name="T3" fmla="*/ 39 h 39"/>
                    <a:gd name="T4" fmla="*/ 32 w 32"/>
                    <a:gd name="T5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"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32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5" name="Freeform 58"/>
                <p:cNvSpPr>
                  <a:spLocks/>
                </p:cNvSpPr>
                <p:nvPr/>
              </p:nvSpPr>
              <p:spPr bwMode="auto">
                <a:xfrm>
                  <a:off x="1870" y="2156"/>
                  <a:ext cx="280" cy="62"/>
                </a:xfrm>
                <a:custGeom>
                  <a:avLst/>
                  <a:gdLst>
                    <a:gd name="T0" fmla="*/ 0 w 280"/>
                    <a:gd name="T1" fmla="*/ 62 h 62"/>
                    <a:gd name="T2" fmla="*/ 0 w 280"/>
                    <a:gd name="T3" fmla="*/ 0 h 62"/>
                    <a:gd name="T4" fmla="*/ 280 w 280"/>
                    <a:gd name="T5" fmla="*/ 0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80" h="62">
                      <a:moveTo>
                        <a:pt x="0" y="62"/>
                      </a:moveTo>
                      <a:lnTo>
                        <a:pt x="0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6" name="Rectangle 59"/>
                <p:cNvSpPr>
                  <a:spLocks noChangeArrowheads="1"/>
                </p:cNvSpPr>
                <p:nvPr/>
              </p:nvSpPr>
              <p:spPr bwMode="auto">
                <a:xfrm>
                  <a:off x="1903" y="2244"/>
                  <a:ext cx="1289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KX061544/Red 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lori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/India/CHN/2013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87" name="Freeform 60"/>
                <p:cNvSpPr>
                  <a:spLocks/>
                </p:cNvSpPr>
                <p:nvPr/>
              </p:nvSpPr>
              <p:spPr bwMode="auto">
                <a:xfrm>
                  <a:off x="1870" y="2230"/>
                  <a:ext cx="27" cy="61"/>
                </a:xfrm>
                <a:custGeom>
                  <a:avLst/>
                  <a:gdLst>
                    <a:gd name="T0" fmla="*/ 0 w 27"/>
                    <a:gd name="T1" fmla="*/ 0 h 61"/>
                    <a:gd name="T2" fmla="*/ 0 w 27"/>
                    <a:gd name="T3" fmla="*/ 61 h 61"/>
                    <a:gd name="T4" fmla="*/ 27 w 27"/>
                    <a:gd name="T5" fmla="*/ 61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" h="61">
                      <a:moveTo>
                        <a:pt x="0" y="0"/>
                      </a:moveTo>
                      <a:lnTo>
                        <a:pt x="0" y="61"/>
                      </a:lnTo>
                      <a:lnTo>
                        <a:pt x="27" y="6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8" name="Freeform 61"/>
                <p:cNvSpPr>
                  <a:spLocks/>
                </p:cNvSpPr>
                <p:nvPr/>
              </p:nvSpPr>
              <p:spPr bwMode="auto">
                <a:xfrm>
                  <a:off x="1757" y="2224"/>
                  <a:ext cx="113" cy="117"/>
                </a:xfrm>
                <a:custGeom>
                  <a:avLst/>
                  <a:gdLst>
                    <a:gd name="T0" fmla="*/ 0 w 113"/>
                    <a:gd name="T1" fmla="*/ 117 h 117"/>
                    <a:gd name="T2" fmla="*/ 0 w 113"/>
                    <a:gd name="T3" fmla="*/ 0 h 117"/>
                    <a:gd name="T4" fmla="*/ 113 w 113"/>
                    <a:gd name="T5" fmla="*/ 0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3" h="117">
                      <a:moveTo>
                        <a:pt x="0" y="117"/>
                      </a:moveTo>
                      <a:lnTo>
                        <a:pt x="0" y="0"/>
                      </a:lnTo>
                      <a:lnTo>
                        <a:pt x="113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9" name="Rectangle 62"/>
                <p:cNvSpPr>
                  <a:spLocks noChangeArrowheads="1"/>
                </p:cNvSpPr>
                <p:nvPr/>
              </p:nvSpPr>
              <p:spPr bwMode="auto">
                <a:xfrm>
                  <a:off x="2255" y="2334"/>
                  <a:ext cx="1534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MH019283.1/chicken/Pakistan/PK3/2015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90" name="Freeform 63"/>
                <p:cNvSpPr>
                  <a:spLocks/>
                </p:cNvSpPr>
                <p:nvPr/>
              </p:nvSpPr>
              <p:spPr bwMode="auto">
                <a:xfrm>
                  <a:off x="2026" y="2381"/>
                  <a:ext cx="223" cy="84"/>
                </a:xfrm>
                <a:custGeom>
                  <a:avLst/>
                  <a:gdLst>
                    <a:gd name="T0" fmla="*/ 0 w 223"/>
                    <a:gd name="T1" fmla="*/ 84 h 84"/>
                    <a:gd name="T2" fmla="*/ 0 w 223"/>
                    <a:gd name="T3" fmla="*/ 0 h 84"/>
                    <a:gd name="T4" fmla="*/ 223 w 223"/>
                    <a:gd name="T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3"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223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91" name="Rectangle 64"/>
                <p:cNvSpPr>
                  <a:spLocks noChangeArrowheads="1"/>
                </p:cNvSpPr>
                <p:nvPr/>
              </p:nvSpPr>
              <p:spPr bwMode="auto">
                <a:xfrm>
                  <a:off x="2392" y="2424"/>
                  <a:ext cx="2136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 MH392222/chicken/Pakistan/SPVC/Karachi/27/558/2007 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92" name="Freeform 65"/>
                <p:cNvSpPr>
                  <a:spLocks/>
                </p:cNvSpPr>
                <p:nvPr/>
              </p:nvSpPr>
              <p:spPr bwMode="auto">
                <a:xfrm>
                  <a:off x="2207" y="2471"/>
                  <a:ext cx="81" cy="84"/>
                </a:xfrm>
                <a:custGeom>
                  <a:avLst/>
                  <a:gdLst>
                    <a:gd name="T0" fmla="*/ 0 w 81"/>
                    <a:gd name="T1" fmla="*/ 84 h 84"/>
                    <a:gd name="T2" fmla="*/ 0 w 81"/>
                    <a:gd name="T3" fmla="*/ 0 h 84"/>
                    <a:gd name="T4" fmla="*/ 81 w 81"/>
                    <a:gd name="T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81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93" name="Rectangle 66"/>
                <p:cNvSpPr>
                  <a:spLocks noChangeArrowheads="1"/>
                </p:cNvSpPr>
                <p:nvPr/>
              </p:nvSpPr>
              <p:spPr bwMode="auto">
                <a:xfrm>
                  <a:off x="2326" y="2514"/>
                  <a:ext cx="1698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chicken/Pakistan/SPVC/Karachi/27/558/2007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94" name="Freeform 67"/>
                <p:cNvSpPr>
                  <a:spLocks/>
                </p:cNvSpPr>
                <p:nvPr/>
              </p:nvSpPr>
              <p:spPr bwMode="auto">
                <a:xfrm>
                  <a:off x="2222" y="2561"/>
                  <a:ext cx="0" cy="84"/>
                </a:xfrm>
                <a:custGeom>
                  <a:avLst/>
                  <a:gdLst>
                    <a:gd name="T0" fmla="*/ 84 h 84"/>
                    <a:gd name="T1" fmla="*/ 0 h 84"/>
                    <a:gd name="T2" fmla="*/ 0 h 8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95" name="Rectangle 68"/>
                <p:cNvSpPr>
                  <a:spLocks noChangeArrowheads="1"/>
                </p:cNvSpPr>
                <p:nvPr/>
              </p:nvSpPr>
              <p:spPr bwMode="auto">
                <a:xfrm>
                  <a:off x="2407" y="2604"/>
                  <a:ext cx="1801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chicken/Pakistan/SPVC/Karachi/33/556-VI/2007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96" name="Freeform 69"/>
                <p:cNvSpPr>
                  <a:spLocks/>
                </p:cNvSpPr>
                <p:nvPr/>
              </p:nvSpPr>
              <p:spPr bwMode="auto">
                <a:xfrm>
                  <a:off x="2287" y="2651"/>
                  <a:ext cx="16" cy="84"/>
                </a:xfrm>
                <a:custGeom>
                  <a:avLst/>
                  <a:gdLst>
                    <a:gd name="T0" fmla="*/ 0 w 16"/>
                    <a:gd name="T1" fmla="*/ 84 h 84"/>
                    <a:gd name="T2" fmla="*/ 0 w 16"/>
                    <a:gd name="T3" fmla="*/ 0 h 84"/>
                    <a:gd name="T4" fmla="*/ 16 w 16"/>
                    <a:gd name="T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"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97" name="Rectangle 70"/>
                <p:cNvSpPr>
                  <a:spLocks noChangeArrowheads="1"/>
                </p:cNvSpPr>
                <p:nvPr/>
              </p:nvSpPr>
              <p:spPr bwMode="auto">
                <a:xfrm>
                  <a:off x="2390" y="2694"/>
                  <a:ext cx="2113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 MH392224/chicken/Pakistan/SPVC/Karachi/33/556/2007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98" name="Freeform 71"/>
                <p:cNvSpPr>
                  <a:spLocks/>
                </p:cNvSpPr>
                <p:nvPr/>
              </p:nvSpPr>
              <p:spPr bwMode="auto">
                <a:xfrm>
                  <a:off x="2287" y="274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99" name="Rectangle 72"/>
                <p:cNvSpPr>
                  <a:spLocks noChangeArrowheads="1"/>
                </p:cNvSpPr>
                <p:nvPr/>
              </p:nvSpPr>
              <p:spPr bwMode="auto">
                <a:xfrm>
                  <a:off x="2390" y="2784"/>
                  <a:ext cx="1698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1D02E4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altLang="en-US" sz="1000" b="1" dirty="0">
                      <a:solidFill>
                        <a:srgbClr val="1D02E4"/>
                      </a:solidFill>
                    </a:rPr>
                    <a:t>chicken/Pakistan/SPVC/Karachi/33/556/2007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1D02E4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00" name="Freeform 73"/>
                <p:cNvSpPr>
                  <a:spLocks/>
                </p:cNvSpPr>
                <p:nvPr/>
              </p:nvSpPr>
              <p:spPr bwMode="auto">
                <a:xfrm>
                  <a:off x="2287" y="279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1" name="Line 74"/>
                <p:cNvSpPr>
                  <a:spLocks noChangeShapeType="1"/>
                </p:cNvSpPr>
                <p:nvPr/>
              </p:nvSpPr>
              <p:spPr bwMode="auto">
                <a:xfrm>
                  <a:off x="2287" y="2747"/>
                  <a:ext cx="0" cy="84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2" name="Freeform 75"/>
                <p:cNvSpPr>
                  <a:spLocks/>
                </p:cNvSpPr>
                <p:nvPr/>
              </p:nvSpPr>
              <p:spPr bwMode="auto">
                <a:xfrm>
                  <a:off x="2222" y="2657"/>
                  <a:ext cx="65" cy="84"/>
                </a:xfrm>
                <a:custGeom>
                  <a:avLst/>
                  <a:gdLst>
                    <a:gd name="T0" fmla="*/ 0 w 65"/>
                    <a:gd name="T1" fmla="*/ 0 h 84"/>
                    <a:gd name="T2" fmla="*/ 0 w 65"/>
                    <a:gd name="T3" fmla="*/ 84 h 84"/>
                    <a:gd name="T4" fmla="*/ 65 w 65"/>
                    <a:gd name="T5" fmla="*/ 84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5" h="84">
                      <a:moveTo>
                        <a:pt x="0" y="0"/>
                      </a:moveTo>
                      <a:lnTo>
                        <a:pt x="0" y="84"/>
                      </a:lnTo>
                      <a:lnTo>
                        <a:pt x="65" y="84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3" name="Freeform 76"/>
                <p:cNvSpPr>
                  <a:spLocks/>
                </p:cNvSpPr>
                <p:nvPr/>
              </p:nvSpPr>
              <p:spPr bwMode="auto">
                <a:xfrm>
                  <a:off x="2207" y="2567"/>
                  <a:ext cx="15" cy="84"/>
                </a:xfrm>
                <a:custGeom>
                  <a:avLst/>
                  <a:gdLst>
                    <a:gd name="T0" fmla="*/ 0 w 15"/>
                    <a:gd name="T1" fmla="*/ 0 h 84"/>
                    <a:gd name="T2" fmla="*/ 0 w 15"/>
                    <a:gd name="T3" fmla="*/ 84 h 84"/>
                    <a:gd name="T4" fmla="*/ 15 w 15"/>
                    <a:gd name="T5" fmla="*/ 84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" h="84">
                      <a:moveTo>
                        <a:pt x="0" y="0"/>
                      </a:moveTo>
                      <a:lnTo>
                        <a:pt x="0" y="84"/>
                      </a:lnTo>
                      <a:lnTo>
                        <a:pt x="15" y="84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4" name="Freeform 77"/>
                <p:cNvSpPr>
                  <a:spLocks/>
                </p:cNvSpPr>
                <p:nvPr/>
              </p:nvSpPr>
              <p:spPr bwMode="auto">
                <a:xfrm>
                  <a:off x="2026" y="2477"/>
                  <a:ext cx="181" cy="84"/>
                </a:xfrm>
                <a:custGeom>
                  <a:avLst/>
                  <a:gdLst>
                    <a:gd name="T0" fmla="*/ 0 w 181"/>
                    <a:gd name="T1" fmla="*/ 0 h 84"/>
                    <a:gd name="T2" fmla="*/ 0 w 181"/>
                    <a:gd name="T3" fmla="*/ 84 h 84"/>
                    <a:gd name="T4" fmla="*/ 181 w 181"/>
                    <a:gd name="T5" fmla="*/ 84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1" h="84">
                      <a:moveTo>
                        <a:pt x="0" y="0"/>
                      </a:moveTo>
                      <a:lnTo>
                        <a:pt x="0" y="84"/>
                      </a:lnTo>
                      <a:lnTo>
                        <a:pt x="181" y="84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5" name="Freeform 78"/>
                <p:cNvSpPr>
                  <a:spLocks/>
                </p:cNvSpPr>
                <p:nvPr/>
              </p:nvSpPr>
              <p:spPr bwMode="auto">
                <a:xfrm>
                  <a:off x="1757" y="2353"/>
                  <a:ext cx="269" cy="118"/>
                </a:xfrm>
                <a:custGeom>
                  <a:avLst/>
                  <a:gdLst>
                    <a:gd name="T0" fmla="*/ 0 w 269"/>
                    <a:gd name="T1" fmla="*/ 0 h 118"/>
                    <a:gd name="T2" fmla="*/ 0 w 269"/>
                    <a:gd name="T3" fmla="*/ 118 h 118"/>
                    <a:gd name="T4" fmla="*/ 269 w 269"/>
                    <a:gd name="T5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9" h="118">
                      <a:moveTo>
                        <a:pt x="0" y="0"/>
                      </a:moveTo>
                      <a:lnTo>
                        <a:pt x="0" y="118"/>
                      </a:lnTo>
                      <a:lnTo>
                        <a:pt x="269" y="118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6" name="Freeform 79"/>
                <p:cNvSpPr>
                  <a:spLocks/>
                </p:cNvSpPr>
                <p:nvPr/>
              </p:nvSpPr>
              <p:spPr bwMode="auto">
                <a:xfrm>
                  <a:off x="1423" y="2167"/>
                  <a:ext cx="334" cy="180"/>
                </a:xfrm>
                <a:custGeom>
                  <a:avLst/>
                  <a:gdLst>
                    <a:gd name="T0" fmla="*/ 0 w 334"/>
                    <a:gd name="T1" fmla="*/ 0 h 180"/>
                    <a:gd name="T2" fmla="*/ 0 w 334"/>
                    <a:gd name="T3" fmla="*/ 180 h 180"/>
                    <a:gd name="T4" fmla="*/ 334 w 334"/>
                    <a:gd name="T5" fmla="*/ 180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4" h="180">
                      <a:moveTo>
                        <a:pt x="0" y="0"/>
                      </a:moveTo>
                      <a:lnTo>
                        <a:pt x="0" y="180"/>
                      </a:lnTo>
                      <a:lnTo>
                        <a:pt x="334" y="18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7" name="Freeform 80"/>
                <p:cNvSpPr>
                  <a:spLocks/>
                </p:cNvSpPr>
                <p:nvPr/>
              </p:nvSpPr>
              <p:spPr bwMode="auto">
                <a:xfrm>
                  <a:off x="1273" y="1721"/>
                  <a:ext cx="150" cy="440"/>
                </a:xfrm>
                <a:custGeom>
                  <a:avLst/>
                  <a:gdLst>
                    <a:gd name="T0" fmla="*/ 0 w 150"/>
                    <a:gd name="T1" fmla="*/ 0 h 440"/>
                    <a:gd name="T2" fmla="*/ 0 w 150"/>
                    <a:gd name="T3" fmla="*/ 440 h 440"/>
                    <a:gd name="T4" fmla="*/ 150 w 150"/>
                    <a:gd name="T5" fmla="*/ 440 h 4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0" h="440">
                      <a:moveTo>
                        <a:pt x="0" y="0"/>
                      </a:moveTo>
                      <a:lnTo>
                        <a:pt x="0" y="440"/>
                      </a:lnTo>
                      <a:lnTo>
                        <a:pt x="150" y="44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8" name="Freeform 81"/>
                <p:cNvSpPr>
                  <a:spLocks/>
                </p:cNvSpPr>
                <p:nvPr/>
              </p:nvSpPr>
              <p:spPr bwMode="auto">
                <a:xfrm>
                  <a:off x="1235" y="1715"/>
                  <a:ext cx="38" cy="710"/>
                </a:xfrm>
                <a:custGeom>
                  <a:avLst/>
                  <a:gdLst>
                    <a:gd name="T0" fmla="*/ 0 w 38"/>
                    <a:gd name="T1" fmla="*/ 710 h 710"/>
                    <a:gd name="T2" fmla="*/ 0 w 38"/>
                    <a:gd name="T3" fmla="*/ 0 h 710"/>
                    <a:gd name="T4" fmla="*/ 38 w 38"/>
                    <a:gd name="T5" fmla="*/ 0 h 7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8" h="710">
                      <a:moveTo>
                        <a:pt x="0" y="710"/>
                      </a:moveTo>
                      <a:lnTo>
                        <a:pt x="0" y="0"/>
                      </a:lnTo>
                      <a:lnTo>
                        <a:pt x="38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9" name="Rectangle 82"/>
                <p:cNvSpPr>
                  <a:spLocks noChangeArrowheads="1"/>
                </p:cNvSpPr>
                <p:nvPr/>
              </p:nvSpPr>
              <p:spPr bwMode="auto">
                <a:xfrm>
                  <a:off x="2428" y="2874"/>
                  <a:ext cx="1471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JN800306.1/poultry/Peru/1918-03/2008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10" name="Freeform 83"/>
                <p:cNvSpPr>
                  <a:spLocks/>
                </p:cNvSpPr>
                <p:nvPr/>
              </p:nvSpPr>
              <p:spPr bwMode="auto">
                <a:xfrm>
                  <a:off x="2324" y="292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1" name="Rectangle 84"/>
                <p:cNvSpPr>
                  <a:spLocks noChangeArrowheads="1"/>
                </p:cNvSpPr>
                <p:nvPr/>
              </p:nvSpPr>
              <p:spPr bwMode="auto">
                <a:xfrm>
                  <a:off x="2428" y="2964"/>
                  <a:ext cx="1160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00B05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chicken/USA/SEPRL/603/2018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12" name="Freeform 85"/>
                <p:cNvSpPr>
                  <a:spLocks/>
                </p:cNvSpPr>
                <p:nvPr/>
              </p:nvSpPr>
              <p:spPr bwMode="auto">
                <a:xfrm>
                  <a:off x="2324" y="297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3" name="Freeform 86"/>
                <p:cNvSpPr>
                  <a:spLocks/>
                </p:cNvSpPr>
                <p:nvPr/>
              </p:nvSpPr>
              <p:spPr bwMode="auto">
                <a:xfrm>
                  <a:off x="2291" y="2966"/>
                  <a:ext cx="33" cy="62"/>
                </a:xfrm>
                <a:custGeom>
                  <a:avLst/>
                  <a:gdLst>
                    <a:gd name="T0" fmla="*/ 0 w 33"/>
                    <a:gd name="T1" fmla="*/ 62 h 62"/>
                    <a:gd name="T2" fmla="*/ 0 w 33"/>
                    <a:gd name="T3" fmla="*/ 0 h 62"/>
                    <a:gd name="T4" fmla="*/ 33 w 33"/>
                    <a:gd name="T5" fmla="*/ 0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" h="62">
                      <a:moveTo>
                        <a:pt x="0" y="62"/>
                      </a:moveTo>
                      <a:lnTo>
                        <a:pt x="0" y="0"/>
                      </a:lnTo>
                      <a:lnTo>
                        <a:pt x="33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4" name="Rectangle 87"/>
                <p:cNvSpPr>
                  <a:spLocks noChangeArrowheads="1"/>
                </p:cNvSpPr>
                <p:nvPr/>
              </p:nvSpPr>
              <p:spPr bwMode="auto">
                <a:xfrm>
                  <a:off x="2494" y="3054"/>
                  <a:ext cx="1092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KR732614/peacock/Peru/2011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15" name="Freeform 88"/>
                <p:cNvSpPr>
                  <a:spLocks/>
                </p:cNvSpPr>
                <p:nvPr/>
              </p:nvSpPr>
              <p:spPr bwMode="auto">
                <a:xfrm>
                  <a:off x="2291" y="3040"/>
                  <a:ext cx="197" cy="61"/>
                </a:xfrm>
                <a:custGeom>
                  <a:avLst/>
                  <a:gdLst>
                    <a:gd name="T0" fmla="*/ 0 w 197"/>
                    <a:gd name="T1" fmla="*/ 0 h 61"/>
                    <a:gd name="T2" fmla="*/ 0 w 197"/>
                    <a:gd name="T3" fmla="*/ 61 h 61"/>
                    <a:gd name="T4" fmla="*/ 197 w 197"/>
                    <a:gd name="T5" fmla="*/ 61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7" h="61">
                      <a:moveTo>
                        <a:pt x="0" y="0"/>
                      </a:moveTo>
                      <a:lnTo>
                        <a:pt x="0" y="61"/>
                      </a:lnTo>
                      <a:lnTo>
                        <a:pt x="197" y="6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6" name="Freeform 89"/>
                <p:cNvSpPr>
                  <a:spLocks/>
                </p:cNvSpPr>
                <p:nvPr/>
              </p:nvSpPr>
              <p:spPr bwMode="auto">
                <a:xfrm>
                  <a:off x="1457" y="3034"/>
                  <a:ext cx="834" cy="106"/>
                </a:xfrm>
                <a:custGeom>
                  <a:avLst/>
                  <a:gdLst>
                    <a:gd name="T0" fmla="*/ 0 w 834"/>
                    <a:gd name="T1" fmla="*/ 106 h 106"/>
                    <a:gd name="T2" fmla="*/ 0 w 834"/>
                    <a:gd name="T3" fmla="*/ 0 h 106"/>
                    <a:gd name="T4" fmla="*/ 834 w 834"/>
                    <a:gd name="T5" fmla="*/ 0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34" h="106">
                      <a:moveTo>
                        <a:pt x="0" y="106"/>
                      </a:moveTo>
                      <a:lnTo>
                        <a:pt x="0" y="0"/>
                      </a:lnTo>
                      <a:lnTo>
                        <a:pt x="834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7" name="Rectangle 90"/>
                <p:cNvSpPr>
                  <a:spLocks noChangeArrowheads="1"/>
                </p:cNvSpPr>
                <p:nvPr/>
              </p:nvSpPr>
              <p:spPr bwMode="auto">
                <a:xfrm>
                  <a:off x="2072" y="3144"/>
                  <a:ext cx="1350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KC152048/goose/China/GD450/2011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18" name="Freeform 91"/>
                <p:cNvSpPr>
                  <a:spLocks/>
                </p:cNvSpPr>
                <p:nvPr/>
              </p:nvSpPr>
              <p:spPr bwMode="auto">
                <a:xfrm>
                  <a:off x="2026" y="3191"/>
                  <a:ext cx="40" cy="62"/>
                </a:xfrm>
                <a:custGeom>
                  <a:avLst/>
                  <a:gdLst>
                    <a:gd name="T0" fmla="*/ 0 w 40"/>
                    <a:gd name="T1" fmla="*/ 62 h 62"/>
                    <a:gd name="T2" fmla="*/ 0 w 40"/>
                    <a:gd name="T3" fmla="*/ 0 h 62"/>
                    <a:gd name="T4" fmla="*/ 40 w 40"/>
                    <a:gd name="T5" fmla="*/ 0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" h="62">
                      <a:moveTo>
                        <a:pt x="0" y="62"/>
                      </a:moveTo>
                      <a:lnTo>
                        <a:pt x="0" y="0"/>
                      </a:lnTo>
                      <a:lnTo>
                        <a:pt x="4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9" name="Rectangle 92"/>
                <p:cNvSpPr>
                  <a:spLocks noChangeArrowheads="1"/>
                </p:cNvSpPr>
                <p:nvPr/>
              </p:nvSpPr>
              <p:spPr bwMode="auto">
                <a:xfrm>
                  <a:off x="2105" y="3234"/>
                  <a:ext cx="1394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KC152049/goose/China/GD1003/2010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20" name="Freeform 93"/>
                <p:cNvSpPr>
                  <a:spLocks/>
                </p:cNvSpPr>
                <p:nvPr/>
              </p:nvSpPr>
              <p:spPr bwMode="auto">
                <a:xfrm>
                  <a:off x="2099" y="328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1" name="Rectangle 94"/>
                <p:cNvSpPr>
                  <a:spLocks noChangeArrowheads="1"/>
                </p:cNvSpPr>
                <p:nvPr/>
              </p:nvSpPr>
              <p:spPr bwMode="auto">
                <a:xfrm>
                  <a:off x="2122" y="3324"/>
                  <a:ext cx="1514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KC551967/goose/China/Guangdong/2010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22" name="Freeform 95"/>
                <p:cNvSpPr>
                  <a:spLocks/>
                </p:cNvSpPr>
                <p:nvPr/>
              </p:nvSpPr>
              <p:spPr bwMode="auto">
                <a:xfrm>
                  <a:off x="2099" y="3332"/>
                  <a:ext cx="17" cy="39"/>
                </a:xfrm>
                <a:custGeom>
                  <a:avLst/>
                  <a:gdLst>
                    <a:gd name="T0" fmla="*/ 0 w 17"/>
                    <a:gd name="T1" fmla="*/ 0 h 39"/>
                    <a:gd name="T2" fmla="*/ 0 w 17"/>
                    <a:gd name="T3" fmla="*/ 39 h 39"/>
                    <a:gd name="T4" fmla="*/ 17 w 17"/>
                    <a:gd name="T5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"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17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3" name="Freeform 96"/>
                <p:cNvSpPr>
                  <a:spLocks/>
                </p:cNvSpPr>
                <p:nvPr/>
              </p:nvSpPr>
              <p:spPr bwMode="auto">
                <a:xfrm>
                  <a:off x="2026" y="3265"/>
                  <a:ext cx="73" cy="61"/>
                </a:xfrm>
                <a:custGeom>
                  <a:avLst/>
                  <a:gdLst>
                    <a:gd name="T0" fmla="*/ 0 w 73"/>
                    <a:gd name="T1" fmla="*/ 0 h 61"/>
                    <a:gd name="T2" fmla="*/ 0 w 73"/>
                    <a:gd name="T3" fmla="*/ 61 h 61"/>
                    <a:gd name="T4" fmla="*/ 73 w 73"/>
                    <a:gd name="T5" fmla="*/ 61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" h="61">
                      <a:moveTo>
                        <a:pt x="0" y="0"/>
                      </a:moveTo>
                      <a:lnTo>
                        <a:pt x="0" y="61"/>
                      </a:lnTo>
                      <a:lnTo>
                        <a:pt x="73" y="6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4" name="Freeform 97"/>
                <p:cNvSpPr>
                  <a:spLocks/>
                </p:cNvSpPr>
                <p:nvPr/>
              </p:nvSpPr>
              <p:spPr bwMode="auto">
                <a:xfrm>
                  <a:off x="1457" y="3152"/>
                  <a:ext cx="569" cy="107"/>
                </a:xfrm>
                <a:custGeom>
                  <a:avLst/>
                  <a:gdLst>
                    <a:gd name="T0" fmla="*/ 0 w 569"/>
                    <a:gd name="T1" fmla="*/ 0 h 107"/>
                    <a:gd name="T2" fmla="*/ 0 w 569"/>
                    <a:gd name="T3" fmla="*/ 107 h 107"/>
                    <a:gd name="T4" fmla="*/ 569 w 569"/>
                    <a:gd name="T5" fmla="*/ 107 h 1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69" h="107">
                      <a:moveTo>
                        <a:pt x="0" y="0"/>
                      </a:moveTo>
                      <a:lnTo>
                        <a:pt x="0" y="107"/>
                      </a:lnTo>
                      <a:lnTo>
                        <a:pt x="569" y="107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5" name="Freeform 98"/>
                <p:cNvSpPr>
                  <a:spLocks/>
                </p:cNvSpPr>
                <p:nvPr/>
              </p:nvSpPr>
              <p:spPr bwMode="auto">
                <a:xfrm>
                  <a:off x="1235" y="2437"/>
                  <a:ext cx="222" cy="709"/>
                </a:xfrm>
                <a:custGeom>
                  <a:avLst/>
                  <a:gdLst>
                    <a:gd name="T0" fmla="*/ 0 w 222"/>
                    <a:gd name="T1" fmla="*/ 0 h 709"/>
                    <a:gd name="T2" fmla="*/ 0 w 222"/>
                    <a:gd name="T3" fmla="*/ 709 h 709"/>
                    <a:gd name="T4" fmla="*/ 222 w 222"/>
                    <a:gd name="T5" fmla="*/ 709 h 7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2" h="709">
                      <a:moveTo>
                        <a:pt x="0" y="0"/>
                      </a:moveTo>
                      <a:lnTo>
                        <a:pt x="0" y="709"/>
                      </a:lnTo>
                      <a:lnTo>
                        <a:pt x="222" y="70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6" name="Freeform 99"/>
                <p:cNvSpPr>
                  <a:spLocks/>
                </p:cNvSpPr>
                <p:nvPr/>
              </p:nvSpPr>
              <p:spPr bwMode="auto">
                <a:xfrm>
                  <a:off x="1190" y="2431"/>
                  <a:ext cx="45" cy="858"/>
                </a:xfrm>
                <a:custGeom>
                  <a:avLst/>
                  <a:gdLst>
                    <a:gd name="T0" fmla="*/ 0 w 45"/>
                    <a:gd name="T1" fmla="*/ 858 h 858"/>
                    <a:gd name="T2" fmla="*/ 0 w 45"/>
                    <a:gd name="T3" fmla="*/ 0 h 858"/>
                    <a:gd name="T4" fmla="*/ 45 w 45"/>
                    <a:gd name="T5" fmla="*/ 0 h 8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858">
                      <a:moveTo>
                        <a:pt x="0" y="858"/>
                      </a:moveTo>
                      <a:lnTo>
                        <a:pt x="0" y="0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7" name="Rectangle 100"/>
                <p:cNvSpPr>
                  <a:spLocks noChangeArrowheads="1"/>
                </p:cNvSpPr>
                <p:nvPr/>
              </p:nvSpPr>
              <p:spPr bwMode="auto">
                <a:xfrm>
                  <a:off x="2371" y="3414"/>
                  <a:ext cx="2110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KX268688/parakeet/Pakistan/Rawalpindi/SFR-RP15/2015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28" name="Freeform 101"/>
                <p:cNvSpPr>
                  <a:spLocks/>
                </p:cNvSpPr>
                <p:nvPr/>
              </p:nvSpPr>
              <p:spPr bwMode="auto">
                <a:xfrm>
                  <a:off x="2365" y="346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9" name="Rectangle 102"/>
                <p:cNvSpPr>
                  <a:spLocks noChangeArrowheads="1"/>
                </p:cNvSpPr>
                <p:nvPr/>
              </p:nvSpPr>
              <p:spPr bwMode="auto">
                <a:xfrm>
                  <a:off x="2371" y="3504"/>
                  <a:ext cx="1828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KX268689/parrot/Pakistan/Lahore/SFR-129/2015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30" name="Freeform 103"/>
                <p:cNvSpPr>
                  <a:spLocks/>
                </p:cNvSpPr>
                <p:nvPr/>
              </p:nvSpPr>
              <p:spPr bwMode="auto">
                <a:xfrm>
                  <a:off x="2365" y="351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31" name="Freeform 104"/>
                <p:cNvSpPr>
                  <a:spLocks/>
                </p:cNvSpPr>
                <p:nvPr/>
              </p:nvSpPr>
              <p:spPr bwMode="auto">
                <a:xfrm>
                  <a:off x="2333" y="3506"/>
                  <a:ext cx="32" cy="62"/>
                </a:xfrm>
                <a:custGeom>
                  <a:avLst/>
                  <a:gdLst>
                    <a:gd name="T0" fmla="*/ 0 w 32"/>
                    <a:gd name="T1" fmla="*/ 62 h 62"/>
                    <a:gd name="T2" fmla="*/ 0 w 32"/>
                    <a:gd name="T3" fmla="*/ 0 h 62"/>
                    <a:gd name="T4" fmla="*/ 32 w 32"/>
                    <a:gd name="T5" fmla="*/ 0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" h="62">
                      <a:moveTo>
                        <a:pt x="0" y="62"/>
                      </a:moveTo>
                      <a:lnTo>
                        <a:pt x="0" y="0"/>
                      </a:lnTo>
                      <a:lnTo>
                        <a:pt x="32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32" name="Rectangle 105"/>
                <p:cNvSpPr>
                  <a:spLocks noChangeArrowheads="1"/>
                </p:cNvSpPr>
                <p:nvPr/>
              </p:nvSpPr>
              <p:spPr bwMode="auto">
                <a:xfrm>
                  <a:off x="2387" y="3594"/>
                  <a:ext cx="1458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KU845252/duck/Pakistan/AW-123/2015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33" name="Freeform 106"/>
                <p:cNvSpPr>
                  <a:spLocks/>
                </p:cNvSpPr>
                <p:nvPr/>
              </p:nvSpPr>
              <p:spPr bwMode="auto">
                <a:xfrm>
                  <a:off x="2333" y="3580"/>
                  <a:ext cx="48" cy="61"/>
                </a:xfrm>
                <a:custGeom>
                  <a:avLst/>
                  <a:gdLst>
                    <a:gd name="T0" fmla="*/ 0 w 48"/>
                    <a:gd name="T1" fmla="*/ 0 h 61"/>
                    <a:gd name="T2" fmla="*/ 0 w 48"/>
                    <a:gd name="T3" fmla="*/ 61 h 61"/>
                    <a:gd name="T4" fmla="*/ 48 w 48"/>
                    <a:gd name="T5" fmla="*/ 61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61">
                      <a:moveTo>
                        <a:pt x="0" y="0"/>
                      </a:moveTo>
                      <a:lnTo>
                        <a:pt x="0" y="61"/>
                      </a:lnTo>
                      <a:lnTo>
                        <a:pt x="48" y="6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34" name="Freeform 107"/>
                <p:cNvSpPr>
                  <a:spLocks/>
                </p:cNvSpPr>
                <p:nvPr/>
              </p:nvSpPr>
              <p:spPr bwMode="auto">
                <a:xfrm>
                  <a:off x="2285" y="3574"/>
                  <a:ext cx="48" cy="162"/>
                </a:xfrm>
                <a:custGeom>
                  <a:avLst/>
                  <a:gdLst>
                    <a:gd name="T0" fmla="*/ 0 w 48"/>
                    <a:gd name="T1" fmla="*/ 162 h 162"/>
                    <a:gd name="T2" fmla="*/ 0 w 48"/>
                    <a:gd name="T3" fmla="*/ 0 h 162"/>
                    <a:gd name="T4" fmla="*/ 48 w 48"/>
                    <a:gd name="T5" fmla="*/ 0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62">
                      <a:moveTo>
                        <a:pt x="0" y="162"/>
                      </a:moveTo>
                      <a:lnTo>
                        <a:pt x="0" y="0"/>
                      </a:lnTo>
                      <a:lnTo>
                        <a:pt x="48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35" name="Rectangle 108"/>
                <p:cNvSpPr>
                  <a:spLocks noChangeArrowheads="1"/>
                </p:cNvSpPr>
                <p:nvPr/>
              </p:nvSpPr>
              <p:spPr bwMode="auto">
                <a:xfrm>
                  <a:off x="2389" y="3684"/>
                  <a:ext cx="1989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KX496962.1/pigeon/Pakistan/Lahore/20A/996/2015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36" name="Freeform 109"/>
                <p:cNvSpPr>
                  <a:spLocks/>
                </p:cNvSpPr>
                <p:nvPr/>
              </p:nvSpPr>
              <p:spPr bwMode="auto">
                <a:xfrm>
                  <a:off x="2285" y="3731"/>
                  <a:ext cx="0" cy="84"/>
                </a:xfrm>
                <a:custGeom>
                  <a:avLst/>
                  <a:gdLst>
                    <a:gd name="T0" fmla="*/ 84 h 84"/>
                    <a:gd name="T1" fmla="*/ 0 h 84"/>
                    <a:gd name="T2" fmla="*/ 0 h 8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37" name="Rectangle 110"/>
                <p:cNvSpPr>
                  <a:spLocks noChangeArrowheads="1"/>
                </p:cNvSpPr>
                <p:nvPr/>
              </p:nvSpPr>
              <p:spPr bwMode="auto">
                <a:xfrm>
                  <a:off x="2389" y="3774"/>
                  <a:ext cx="1455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1D02E4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altLang="en-US" sz="1000" b="1" dirty="0">
                      <a:solidFill>
                        <a:srgbClr val="1D02E4"/>
                      </a:solidFill>
                    </a:rPr>
                    <a:t>pigeon/Pakistan/Lahore/20A/996/2015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1D02E4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38" name="Freeform 111"/>
                <p:cNvSpPr>
                  <a:spLocks/>
                </p:cNvSpPr>
                <p:nvPr/>
              </p:nvSpPr>
              <p:spPr bwMode="auto">
                <a:xfrm>
                  <a:off x="2285" y="382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39" name="Rectangle 112"/>
                <p:cNvSpPr>
                  <a:spLocks noChangeArrowheads="1"/>
                </p:cNvSpPr>
                <p:nvPr/>
              </p:nvSpPr>
              <p:spPr bwMode="auto">
                <a:xfrm>
                  <a:off x="2389" y="3864"/>
                  <a:ext cx="1455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pigeon/Pakistan/Lahore/20A/996/2015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40" name="Freeform 113"/>
                <p:cNvSpPr>
                  <a:spLocks/>
                </p:cNvSpPr>
                <p:nvPr/>
              </p:nvSpPr>
              <p:spPr bwMode="auto">
                <a:xfrm>
                  <a:off x="2285" y="387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1" name="Line 114"/>
                <p:cNvSpPr>
                  <a:spLocks noChangeShapeType="1"/>
                </p:cNvSpPr>
                <p:nvPr/>
              </p:nvSpPr>
              <p:spPr bwMode="auto">
                <a:xfrm>
                  <a:off x="2285" y="3748"/>
                  <a:ext cx="0" cy="163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2" name="Freeform 115"/>
                <p:cNvSpPr>
                  <a:spLocks/>
                </p:cNvSpPr>
                <p:nvPr/>
              </p:nvSpPr>
              <p:spPr bwMode="auto">
                <a:xfrm>
                  <a:off x="2237" y="3742"/>
                  <a:ext cx="48" cy="123"/>
                </a:xfrm>
                <a:custGeom>
                  <a:avLst/>
                  <a:gdLst>
                    <a:gd name="T0" fmla="*/ 0 w 48"/>
                    <a:gd name="T1" fmla="*/ 123 h 123"/>
                    <a:gd name="T2" fmla="*/ 0 w 48"/>
                    <a:gd name="T3" fmla="*/ 0 h 123"/>
                    <a:gd name="T4" fmla="*/ 48 w 48"/>
                    <a:gd name="T5" fmla="*/ 0 h 1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23">
                      <a:moveTo>
                        <a:pt x="0" y="123"/>
                      </a:moveTo>
                      <a:lnTo>
                        <a:pt x="0" y="0"/>
                      </a:lnTo>
                      <a:lnTo>
                        <a:pt x="48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3" name="Rectangle 116"/>
                <p:cNvSpPr>
                  <a:spLocks noChangeArrowheads="1"/>
                </p:cNvSpPr>
                <p:nvPr/>
              </p:nvSpPr>
              <p:spPr bwMode="auto">
                <a:xfrm>
                  <a:off x="2243" y="3954"/>
                  <a:ext cx="1953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HQ697254 chicken Indonesia Banjarmasin/010 2010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44" name="Freeform 117"/>
                <p:cNvSpPr>
                  <a:spLocks/>
                </p:cNvSpPr>
                <p:nvPr/>
              </p:nvSpPr>
              <p:spPr bwMode="auto">
                <a:xfrm>
                  <a:off x="2237" y="3877"/>
                  <a:ext cx="0" cy="124"/>
                </a:xfrm>
                <a:custGeom>
                  <a:avLst/>
                  <a:gdLst>
                    <a:gd name="T0" fmla="*/ 0 h 124"/>
                    <a:gd name="T1" fmla="*/ 124 h 124"/>
                    <a:gd name="T2" fmla="*/ 124 h 12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124">
                      <a:moveTo>
                        <a:pt x="0" y="0"/>
                      </a:moveTo>
                      <a:lnTo>
                        <a:pt x="0" y="124"/>
                      </a:lnTo>
                      <a:lnTo>
                        <a:pt x="0" y="124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5" name="Freeform 118"/>
                <p:cNvSpPr>
                  <a:spLocks/>
                </p:cNvSpPr>
                <p:nvPr/>
              </p:nvSpPr>
              <p:spPr bwMode="auto">
                <a:xfrm>
                  <a:off x="1499" y="3871"/>
                  <a:ext cx="738" cy="282"/>
                </a:xfrm>
                <a:custGeom>
                  <a:avLst/>
                  <a:gdLst>
                    <a:gd name="T0" fmla="*/ 0 w 738"/>
                    <a:gd name="T1" fmla="*/ 282 h 282"/>
                    <a:gd name="T2" fmla="*/ 0 w 738"/>
                    <a:gd name="T3" fmla="*/ 0 h 282"/>
                    <a:gd name="T4" fmla="*/ 738 w 738"/>
                    <a:gd name="T5" fmla="*/ 0 h 2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8" h="282">
                      <a:moveTo>
                        <a:pt x="0" y="282"/>
                      </a:moveTo>
                      <a:lnTo>
                        <a:pt x="0" y="0"/>
                      </a:lnTo>
                      <a:lnTo>
                        <a:pt x="738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6" name="Rectangle 119"/>
                <p:cNvSpPr>
                  <a:spLocks noChangeArrowheads="1"/>
                </p:cNvSpPr>
                <p:nvPr/>
              </p:nvSpPr>
              <p:spPr bwMode="auto">
                <a:xfrm>
                  <a:off x="1927" y="4044"/>
                  <a:ext cx="1666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AB853927/chicken/Japan/Ibaraki/SG106/1999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47" name="Freeform 120"/>
                <p:cNvSpPr>
                  <a:spLocks/>
                </p:cNvSpPr>
                <p:nvPr/>
              </p:nvSpPr>
              <p:spPr bwMode="auto">
                <a:xfrm>
                  <a:off x="1780" y="4091"/>
                  <a:ext cx="141" cy="39"/>
                </a:xfrm>
                <a:custGeom>
                  <a:avLst/>
                  <a:gdLst>
                    <a:gd name="T0" fmla="*/ 0 w 141"/>
                    <a:gd name="T1" fmla="*/ 39 h 39"/>
                    <a:gd name="T2" fmla="*/ 0 w 141"/>
                    <a:gd name="T3" fmla="*/ 0 h 39"/>
                    <a:gd name="T4" fmla="*/ 141 w 141"/>
                    <a:gd name="T5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1"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141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8" name="Rectangle 121"/>
                <p:cNvSpPr>
                  <a:spLocks noChangeArrowheads="1"/>
                </p:cNvSpPr>
                <p:nvPr/>
              </p:nvSpPr>
              <p:spPr bwMode="auto">
                <a:xfrm>
                  <a:off x="1807" y="4134"/>
                  <a:ext cx="1342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KJ782375/goose/China/GD-QY/1997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49" name="Freeform 122"/>
                <p:cNvSpPr>
                  <a:spLocks/>
                </p:cNvSpPr>
                <p:nvPr/>
              </p:nvSpPr>
              <p:spPr bwMode="auto">
                <a:xfrm>
                  <a:off x="1780" y="4142"/>
                  <a:ext cx="21" cy="39"/>
                </a:xfrm>
                <a:custGeom>
                  <a:avLst/>
                  <a:gdLst>
                    <a:gd name="T0" fmla="*/ 0 w 21"/>
                    <a:gd name="T1" fmla="*/ 0 h 39"/>
                    <a:gd name="T2" fmla="*/ 0 w 21"/>
                    <a:gd name="T3" fmla="*/ 39 h 39"/>
                    <a:gd name="T4" fmla="*/ 21 w 21"/>
                    <a:gd name="T5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"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21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0" name="Rectangle 123"/>
                <p:cNvSpPr>
                  <a:spLocks noChangeArrowheads="1"/>
                </p:cNvSpPr>
                <p:nvPr/>
              </p:nvSpPr>
              <p:spPr bwMode="auto">
                <a:xfrm>
                  <a:off x="2135" y="4224"/>
                  <a:ext cx="1273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duck/Vietnam/Long Bien/78/2002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51" name="Freeform 124"/>
                <p:cNvSpPr>
                  <a:spLocks/>
                </p:cNvSpPr>
                <p:nvPr/>
              </p:nvSpPr>
              <p:spPr bwMode="auto">
                <a:xfrm>
                  <a:off x="1780" y="4187"/>
                  <a:ext cx="252" cy="84"/>
                </a:xfrm>
                <a:custGeom>
                  <a:avLst/>
                  <a:gdLst>
                    <a:gd name="T0" fmla="*/ 0 w 252"/>
                    <a:gd name="T1" fmla="*/ 0 h 84"/>
                    <a:gd name="T2" fmla="*/ 0 w 252"/>
                    <a:gd name="T3" fmla="*/ 84 h 84"/>
                    <a:gd name="T4" fmla="*/ 252 w 252"/>
                    <a:gd name="T5" fmla="*/ 84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52" h="84">
                      <a:moveTo>
                        <a:pt x="0" y="0"/>
                      </a:moveTo>
                      <a:lnTo>
                        <a:pt x="0" y="84"/>
                      </a:lnTo>
                      <a:lnTo>
                        <a:pt x="252" y="84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2" name="Line 125"/>
                <p:cNvSpPr>
                  <a:spLocks noChangeShapeType="1"/>
                </p:cNvSpPr>
                <p:nvPr/>
              </p:nvSpPr>
              <p:spPr bwMode="auto">
                <a:xfrm>
                  <a:off x="1780" y="4091"/>
                  <a:ext cx="0" cy="84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3" name="Freeform 126"/>
                <p:cNvSpPr>
                  <a:spLocks/>
                </p:cNvSpPr>
                <p:nvPr/>
              </p:nvSpPr>
              <p:spPr bwMode="auto">
                <a:xfrm>
                  <a:off x="1709" y="4181"/>
                  <a:ext cx="71" cy="260"/>
                </a:xfrm>
                <a:custGeom>
                  <a:avLst/>
                  <a:gdLst>
                    <a:gd name="T0" fmla="*/ 0 w 71"/>
                    <a:gd name="T1" fmla="*/ 260 h 260"/>
                    <a:gd name="T2" fmla="*/ 0 w 71"/>
                    <a:gd name="T3" fmla="*/ 0 h 260"/>
                    <a:gd name="T4" fmla="*/ 71 w 71"/>
                    <a:gd name="T5" fmla="*/ 0 h 2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1" h="260">
                      <a:moveTo>
                        <a:pt x="0" y="260"/>
                      </a:moveTo>
                      <a:lnTo>
                        <a:pt x="0" y="0"/>
                      </a:lnTo>
                      <a:lnTo>
                        <a:pt x="71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4" name="Rectangle 127"/>
                <p:cNvSpPr>
                  <a:spLocks noChangeArrowheads="1"/>
                </p:cNvSpPr>
                <p:nvPr/>
              </p:nvSpPr>
              <p:spPr bwMode="auto">
                <a:xfrm>
                  <a:off x="2020" y="4314"/>
                  <a:ext cx="1283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DQ659677/goose/China/NA/1/1999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55" name="Freeform 128"/>
                <p:cNvSpPr>
                  <a:spLocks/>
                </p:cNvSpPr>
                <p:nvPr/>
              </p:nvSpPr>
              <p:spPr bwMode="auto">
                <a:xfrm>
                  <a:off x="1999" y="4361"/>
                  <a:ext cx="15" cy="39"/>
                </a:xfrm>
                <a:custGeom>
                  <a:avLst/>
                  <a:gdLst>
                    <a:gd name="T0" fmla="*/ 0 w 15"/>
                    <a:gd name="T1" fmla="*/ 39 h 39"/>
                    <a:gd name="T2" fmla="*/ 0 w 15"/>
                    <a:gd name="T3" fmla="*/ 0 h 39"/>
                    <a:gd name="T4" fmla="*/ 15 w 15"/>
                    <a:gd name="T5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"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15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6" name="Rectangle 129"/>
                <p:cNvSpPr>
                  <a:spLocks noChangeArrowheads="1"/>
                </p:cNvSpPr>
                <p:nvPr/>
              </p:nvSpPr>
              <p:spPr bwMode="auto">
                <a:xfrm>
                  <a:off x="2038" y="4404"/>
                  <a:ext cx="1329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KJ528559/goose/China/NA-1M/2014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57" name="Freeform 130"/>
                <p:cNvSpPr>
                  <a:spLocks/>
                </p:cNvSpPr>
                <p:nvPr/>
              </p:nvSpPr>
              <p:spPr bwMode="auto">
                <a:xfrm>
                  <a:off x="1999" y="4412"/>
                  <a:ext cx="33" cy="39"/>
                </a:xfrm>
                <a:custGeom>
                  <a:avLst/>
                  <a:gdLst>
                    <a:gd name="T0" fmla="*/ 0 w 33"/>
                    <a:gd name="T1" fmla="*/ 0 h 39"/>
                    <a:gd name="T2" fmla="*/ 0 w 33"/>
                    <a:gd name="T3" fmla="*/ 39 h 39"/>
                    <a:gd name="T4" fmla="*/ 33 w 33"/>
                    <a:gd name="T5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"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33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8" name="Freeform 131"/>
                <p:cNvSpPr>
                  <a:spLocks/>
                </p:cNvSpPr>
                <p:nvPr/>
              </p:nvSpPr>
              <p:spPr bwMode="auto">
                <a:xfrm>
                  <a:off x="1766" y="4406"/>
                  <a:ext cx="233" cy="302"/>
                </a:xfrm>
                <a:custGeom>
                  <a:avLst/>
                  <a:gdLst>
                    <a:gd name="T0" fmla="*/ 0 w 233"/>
                    <a:gd name="T1" fmla="*/ 302 h 302"/>
                    <a:gd name="T2" fmla="*/ 0 w 233"/>
                    <a:gd name="T3" fmla="*/ 0 h 302"/>
                    <a:gd name="T4" fmla="*/ 233 w 233"/>
                    <a:gd name="T5" fmla="*/ 0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33" h="302">
                      <a:moveTo>
                        <a:pt x="0" y="302"/>
                      </a:moveTo>
                      <a:lnTo>
                        <a:pt x="0" y="0"/>
                      </a:lnTo>
                      <a:lnTo>
                        <a:pt x="233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9" name="Rectangle 132"/>
                <p:cNvSpPr>
                  <a:spLocks noChangeArrowheads="1"/>
                </p:cNvSpPr>
                <p:nvPr/>
              </p:nvSpPr>
              <p:spPr bwMode="auto">
                <a:xfrm>
                  <a:off x="2020" y="4494"/>
                  <a:ext cx="1736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FJ872531/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muscovy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/duck/China/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Fuian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/FP1 2002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60" name="Freeform 133"/>
                <p:cNvSpPr>
                  <a:spLocks/>
                </p:cNvSpPr>
                <p:nvPr/>
              </p:nvSpPr>
              <p:spPr bwMode="auto">
                <a:xfrm>
                  <a:off x="2014" y="454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1" name="Rectangle 134"/>
                <p:cNvSpPr>
                  <a:spLocks noChangeArrowheads="1"/>
                </p:cNvSpPr>
                <p:nvPr/>
              </p:nvSpPr>
              <p:spPr bwMode="auto">
                <a:xfrm>
                  <a:off x="2020" y="4584"/>
                  <a:ext cx="1383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KM885167/mallard/China/LGD/1/2005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62" name="Freeform 135"/>
                <p:cNvSpPr>
                  <a:spLocks/>
                </p:cNvSpPr>
                <p:nvPr/>
              </p:nvSpPr>
              <p:spPr bwMode="auto">
                <a:xfrm>
                  <a:off x="2014" y="459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3" name="Freeform 136"/>
                <p:cNvSpPr>
                  <a:spLocks/>
                </p:cNvSpPr>
                <p:nvPr/>
              </p:nvSpPr>
              <p:spPr bwMode="auto">
                <a:xfrm>
                  <a:off x="1982" y="4586"/>
                  <a:ext cx="32" cy="62"/>
                </a:xfrm>
                <a:custGeom>
                  <a:avLst/>
                  <a:gdLst>
                    <a:gd name="T0" fmla="*/ 0 w 32"/>
                    <a:gd name="T1" fmla="*/ 62 h 62"/>
                    <a:gd name="T2" fmla="*/ 0 w 32"/>
                    <a:gd name="T3" fmla="*/ 0 h 62"/>
                    <a:gd name="T4" fmla="*/ 32 w 32"/>
                    <a:gd name="T5" fmla="*/ 0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" h="62">
                      <a:moveTo>
                        <a:pt x="0" y="62"/>
                      </a:moveTo>
                      <a:lnTo>
                        <a:pt x="0" y="0"/>
                      </a:lnTo>
                      <a:lnTo>
                        <a:pt x="32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4" name="Rectangle 137"/>
                <p:cNvSpPr>
                  <a:spLocks noChangeArrowheads="1"/>
                </p:cNvSpPr>
                <p:nvPr/>
              </p:nvSpPr>
              <p:spPr bwMode="auto">
                <a:xfrm>
                  <a:off x="2005" y="4674"/>
                  <a:ext cx="1454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JN400896/chicken/China/SDSG01/2011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65" name="Freeform 138"/>
                <p:cNvSpPr>
                  <a:spLocks/>
                </p:cNvSpPr>
                <p:nvPr/>
              </p:nvSpPr>
              <p:spPr bwMode="auto">
                <a:xfrm>
                  <a:off x="1982" y="4660"/>
                  <a:ext cx="17" cy="61"/>
                </a:xfrm>
                <a:custGeom>
                  <a:avLst/>
                  <a:gdLst>
                    <a:gd name="T0" fmla="*/ 0 w 17"/>
                    <a:gd name="T1" fmla="*/ 0 h 61"/>
                    <a:gd name="T2" fmla="*/ 0 w 17"/>
                    <a:gd name="T3" fmla="*/ 61 h 61"/>
                    <a:gd name="T4" fmla="*/ 17 w 17"/>
                    <a:gd name="T5" fmla="*/ 61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" h="61">
                      <a:moveTo>
                        <a:pt x="0" y="0"/>
                      </a:moveTo>
                      <a:lnTo>
                        <a:pt x="0" y="61"/>
                      </a:lnTo>
                      <a:lnTo>
                        <a:pt x="17" y="6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6" name="Rectangle 139"/>
                <p:cNvSpPr>
                  <a:spLocks noChangeArrowheads="1"/>
                </p:cNvSpPr>
                <p:nvPr/>
              </p:nvSpPr>
              <p:spPr bwMode="auto">
                <a:xfrm>
                  <a:off x="2102" y="4764"/>
                  <a:ext cx="1637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JN653340/Muscovy/duck/China/PX2/03/2003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67" name="Freeform 140"/>
                <p:cNvSpPr>
                  <a:spLocks/>
                </p:cNvSpPr>
                <p:nvPr/>
              </p:nvSpPr>
              <p:spPr bwMode="auto">
                <a:xfrm>
                  <a:off x="1982" y="4705"/>
                  <a:ext cx="114" cy="106"/>
                </a:xfrm>
                <a:custGeom>
                  <a:avLst/>
                  <a:gdLst>
                    <a:gd name="T0" fmla="*/ 0 w 114"/>
                    <a:gd name="T1" fmla="*/ 0 h 106"/>
                    <a:gd name="T2" fmla="*/ 0 w 114"/>
                    <a:gd name="T3" fmla="*/ 106 h 106"/>
                    <a:gd name="T4" fmla="*/ 114 w 114"/>
                    <a:gd name="T5" fmla="*/ 106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4" h="106">
                      <a:moveTo>
                        <a:pt x="0" y="0"/>
                      </a:moveTo>
                      <a:lnTo>
                        <a:pt x="0" y="106"/>
                      </a:lnTo>
                      <a:lnTo>
                        <a:pt x="114" y="106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8" name="Rectangle 141"/>
                <p:cNvSpPr>
                  <a:spLocks noChangeArrowheads="1"/>
                </p:cNvSpPr>
                <p:nvPr/>
              </p:nvSpPr>
              <p:spPr bwMode="auto">
                <a:xfrm>
                  <a:off x="2101" y="4854"/>
                  <a:ext cx="1221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AF431744/goose/China/ZJ1/2000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69" name="Freeform 142"/>
                <p:cNvSpPr>
                  <a:spLocks/>
                </p:cNvSpPr>
                <p:nvPr/>
              </p:nvSpPr>
              <p:spPr bwMode="auto">
                <a:xfrm>
                  <a:off x="1982" y="4750"/>
                  <a:ext cx="113" cy="151"/>
                </a:xfrm>
                <a:custGeom>
                  <a:avLst/>
                  <a:gdLst>
                    <a:gd name="T0" fmla="*/ 0 w 113"/>
                    <a:gd name="T1" fmla="*/ 0 h 151"/>
                    <a:gd name="T2" fmla="*/ 0 w 113"/>
                    <a:gd name="T3" fmla="*/ 151 h 151"/>
                    <a:gd name="T4" fmla="*/ 113 w 113"/>
                    <a:gd name="T5" fmla="*/ 151 h 1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3" h="151">
                      <a:moveTo>
                        <a:pt x="0" y="0"/>
                      </a:moveTo>
                      <a:lnTo>
                        <a:pt x="0" y="151"/>
                      </a:lnTo>
                      <a:lnTo>
                        <a:pt x="113" y="15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0" name="Rectangle 143"/>
                <p:cNvSpPr>
                  <a:spLocks noChangeArrowheads="1"/>
                </p:cNvSpPr>
                <p:nvPr/>
              </p:nvSpPr>
              <p:spPr bwMode="auto">
                <a:xfrm>
                  <a:off x="2299" y="4944"/>
                  <a:ext cx="862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APMV-p-S-221111/964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71" name="Freeform 144"/>
                <p:cNvSpPr>
                  <a:spLocks/>
                </p:cNvSpPr>
                <p:nvPr/>
              </p:nvSpPr>
              <p:spPr bwMode="auto">
                <a:xfrm>
                  <a:off x="1982" y="4795"/>
                  <a:ext cx="213" cy="196"/>
                </a:xfrm>
                <a:custGeom>
                  <a:avLst/>
                  <a:gdLst>
                    <a:gd name="T0" fmla="*/ 0 w 213"/>
                    <a:gd name="T1" fmla="*/ 0 h 196"/>
                    <a:gd name="T2" fmla="*/ 0 w 213"/>
                    <a:gd name="T3" fmla="*/ 196 h 196"/>
                    <a:gd name="T4" fmla="*/ 213 w 213"/>
                    <a:gd name="T5" fmla="*/ 196 h 1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3" h="196">
                      <a:moveTo>
                        <a:pt x="0" y="0"/>
                      </a:moveTo>
                      <a:lnTo>
                        <a:pt x="0" y="196"/>
                      </a:lnTo>
                      <a:lnTo>
                        <a:pt x="213" y="196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2" name="Line 145"/>
                <p:cNvSpPr>
                  <a:spLocks noChangeShapeType="1"/>
                </p:cNvSpPr>
                <p:nvPr/>
              </p:nvSpPr>
              <p:spPr bwMode="auto">
                <a:xfrm>
                  <a:off x="1982" y="4586"/>
                  <a:ext cx="0" cy="197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3" name="Freeform 146"/>
                <p:cNvSpPr>
                  <a:spLocks/>
                </p:cNvSpPr>
                <p:nvPr/>
              </p:nvSpPr>
              <p:spPr bwMode="auto">
                <a:xfrm>
                  <a:off x="1816" y="4789"/>
                  <a:ext cx="166" cy="226"/>
                </a:xfrm>
                <a:custGeom>
                  <a:avLst/>
                  <a:gdLst>
                    <a:gd name="T0" fmla="*/ 0 w 166"/>
                    <a:gd name="T1" fmla="*/ 226 h 226"/>
                    <a:gd name="T2" fmla="*/ 0 w 166"/>
                    <a:gd name="T3" fmla="*/ 0 h 226"/>
                    <a:gd name="T4" fmla="*/ 166 w 166"/>
                    <a:gd name="T5" fmla="*/ 0 h 2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6" h="226">
                      <a:moveTo>
                        <a:pt x="0" y="226"/>
                      </a:moveTo>
                      <a:lnTo>
                        <a:pt x="0" y="0"/>
                      </a:lnTo>
                      <a:lnTo>
                        <a:pt x="166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4" name="Rectangle 147"/>
                <p:cNvSpPr>
                  <a:spLocks noChangeArrowheads="1"/>
                </p:cNvSpPr>
                <p:nvPr/>
              </p:nvSpPr>
              <p:spPr bwMode="auto">
                <a:xfrm>
                  <a:off x="2017" y="5034"/>
                  <a:ext cx="1547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DQ485231/chicken/China/Guangxi11/2003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75" name="Freeform 148"/>
                <p:cNvSpPr>
                  <a:spLocks/>
                </p:cNvSpPr>
                <p:nvPr/>
              </p:nvSpPr>
              <p:spPr bwMode="auto">
                <a:xfrm>
                  <a:off x="1844" y="5081"/>
                  <a:ext cx="167" cy="168"/>
                </a:xfrm>
                <a:custGeom>
                  <a:avLst/>
                  <a:gdLst>
                    <a:gd name="T0" fmla="*/ 0 w 167"/>
                    <a:gd name="T1" fmla="*/ 168 h 168"/>
                    <a:gd name="T2" fmla="*/ 0 w 167"/>
                    <a:gd name="T3" fmla="*/ 0 h 168"/>
                    <a:gd name="T4" fmla="*/ 167 w 167"/>
                    <a:gd name="T5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7" h="168">
                      <a:moveTo>
                        <a:pt x="0" y="168"/>
                      </a:moveTo>
                      <a:lnTo>
                        <a:pt x="0" y="0"/>
                      </a:lnTo>
                      <a:lnTo>
                        <a:pt x="167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6" name="Rectangle 149"/>
                <p:cNvSpPr>
                  <a:spLocks noChangeArrowheads="1"/>
                </p:cNvSpPr>
                <p:nvPr/>
              </p:nvSpPr>
              <p:spPr bwMode="auto">
                <a:xfrm>
                  <a:off x="2404" y="5124"/>
                  <a:ext cx="1762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 MH392219/chicken/Egypt/</a:t>
                  </a:r>
                  <a:r>
                    <a:rPr lang="en-US" altLang="en-US" sz="1000" b="1" dirty="0" err="1">
                      <a:solidFill>
                        <a:srgbClr val="FF0000"/>
                      </a:solidFill>
                    </a:rPr>
                    <a:t>Sohag</a:t>
                  </a:r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/18/1020/2014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77" name="Freeform 150"/>
                <p:cNvSpPr>
                  <a:spLocks/>
                </p:cNvSpPr>
                <p:nvPr/>
              </p:nvSpPr>
              <p:spPr bwMode="auto">
                <a:xfrm>
                  <a:off x="2300" y="517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8" name="Rectangle 151"/>
                <p:cNvSpPr>
                  <a:spLocks noChangeArrowheads="1"/>
                </p:cNvSpPr>
                <p:nvPr/>
              </p:nvSpPr>
              <p:spPr bwMode="auto">
                <a:xfrm>
                  <a:off x="2404" y="5214"/>
                  <a:ext cx="1347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chicken/Egypt/</a:t>
                  </a:r>
                  <a:r>
                    <a:rPr lang="en-US" altLang="en-US" sz="1000" b="1" dirty="0" err="1">
                      <a:solidFill>
                        <a:srgbClr val="00B050"/>
                      </a:solidFill>
                    </a:rPr>
                    <a:t>Sohag</a:t>
                  </a:r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/18/1020/2014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79" name="Freeform 152"/>
                <p:cNvSpPr>
                  <a:spLocks/>
                </p:cNvSpPr>
                <p:nvPr/>
              </p:nvSpPr>
              <p:spPr bwMode="auto">
                <a:xfrm>
                  <a:off x="2300" y="522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0" name="Freeform 153"/>
                <p:cNvSpPr>
                  <a:spLocks/>
                </p:cNvSpPr>
                <p:nvPr/>
              </p:nvSpPr>
              <p:spPr bwMode="auto">
                <a:xfrm>
                  <a:off x="1982" y="5216"/>
                  <a:ext cx="318" cy="62"/>
                </a:xfrm>
                <a:custGeom>
                  <a:avLst/>
                  <a:gdLst>
                    <a:gd name="T0" fmla="*/ 0 w 318"/>
                    <a:gd name="T1" fmla="*/ 62 h 62"/>
                    <a:gd name="T2" fmla="*/ 0 w 318"/>
                    <a:gd name="T3" fmla="*/ 0 h 62"/>
                    <a:gd name="T4" fmla="*/ 318 w 318"/>
                    <a:gd name="T5" fmla="*/ 0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8" h="62">
                      <a:moveTo>
                        <a:pt x="0" y="62"/>
                      </a:moveTo>
                      <a:lnTo>
                        <a:pt x="0" y="0"/>
                      </a:lnTo>
                      <a:lnTo>
                        <a:pt x="318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1" name="Rectangle 154"/>
                <p:cNvSpPr>
                  <a:spLocks noChangeArrowheads="1"/>
                </p:cNvSpPr>
                <p:nvPr/>
              </p:nvSpPr>
              <p:spPr bwMode="auto">
                <a:xfrm>
                  <a:off x="2146" y="5304"/>
                  <a:ext cx="1235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JN400895/duck/China/SD03/2009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82" name="Freeform 155"/>
                <p:cNvSpPr>
                  <a:spLocks/>
                </p:cNvSpPr>
                <p:nvPr/>
              </p:nvSpPr>
              <p:spPr bwMode="auto">
                <a:xfrm>
                  <a:off x="1982" y="5290"/>
                  <a:ext cx="158" cy="61"/>
                </a:xfrm>
                <a:custGeom>
                  <a:avLst/>
                  <a:gdLst>
                    <a:gd name="T0" fmla="*/ 0 w 158"/>
                    <a:gd name="T1" fmla="*/ 0 h 61"/>
                    <a:gd name="T2" fmla="*/ 0 w 158"/>
                    <a:gd name="T3" fmla="*/ 61 h 61"/>
                    <a:gd name="T4" fmla="*/ 158 w 158"/>
                    <a:gd name="T5" fmla="*/ 61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8" h="61">
                      <a:moveTo>
                        <a:pt x="0" y="0"/>
                      </a:moveTo>
                      <a:lnTo>
                        <a:pt x="0" y="61"/>
                      </a:lnTo>
                      <a:lnTo>
                        <a:pt x="158" y="6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3" name="Freeform 156"/>
                <p:cNvSpPr>
                  <a:spLocks/>
                </p:cNvSpPr>
                <p:nvPr/>
              </p:nvSpPr>
              <p:spPr bwMode="auto">
                <a:xfrm>
                  <a:off x="1960" y="5284"/>
                  <a:ext cx="22" cy="139"/>
                </a:xfrm>
                <a:custGeom>
                  <a:avLst/>
                  <a:gdLst>
                    <a:gd name="T0" fmla="*/ 0 w 22"/>
                    <a:gd name="T1" fmla="*/ 139 h 139"/>
                    <a:gd name="T2" fmla="*/ 0 w 22"/>
                    <a:gd name="T3" fmla="*/ 0 h 139"/>
                    <a:gd name="T4" fmla="*/ 22 w 22"/>
                    <a:gd name="T5" fmla="*/ 0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" h="139">
                      <a:moveTo>
                        <a:pt x="0" y="139"/>
                      </a:moveTo>
                      <a:lnTo>
                        <a:pt x="0" y="0"/>
                      </a:lnTo>
                      <a:lnTo>
                        <a:pt x="22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4" name="Rectangle 157"/>
                <p:cNvSpPr>
                  <a:spLocks noChangeArrowheads="1"/>
                </p:cNvSpPr>
                <p:nvPr/>
              </p:nvSpPr>
              <p:spPr bwMode="auto">
                <a:xfrm>
                  <a:off x="1982" y="5394"/>
                  <a:ext cx="1248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JN631747/goose/China/JS-5/2005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85" name="Freeform 158"/>
                <p:cNvSpPr>
                  <a:spLocks/>
                </p:cNvSpPr>
                <p:nvPr/>
              </p:nvSpPr>
              <p:spPr bwMode="auto">
                <a:xfrm>
                  <a:off x="1960" y="5441"/>
                  <a:ext cx="16" cy="62"/>
                </a:xfrm>
                <a:custGeom>
                  <a:avLst/>
                  <a:gdLst>
                    <a:gd name="T0" fmla="*/ 0 w 16"/>
                    <a:gd name="T1" fmla="*/ 62 h 62"/>
                    <a:gd name="T2" fmla="*/ 0 w 16"/>
                    <a:gd name="T3" fmla="*/ 0 h 62"/>
                    <a:gd name="T4" fmla="*/ 16 w 16"/>
                    <a:gd name="T5" fmla="*/ 0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" h="62">
                      <a:moveTo>
                        <a:pt x="0" y="62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6" name="Rectangle 159"/>
                <p:cNvSpPr>
                  <a:spLocks noChangeArrowheads="1"/>
                </p:cNvSpPr>
                <p:nvPr/>
              </p:nvSpPr>
              <p:spPr bwMode="auto">
                <a:xfrm>
                  <a:off x="2129" y="5484"/>
                  <a:ext cx="1456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KJ607170/quail/China/LJS/101107 2010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87" name="Freeform 160"/>
                <p:cNvSpPr>
                  <a:spLocks/>
                </p:cNvSpPr>
                <p:nvPr/>
              </p:nvSpPr>
              <p:spPr bwMode="auto">
                <a:xfrm>
                  <a:off x="2042" y="5531"/>
                  <a:ext cx="81" cy="39"/>
                </a:xfrm>
                <a:custGeom>
                  <a:avLst/>
                  <a:gdLst>
                    <a:gd name="T0" fmla="*/ 0 w 81"/>
                    <a:gd name="T1" fmla="*/ 39 h 39"/>
                    <a:gd name="T2" fmla="*/ 0 w 81"/>
                    <a:gd name="T3" fmla="*/ 0 h 39"/>
                    <a:gd name="T4" fmla="*/ 81 w 81"/>
                    <a:gd name="T5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81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8" name="Rectangle 161"/>
                <p:cNvSpPr>
                  <a:spLocks noChangeArrowheads="1"/>
                </p:cNvSpPr>
                <p:nvPr/>
              </p:nvSpPr>
              <p:spPr bwMode="auto">
                <a:xfrm>
                  <a:off x="2129" y="5574"/>
                  <a:ext cx="1974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KP742770/Sheldrake/duck/China/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Guizhou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/SS1/2014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89" name="Freeform 162"/>
                <p:cNvSpPr>
                  <a:spLocks/>
                </p:cNvSpPr>
                <p:nvPr/>
              </p:nvSpPr>
              <p:spPr bwMode="auto">
                <a:xfrm>
                  <a:off x="2042" y="5582"/>
                  <a:ext cx="81" cy="39"/>
                </a:xfrm>
                <a:custGeom>
                  <a:avLst/>
                  <a:gdLst>
                    <a:gd name="T0" fmla="*/ 0 w 81"/>
                    <a:gd name="T1" fmla="*/ 0 h 39"/>
                    <a:gd name="T2" fmla="*/ 0 w 81"/>
                    <a:gd name="T3" fmla="*/ 39 h 39"/>
                    <a:gd name="T4" fmla="*/ 81 w 81"/>
                    <a:gd name="T5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81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0" name="Freeform 163"/>
                <p:cNvSpPr>
                  <a:spLocks/>
                </p:cNvSpPr>
                <p:nvPr/>
              </p:nvSpPr>
              <p:spPr bwMode="auto">
                <a:xfrm>
                  <a:off x="1960" y="5515"/>
                  <a:ext cx="82" cy="61"/>
                </a:xfrm>
                <a:custGeom>
                  <a:avLst/>
                  <a:gdLst>
                    <a:gd name="T0" fmla="*/ 0 w 82"/>
                    <a:gd name="T1" fmla="*/ 0 h 61"/>
                    <a:gd name="T2" fmla="*/ 0 w 82"/>
                    <a:gd name="T3" fmla="*/ 61 h 61"/>
                    <a:gd name="T4" fmla="*/ 82 w 82"/>
                    <a:gd name="T5" fmla="*/ 61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61">
                      <a:moveTo>
                        <a:pt x="0" y="0"/>
                      </a:moveTo>
                      <a:lnTo>
                        <a:pt x="0" y="61"/>
                      </a:lnTo>
                      <a:lnTo>
                        <a:pt x="82" y="6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1" name="Line 164"/>
                <p:cNvSpPr>
                  <a:spLocks noChangeShapeType="1"/>
                </p:cNvSpPr>
                <p:nvPr/>
              </p:nvSpPr>
              <p:spPr bwMode="auto">
                <a:xfrm>
                  <a:off x="1960" y="5435"/>
                  <a:ext cx="0" cy="141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2" name="Freeform 165"/>
                <p:cNvSpPr>
                  <a:spLocks/>
                </p:cNvSpPr>
                <p:nvPr/>
              </p:nvSpPr>
              <p:spPr bwMode="auto">
                <a:xfrm>
                  <a:off x="1844" y="5261"/>
                  <a:ext cx="116" cy="168"/>
                </a:xfrm>
                <a:custGeom>
                  <a:avLst/>
                  <a:gdLst>
                    <a:gd name="T0" fmla="*/ 0 w 116"/>
                    <a:gd name="T1" fmla="*/ 0 h 168"/>
                    <a:gd name="T2" fmla="*/ 0 w 116"/>
                    <a:gd name="T3" fmla="*/ 168 h 168"/>
                    <a:gd name="T4" fmla="*/ 116 w 116"/>
                    <a:gd name="T5" fmla="*/ 168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6" h="168">
                      <a:moveTo>
                        <a:pt x="0" y="0"/>
                      </a:moveTo>
                      <a:lnTo>
                        <a:pt x="0" y="168"/>
                      </a:lnTo>
                      <a:lnTo>
                        <a:pt x="116" y="168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3" name="Freeform 166"/>
                <p:cNvSpPr>
                  <a:spLocks/>
                </p:cNvSpPr>
                <p:nvPr/>
              </p:nvSpPr>
              <p:spPr bwMode="auto">
                <a:xfrm>
                  <a:off x="1816" y="5027"/>
                  <a:ext cx="28" cy="228"/>
                </a:xfrm>
                <a:custGeom>
                  <a:avLst/>
                  <a:gdLst>
                    <a:gd name="T0" fmla="*/ 0 w 28"/>
                    <a:gd name="T1" fmla="*/ 0 h 228"/>
                    <a:gd name="T2" fmla="*/ 0 w 28"/>
                    <a:gd name="T3" fmla="*/ 228 h 228"/>
                    <a:gd name="T4" fmla="*/ 28 w 28"/>
                    <a:gd name="T5" fmla="*/ 228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8" h="228">
                      <a:moveTo>
                        <a:pt x="0" y="0"/>
                      </a:moveTo>
                      <a:lnTo>
                        <a:pt x="0" y="228"/>
                      </a:lnTo>
                      <a:lnTo>
                        <a:pt x="28" y="228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4" name="Freeform 167"/>
                <p:cNvSpPr>
                  <a:spLocks/>
                </p:cNvSpPr>
                <p:nvPr/>
              </p:nvSpPr>
              <p:spPr bwMode="auto">
                <a:xfrm>
                  <a:off x="1766" y="4720"/>
                  <a:ext cx="50" cy="301"/>
                </a:xfrm>
                <a:custGeom>
                  <a:avLst/>
                  <a:gdLst>
                    <a:gd name="T0" fmla="*/ 0 w 50"/>
                    <a:gd name="T1" fmla="*/ 0 h 301"/>
                    <a:gd name="T2" fmla="*/ 0 w 50"/>
                    <a:gd name="T3" fmla="*/ 301 h 301"/>
                    <a:gd name="T4" fmla="*/ 50 w 50"/>
                    <a:gd name="T5" fmla="*/ 301 h 3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0" h="301">
                      <a:moveTo>
                        <a:pt x="0" y="0"/>
                      </a:moveTo>
                      <a:lnTo>
                        <a:pt x="0" y="301"/>
                      </a:lnTo>
                      <a:lnTo>
                        <a:pt x="50" y="30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5" name="Freeform 168"/>
                <p:cNvSpPr>
                  <a:spLocks/>
                </p:cNvSpPr>
                <p:nvPr/>
              </p:nvSpPr>
              <p:spPr bwMode="auto">
                <a:xfrm>
                  <a:off x="1709" y="4453"/>
                  <a:ext cx="57" cy="261"/>
                </a:xfrm>
                <a:custGeom>
                  <a:avLst/>
                  <a:gdLst>
                    <a:gd name="T0" fmla="*/ 0 w 57"/>
                    <a:gd name="T1" fmla="*/ 0 h 261"/>
                    <a:gd name="T2" fmla="*/ 0 w 57"/>
                    <a:gd name="T3" fmla="*/ 261 h 261"/>
                    <a:gd name="T4" fmla="*/ 57 w 57"/>
                    <a:gd name="T5" fmla="*/ 261 h 2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7" h="261">
                      <a:moveTo>
                        <a:pt x="0" y="0"/>
                      </a:moveTo>
                      <a:lnTo>
                        <a:pt x="0" y="261"/>
                      </a:lnTo>
                      <a:lnTo>
                        <a:pt x="57" y="26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6" name="Freeform 169"/>
                <p:cNvSpPr>
                  <a:spLocks/>
                </p:cNvSpPr>
                <p:nvPr/>
              </p:nvSpPr>
              <p:spPr bwMode="auto">
                <a:xfrm>
                  <a:off x="1499" y="4165"/>
                  <a:ext cx="210" cy="282"/>
                </a:xfrm>
                <a:custGeom>
                  <a:avLst/>
                  <a:gdLst>
                    <a:gd name="T0" fmla="*/ 0 w 210"/>
                    <a:gd name="T1" fmla="*/ 0 h 282"/>
                    <a:gd name="T2" fmla="*/ 0 w 210"/>
                    <a:gd name="T3" fmla="*/ 282 h 282"/>
                    <a:gd name="T4" fmla="*/ 210 w 210"/>
                    <a:gd name="T5" fmla="*/ 282 h 2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0" h="282">
                      <a:moveTo>
                        <a:pt x="0" y="0"/>
                      </a:moveTo>
                      <a:lnTo>
                        <a:pt x="0" y="282"/>
                      </a:lnTo>
                      <a:lnTo>
                        <a:pt x="210" y="282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7" name="Freeform 170"/>
                <p:cNvSpPr>
                  <a:spLocks/>
                </p:cNvSpPr>
                <p:nvPr/>
              </p:nvSpPr>
              <p:spPr bwMode="auto">
                <a:xfrm>
                  <a:off x="1190" y="3301"/>
                  <a:ext cx="309" cy="858"/>
                </a:xfrm>
                <a:custGeom>
                  <a:avLst/>
                  <a:gdLst>
                    <a:gd name="T0" fmla="*/ 0 w 309"/>
                    <a:gd name="T1" fmla="*/ 0 h 858"/>
                    <a:gd name="T2" fmla="*/ 0 w 309"/>
                    <a:gd name="T3" fmla="*/ 858 h 858"/>
                    <a:gd name="T4" fmla="*/ 309 w 309"/>
                    <a:gd name="T5" fmla="*/ 858 h 8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09" h="858">
                      <a:moveTo>
                        <a:pt x="0" y="0"/>
                      </a:moveTo>
                      <a:lnTo>
                        <a:pt x="0" y="858"/>
                      </a:lnTo>
                      <a:lnTo>
                        <a:pt x="309" y="858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8" name="Freeform 171"/>
                <p:cNvSpPr>
                  <a:spLocks/>
                </p:cNvSpPr>
                <p:nvPr/>
              </p:nvSpPr>
              <p:spPr bwMode="auto">
                <a:xfrm>
                  <a:off x="817" y="3295"/>
                  <a:ext cx="373" cy="1366"/>
                </a:xfrm>
                <a:custGeom>
                  <a:avLst/>
                  <a:gdLst>
                    <a:gd name="T0" fmla="*/ 0 w 373"/>
                    <a:gd name="T1" fmla="*/ 1366 h 1366"/>
                    <a:gd name="T2" fmla="*/ 0 w 373"/>
                    <a:gd name="T3" fmla="*/ 0 h 1366"/>
                    <a:gd name="T4" fmla="*/ 373 w 373"/>
                    <a:gd name="T5" fmla="*/ 0 h 1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3" h="1366">
                      <a:moveTo>
                        <a:pt x="0" y="1366"/>
                      </a:moveTo>
                      <a:lnTo>
                        <a:pt x="0" y="0"/>
                      </a:lnTo>
                      <a:lnTo>
                        <a:pt x="373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9" name="Rectangle 172"/>
                <p:cNvSpPr>
                  <a:spLocks noChangeArrowheads="1"/>
                </p:cNvSpPr>
                <p:nvPr/>
              </p:nvSpPr>
              <p:spPr bwMode="auto">
                <a:xfrm>
                  <a:off x="2239" y="5664"/>
                  <a:ext cx="1500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1D02E4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altLang="en-US" sz="1000" b="1" dirty="0">
                      <a:solidFill>
                        <a:srgbClr val="1D02E4"/>
                      </a:solidFill>
                    </a:rPr>
                    <a:t>pigeon/Pakistan/Lahore/25A/1011/2015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1D02E4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00" name="Freeform 173"/>
                <p:cNvSpPr>
                  <a:spLocks/>
                </p:cNvSpPr>
                <p:nvPr/>
              </p:nvSpPr>
              <p:spPr bwMode="auto">
                <a:xfrm>
                  <a:off x="2135" y="571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1" name="Rectangle 174"/>
                <p:cNvSpPr>
                  <a:spLocks noChangeArrowheads="1"/>
                </p:cNvSpPr>
                <p:nvPr/>
              </p:nvSpPr>
              <p:spPr bwMode="auto">
                <a:xfrm>
                  <a:off x="2239" y="5754"/>
                  <a:ext cx="1500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pigeon/Pakistan/Lahore/25A/1011/2015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02" name="Freeform 175"/>
                <p:cNvSpPr>
                  <a:spLocks/>
                </p:cNvSpPr>
                <p:nvPr/>
              </p:nvSpPr>
              <p:spPr bwMode="auto">
                <a:xfrm>
                  <a:off x="2135" y="576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3" name="Rectangle 176"/>
                <p:cNvSpPr>
                  <a:spLocks noChangeArrowheads="1"/>
                </p:cNvSpPr>
                <p:nvPr/>
              </p:nvSpPr>
              <p:spPr bwMode="auto">
                <a:xfrm>
                  <a:off x="2239" y="5844"/>
                  <a:ext cx="1834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KX236101.2 pigeon/Pakistan/Lahore/25A/2015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04" name="Freeform 177"/>
                <p:cNvSpPr>
                  <a:spLocks/>
                </p:cNvSpPr>
                <p:nvPr/>
              </p:nvSpPr>
              <p:spPr bwMode="auto">
                <a:xfrm>
                  <a:off x="2135" y="5807"/>
                  <a:ext cx="0" cy="84"/>
                </a:xfrm>
                <a:custGeom>
                  <a:avLst/>
                  <a:gdLst>
                    <a:gd name="T0" fmla="*/ 0 h 84"/>
                    <a:gd name="T1" fmla="*/ 84 h 84"/>
                    <a:gd name="T2" fmla="*/ 84 h 8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84">
                      <a:moveTo>
                        <a:pt x="0" y="0"/>
                      </a:moveTo>
                      <a:lnTo>
                        <a:pt x="0" y="84"/>
                      </a:lnTo>
                      <a:lnTo>
                        <a:pt x="0" y="84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5" name="Line 178"/>
                <p:cNvSpPr>
                  <a:spLocks noChangeShapeType="1"/>
                </p:cNvSpPr>
                <p:nvPr/>
              </p:nvSpPr>
              <p:spPr bwMode="auto">
                <a:xfrm>
                  <a:off x="2135" y="5711"/>
                  <a:ext cx="0" cy="84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6" name="Freeform 179"/>
                <p:cNvSpPr>
                  <a:spLocks/>
                </p:cNvSpPr>
                <p:nvPr/>
              </p:nvSpPr>
              <p:spPr bwMode="auto">
                <a:xfrm>
                  <a:off x="1850" y="5801"/>
                  <a:ext cx="285" cy="84"/>
                </a:xfrm>
                <a:custGeom>
                  <a:avLst/>
                  <a:gdLst>
                    <a:gd name="T0" fmla="*/ 0 w 285"/>
                    <a:gd name="T1" fmla="*/ 84 h 84"/>
                    <a:gd name="T2" fmla="*/ 0 w 285"/>
                    <a:gd name="T3" fmla="*/ 0 h 84"/>
                    <a:gd name="T4" fmla="*/ 285 w 285"/>
                    <a:gd name="T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85"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285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7" name="Rectangle 180"/>
                <p:cNvSpPr>
                  <a:spLocks noChangeArrowheads="1"/>
                </p:cNvSpPr>
                <p:nvPr/>
              </p:nvSpPr>
              <p:spPr bwMode="auto">
                <a:xfrm>
                  <a:off x="2198" y="5934"/>
                  <a:ext cx="1633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KU885949/pigeon/Pakistan/MZS-UVAS/2014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08" name="Freeform 181"/>
                <p:cNvSpPr>
                  <a:spLocks/>
                </p:cNvSpPr>
                <p:nvPr/>
              </p:nvSpPr>
              <p:spPr bwMode="auto">
                <a:xfrm>
                  <a:off x="1850" y="5897"/>
                  <a:ext cx="342" cy="84"/>
                </a:xfrm>
                <a:custGeom>
                  <a:avLst/>
                  <a:gdLst>
                    <a:gd name="T0" fmla="*/ 0 w 342"/>
                    <a:gd name="T1" fmla="*/ 0 h 84"/>
                    <a:gd name="T2" fmla="*/ 0 w 342"/>
                    <a:gd name="T3" fmla="*/ 84 h 84"/>
                    <a:gd name="T4" fmla="*/ 342 w 342"/>
                    <a:gd name="T5" fmla="*/ 84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42" h="84">
                      <a:moveTo>
                        <a:pt x="0" y="0"/>
                      </a:moveTo>
                      <a:lnTo>
                        <a:pt x="0" y="84"/>
                      </a:lnTo>
                      <a:lnTo>
                        <a:pt x="342" y="84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9" name="Freeform 182"/>
                <p:cNvSpPr>
                  <a:spLocks/>
                </p:cNvSpPr>
                <p:nvPr/>
              </p:nvSpPr>
              <p:spPr bwMode="auto">
                <a:xfrm>
                  <a:off x="980" y="5891"/>
                  <a:ext cx="870" cy="143"/>
                </a:xfrm>
                <a:custGeom>
                  <a:avLst/>
                  <a:gdLst>
                    <a:gd name="T0" fmla="*/ 0 w 870"/>
                    <a:gd name="T1" fmla="*/ 143 h 143"/>
                    <a:gd name="T2" fmla="*/ 0 w 870"/>
                    <a:gd name="T3" fmla="*/ 0 h 143"/>
                    <a:gd name="T4" fmla="*/ 870 w 870"/>
                    <a:gd name="T5" fmla="*/ 0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0" h="143">
                      <a:moveTo>
                        <a:pt x="0" y="143"/>
                      </a:moveTo>
                      <a:lnTo>
                        <a:pt x="0" y="0"/>
                      </a:lnTo>
                      <a:lnTo>
                        <a:pt x="87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0" name="Rectangle 183"/>
                <p:cNvSpPr>
                  <a:spLocks noChangeArrowheads="1"/>
                </p:cNvSpPr>
                <p:nvPr/>
              </p:nvSpPr>
              <p:spPr bwMode="auto">
                <a:xfrm>
                  <a:off x="1678" y="6024"/>
                  <a:ext cx="1717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KC853020/crested/ibis/China/Shaanxi10/2010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11" name="Freeform 184"/>
                <p:cNvSpPr>
                  <a:spLocks/>
                </p:cNvSpPr>
                <p:nvPr/>
              </p:nvSpPr>
              <p:spPr bwMode="auto">
                <a:xfrm>
                  <a:off x="1069" y="6071"/>
                  <a:ext cx="603" cy="111"/>
                </a:xfrm>
                <a:custGeom>
                  <a:avLst/>
                  <a:gdLst>
                    <a:gd name="T0" fmla="*/ 0 w 603"/>
                    <a:gd name="T1" fmla="*/ 111 h 111"/>
                    <a:gd name="T2" fmla="*/ 0 w 603"/>
                    <a:gd name="T3" fmla="*/ 0 h 111"/>
                    <a:gd name="T4" fmla="*/ 603 w 603"/>
                    <a:gd name="T5" fmla="*/ 0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03" h="111">
                      <a:moveTo>
                        <a:pt x="0" y="111"/>
                      </a:moveTo>
                      <a:lnTo>
                        <a:pt x="0" y="0"/>
                      </a:lnTo>
                      <a:lnTo>
                        <a:pt x="603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2" name="Rectangle 185"/>
                <p:cNvSpPr>
                  <a:spLocks noChangeArrowheads="1"/>
                </p:cNvSpPr>
                <p:nvPr/>
              </p:nvSpPr>
              <p:spPr bwMode="auto">
                <a:xfrm>
                  <a:off x="1357" y="6114"/>
                  <a:ext cx="1680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AB853928/chicken/Japan/Ibaraki/SM87/1987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13" name="Freeform 186"/>
                <p:cNvSpPr>
                  <a:spLocks/>
                </p:cNvSpPr>
                <p:nvPr/>
              </p:nvSpPr>
              <p:spPr bwMode="auto">
                <a:xfrm>
                  <a:off x="1244" y="6161"/>
                  <a:ext cx="107" cy="39"/>
                </a:xfrm>
                <a:custGeom>
                  <a:avLst/>
                  <a:gdLst>
                    <a:gd name="T0" fmla="*/ 0 w 107"/>
                    <a:gd name="T1" fmla="*/ 39 h 39"/>
                    <a:gd name="T2" fmla="*/ 0 w 107"/>
                    <a:gd name="T3" fmla="*/ 0 h 39"/>
                    <a:gd name="T4" fmla="*/ 107 w 107"/>
                    <a:gd name="T5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7"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107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4" name="Rectangle 187"/>
                <p:cNvSpPr>
                  <a:spLocks noChangeArrowheads="1"/>
                </p:cNvSpPr>
                <p:nvPr/>
              </p:nvSpPr>
              <p:spPr bwMode="auto">
                <a:xfrm>
                  <a:off x="1355" y="6204"/>
                  <a:ext cx="1445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FJ766529/chicken/China/ZhJ-3/97/1997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15" name="Freeform 188"/>
                <p:cNvSpPr>
                  <a:spLocks/>
                </p:cNvSpPr>
                <p:nvPr/>
              </p:nvSpPr>
              <p:spPr bwMode="auto">
                <a:xfrm>
                  <a:off x="1244" y="6212"/>
                  <a:ext cx="105" cy="39"/>
                </a:xfrm>
                <a:custGeom>
                  <a:avLst/>
                  <a:gdLst>
                    <a:gd name="T0" fmla="*/ 0 w 105"/>
                    <a:gd name="T1" fmla="*/ 0 h 39"/>
                    <a:gd name="T2" fmla="*/ 0 w 105"/>
                    <a:gd name="T3" fmla="*/ 39 h 39"/>
                    <a:gd name="T4" fmla="*/ 105 w 105"/>
                    <a:gd name="T5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5"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105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6" name="Freeform 189"/>
                <p:cNvSpPr>
                  <a:spLocks/>
                </p:cNvSpPr>
                <p:nvPr/>
              </p:nvSpPr>
              <p:spPr bwMode="auto">
                <a:xfrm>
                  <a:off x="1241" y="6206"/>
                  <a:ext cx="3" cy="95"/>
                </a:xfrm>
                <a:custGeom>
                  <a:avLst/>
                  <a:gdLst>
                    <a:gd name="T0" fmla="*/ 0 w 3"/>
                    <a:gd name="T1" fmla="*/ 95 h 95"/>
                    <a:gd name="T2" fmla="*/ 0 w 3"/>
                    <a:gd name="T3" fmla="*/ 0 h 95"/>
                    <a:gd name="T4" fmla="*/ 3 w 3"/>
                    <a:gd name="T5" fmla="*/ 0 h 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95">
                      <a:moveTo>
                        <a:pt x="0" y="95"/>
                      </a:moveTo>
                      <a:lnTo>
                        <a:pt x="0" y="0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7" name="Rectangle 190"/>
                <p:cNvSpPr>
                  <a:spLocks noChangeArrowheads="1"/>
                </p:cNvSpPr>
                <p:nvPr/>
              </p:nvSpPr>
              <p:spPr bwMode="auto">
                <a:xfrm>
                  <a:off x="1552" y="6294"/>
                  <a:ext cx="1217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HQ839733/chicken/Sweden/1995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18" name="Freeform 191"/>
                <p:cNvSpPr>
                  <a:spLocks/>
                </p:cNvSpPr>
                <p:nvPr/>
              </p:nvSpPr>
              <p:spPr bwMode="auto">
                <a:xfrm>
                  <a:off x="1430" y="6341"/>
                  <a:ext cx="116" cy="62"/>
                </a:xfrm>
                <a:custGeom>
                  <a:avLst/>
                  <a:gdLst>
                    <a:gd name="T0" fmla="*/ 0 w 116"/>
                    <a:gd name="T1" fmla="*/ 62 h 62"/>
                    <a:gd name="T2" fmla="*/ 0 w 116"/>
                    <a:gd name="T3" fmla="*/ 0 h 62"/>
                    <a:gd name="T4" fmla="*/ 116 w 116"/>
                    <a:gd name="T5" fmla="*/ 0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6" h="62">
                      <a:moveTo>
                        <a:pt x="0" y="62"/>
                      </a:moveTo>
                      <a:lnTo>
                        <a:pt x="0" y="0"/>
                      </a:lnTo>
                      <a:lnTo>
                        <a:pt x="116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9" name="Rectangle 192"/>
                <p:cNvSpPr>
                  <a:spLocks noChangeArrowheads="1"/>
                </p:cNvSpPr>
                <p:nvPr/>
              </p:nvSpPr>
              <p:spPr bwMode="auto">
                <a:xfrm>
                  <a:off x="1631" y="6384"/>
                  <a:ext cx="2066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KY042125.1 chicken/Bulgaria/</a:t>
                  </a:r>
                  <a:r>
                    <a:rPr kumimoji="0" lang="en-US" altLang="en-US" sz="1000" b="1" i="0" u="none" strike="noStrike" cap="none" normalizeH="0" baseline="0" dirty="0" err="1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Dolno</a:t>
                  </a:r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kumimoji="0" lang="en-US" altLang="en-US" sz="1000" b="1" i="0" u="none" strike="noStrike" cap="none" normalizeH="0" baseline="0" dirty="0" err="1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Linevo</a:t>
                  </a:r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/1160/1992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20" name="Freeform 193"/>
                <p:cNvSpPr>
                  <a:spLocks/>
                </p:cNvSpPr>
                <p:nvPr/>
              </p:nvSpPr>
              <p:spPr bwMode="auto">
                <a:xfrm>
                  <a:off x="1528" y="643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1" name="Rectangle 194"/>
                <p:cNvSpPr>
                  <a:spLocks noChangeArrowheads="1"/>
                </p:cNvSpPr>
                <p:nvPr/>
              </p:nvSpPr>
              <p:spPr bwMode="auto">
                <a:xfrm>
                  <a:off x="1631" y="6474"/>
                  <a:ext cx="1621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chicken/Bulgaria/</a:t>
                  </a:r>
                  <a:r>
                    <a:rPr lang="en-US" altLang="en-US" sz="1000" b="1" dirty="0" err="1">
                      <a:solidFill>
                        <a:srgbClr val="00B050"/>
                      </a:solidFill>
                    </a:rPr>
                    <a:t>Dolno_Linevo</a:t>
                  </a:r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/1160/1992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22" name="Freeform 195"/>
                <p:cNvSpPr>
                  <a:spLocks/>
                </p:cNvSpPr>
                <p:nvPr/>
              </p:nvSpPr>
              <p:spPr bwMode="auto">
                <a:xfrm>
                  <a:off x="1528" y="648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3" name="Freeform 196"/>
                <p:cNvSpPr>
                  <a:spLocks/>
                </p:cNvSpPr>
                <p:nvPr/>
              </p:nvSpPr>
              <p:spPr bwMode="auto">
                <a:xfrm>
                  <a:off x="1430" y="6415"/>
                  <a:ext cx="98" cy="61"/>
                </a:xfrm>
                <a:custGeom>
                  <a:avLst/>
                  <a:gdLst>
                    <a:gd name="T0" fmla="*/ 0 w 98"/>
                    <a:gd name="T1" fmla="*/ 0 h 61"/>
                    <a:gd name="T2" fmla="*/ 0 w 98"/>
                    <a:gd name="T3" fmla="*/ 61 h 61"/>
                    <a:gd name="T4" fmla="*/ 98 w 98"/>
                    <a:gd name="T5" fmla="*/ 61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8" h="61">
                      <a:moveTo>
                        <a:pt x="0" y="0"/>
                      </a:moveTo>
                      <a:lnTo>
                        <a:pt x="0" y="61"/>
                      </a:lnTo>
                      <a:lnTo>
                        <a:pt x="98" y="6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4" name="Freeform 197"/>
                <p:cNvSpPr>
                  <a:spLocks/>
                </p:cNvSpPr>
                <p:nvPr/>
              </p:nvSpPr>
              <p:spPr bwMode="auto">
                <a:xfrm>
                  <a:off x="1241" y="6313"/>
                  <a:ext cx="189" cy="96"/>
                </a:xfrm>
                <a:custGeom>
                  <a:avLst/>
                  <a:gdLst>
                    <a:gd name="T0" fmla="*/ 0 w 189"/>
                    <a:gd name="T1" fmla="*/ 0 h 96"/>
                    <a:gd name="T2" fmla="*/ 0 w 189"/>
                    <a:gd name="T3" fmla="*/ 96 h 96"/>
                    <a:gd name="T4" fmla="*/ 189 w 189"/>
                    <a:gd name="T5" fmla="*/ 96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9" h="96">
                      <a:moveTo>
                        <a:pt x="0" y="0"/>
                      </a:moveTo>
                      <a:lnTo>
                        <a:pt x="0" y="96"/>
                      </a:lnTo>
                      <a:lnTo>
                        <a:pt x="189" y="96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5" name="Freeform 198"/>
                <p:cNvSpPr>
                  <a:spLocks/>
                </p:cNvSpPr>
                <p:nvPr/>
              </p:nvSpPr>
              <p:spPr bwMode="auto">
                <a:xfrm>
                  <a:off x="1069" y="6194"/>
                  <a:ext cx="172" cy="113"/>
                </a:xfrm>
                <a:custGeom>
                  <a:avLst/>
                  <a:gdLst>
                    <a:gd name="T0" fmla="*/ 0 w 172"/>
                    <a:gd name="T1" fmla="*/ 0 h 113"/>
                    <a:gd name="T2" fmla="*/ 0 w 172"/>
                    <a:gd name="T3" fmla="*/ 113 h 113"/>
                    <a:gd name="T4" fmla="*/ 172 w 172"/>
                    <a:gd name="T5" fmla="*/ 113 h 1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2" h="113">
                      <a:moveTo>
                        <a:pt x="0" y="0"/>
                      </a:moveTo>
                      <a:lnTo>
                        <a:pt x="0" y="113"/>
                      </a:lnTo>
                      <a:lnTo>
                        <a:pt x="172" y="113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6" name="Freeform 199"/>
                <p:cNvSpPr>
                  <a:spLocks/>
                </p:cNvSpPr>
                <p:nvPr/>
              </p:nvSpPr>
              <p:spPr bwMode="auto">
                <a:xfrm>
                  <a:off x="980" y="6046"/>
                  <a:ext cx="89" cy="142"/>
                </a:xfrm>
                <a:custGeom>
                  <a:avLst/>
                  <a:gdLst>
                    <a:gd name="T0" fmla="*/ 0 w 89"/>
                    <a:gd name="T1" fmla="*/ 0 h 142"/>
                    <a:gd name="T2" fmla="*/ 0 w 89"/>
                    <a:gd name="T3" fmla="*/ 142 h 142"/>
                    <a:gd name="T4" fmla="*/ 89 w 89"/>
                    <a:gd name="T5" fmla="*/ 14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9" h="142">
                      <a:moveTo>
                        <a:pt x="0" y="0"/>
                      </a:moveTo>
                      <a:lnTo>
                        <a:pt x="0" y="142"/>
                      </a:lnTo>
                      <a:lnTo>
                        <a:pt x="89" y="142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7" name="Freeform 200"/>
                <p:cNvSpPr>
                  <a:spLocks/>
                </p:cNvSpPr>
                <p:nvPr/>
              </p:nvSpPr>
              <p:spPr bwMode="auto">
                <a:xfrm>
                  <a:off x="817" y="4673"/>
                  <a:ext cx="163" cy="1367"/>
                </a:xfrm>
                <a:custGeom>
                  <a:avLst/>
                  <a:gdLst>
                    <a:gd name="T0" fmla="*/ 0 w 163"/>
                    <a:gd name="T1" fmla="*/ 0 h 1367"/>
                    <a:gd name="T2" fmla="*/ 0 w 163"/>
                    <a:gd name="T3" fmla="*/ 1367 h 1367"/>
                    <a:gd name="T4" fmla="*/ 163 w 163"/>
                    <a:gd name="T5" fmla="*/ 1367 h 13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1367">
                      <a:moveTo>
                        <a:pt x="0" y="0"/>
                      </a:moveTo>
                      <a:lnTo>
                        <a:pt x="0" y="1367"/>
                      </a:lnTo>
                      <a:lnTo>
                        <a:pt x="163" y="1367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8" name="Freeform 201"/>
                <p:cNvSpPr>
                  <a:spLocks/>
                </p:cNvSpPr>
                <p:nvPr/>
              </p:nvSpPr>
              <p:spPr bwMode="auto">
                <a:xfrm>
                  <a:off x="580" y="4667"/>
                  <a:ext cx="237" cy="1256"/>
                </a:xfrm>
                <a:custGeom>
                  <a:avLst/>
                  <a:gdLst>
                    <a:gd name="T0" fmla="*/ 0 w 237"/>
                    <a:gd name="T1" fmla="*/ 1256 h 1256"/>
                    <a:gd name="T2" fmla="*/ 0 w 237"/>
                    <a:gd name="T3" fmla="*/ 0 h 1256"/>
                    <a:gd name="T4" fmla="*/ 237 w 237"/>
                    <a:gd name="T5" fmla="*/ 0 h 12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37" h="1256">
                      <a:moveTo>
                        <a:pt x="0" y="1256"/>
                      </a:moveTo>
                      <a:lnTo>
                        <a:pt x="0" y="0"/>
                      </a:lnTo>
                      <a:lnTo>
                        <a:pt x="237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9" name="Rectangle 202"/>
                <p:cNvSpPr>
                  <a:spLocks noChangeArrowheads="1"/>
                </p:cNvSpPr>
                <p:nvPr/>
              </p:nvSpPr>
              <p:spPr bwMode="auto">
                <a:xfrm>
                  <a:off x="2165" y="6564"/>
                  <a:ext cx="1886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GQ288382/cormorant/Canada/98CNN3/V1125/1998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30" name="Freeform 203"/>
                <p:cNvSpPr>
                  <a:spLocks/>
                </p:cNvSpPr>
                <p:nvPr/>
              </p:nvSpPr>
              <p:spPr bwMode="auto">
                <a:xfrm>
                  <a:off x="2147" y="6611"/>
                  <a:ext cx="12" cy="39"/>
                </a:xfrm>
                <a:custGeom>
                  <a:avLst/>
                  <a:gdLst>
                    <a:gd name="T0" fmla="*/ 0 w 12"/>
                    <a:gd name="T1" fmla="*/ 39 h 39"/>
                    <a:gd name="T2" fmla="*/ 0 w 12"/>
                    <a:gd name="T3" fmla="*/ 0 h 39"/>
                    <a:gd name="T4" fmla="*/ 12 w 12"/>
                    <a:gd name="T5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"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31" name="Rectangle 204"/>
                <p:cNvSpPr>
                  <a:spLocks noChangeArrowheads="1"/>
                </p:cNvSpPr>
                <p:nvPr/>
              </p:nvSpPr>
              <p:spPr bwMode="auto">
                <a:xfrm>
                  <a:off x="2407" y="6654"/>
                  <a:ext cx="2249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GQ288385/double-crested cormorant/USA(WI)/18719/03/2003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162" name="Group 406"/>
              <p:cNvGrpSpPr>
                <a:grpSpLocks/>
              </p:cNvGrpSpPr>
              <p:nvPr/>
            </p:nvGrpSpPr>
            <p:grpSpPr bwMode="auto">
              <a:xfrm>
                <a:off x="299" y="538"/>
                <a:ext cx="4796" cy="11613"/>
                <a:chOff x="299" y="538"/>
                <a:chExt cx="4796" cy="11613"/>
              </a:xfrm>
            </p:grpSpPr>
            <p:sp>
              <p:nvSpPr>
                <p:cNvPr id="1332" name="Freeform 206"/>
                <p:cNvSpPr>
                  <a:spLocks/>
                </p:cNvSpPr>
                <p:nvPr/>
              </p:nvSpPr>
              <p:spPr bwMode="auto">
                <a:xfrm>
                  <a:off x="2147" y="6662"/>
                  <a:ext cx="254" cy="39"/>
                </a:xfrm>
                <a:custGeom>
                  <a:avLst/>
                  <a:gdLst>
                    <a:gd name="T0" fmla="*/ 0 w 254"/>
                    <a:gd name="T1" fmla="*/ 0 h 39"/>
                    <a:gd name="T2" fmla="*/ 0 w 254"/>
                    <a:gd name="T3" fmla="*/ 39 h 39"/>
                    <a:gd name="T4" fmla="*/ 254 w 254"/>
                    <a:gd name="T5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54"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254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3" name="Freeform 207"/>
                <p:cNvSpPr>
                  <a:spLocks/>
                </p:cNvSpPr>
                <p:nvPr/>
              </p:nvSpPr>
              <p:spPr bwMode="auto">
                <a:xfrm>
                  <a:off x="2009" y="6656"/>
                  <a:ext cx="138" cy="62"/>
                </a:xfrm>
                <a:custGeom>
                  <a:avLst/>
                  <a:gdLst>
                    <a:gd name="T0" fmla="*/ 0 w 138"/>
                    <a:gd name="T1" fmla="*/ 62 h 62"/>
                    <a:gd name="T2" fmla="*/ 0 w 138"/>
                    <a:gd name="T3" fmla="*/ 0 h 62"/>
                    <a:gd name="T4" fmla="*/ 138 w 138"/>
                    <a:gd name="T5" fmla="*/ 0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8" h="62">
                      <a:moveTo>
                        <a:pt x="0" y="62"/>
                      </a:moveTo>
                      <a:lnTo>
                        <a:pt x="0" y="0"/>
                      </a:lnTo>
                      <a:lnTo>
                        <a:pt x="138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4" name="Rectangle 208"/>
                <p:cNvSpPr>
                  <a:spLocks noChangeArrowheads="1"/>
                </p:cNvSpPr>
                <p:nvPr/>
              </p:nvSpPr>
              <p:spPr bwMode="auto">
                <a:xfrm>
                  <a:off x="2063" y="6744"/>
                  <a:ext cx="1708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GQ288384/cormorant/Canada/95DC2345/1995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35" name="Freeform 209"/>
                <p:cNvSpPr>
                  <a:spLocks/>
                </p:cNvSpPr>
                <p:nvPr/>
              </p:nvSpPr>
              <p:spPr bwMode="auto">
                <a:xfrm>
                  <a:off x="2009" y="6730"/>
                  <a:ext cx="48" cy="61"/>
                </a:xfrm>
                <a:custGeom>
                  <a:avLst/>
                  <a:gdLst>
                    <a:gd name="T0" fmla="*/ 0 w 48"/>
                    <a:gd name="T1" fmla="*/ 0 h 61"/>
                    <a:gd name="T2" fmla="*/ 0 w 48"/>
                    <a:gd name="T3" fmla="*/ 61 h 61"/>
                    <a:gd name="T4" fmla="*/ 48 w 48"/>
                    <a:gd name="T5" fmla="*/ 61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61">
                      <a:moveTo>
                        <a:pt x="0" y="0"/>
                      </a:moveTo>
                      <a:lnTo>
                        <a:pt x="0" y="61"/>
                      </a:lnTo>
                      <a:lnTo>
                        <a:pt x="48" y="6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6" name="Freeform 210"/>
                <p:cNvSpPr>
                  <a:spLocks/>
                </p:cNvSpPr>
                <p:nvPr/>
              </p:nvSpPr>
              <p:spPr bwMode="auto">
                <a:xfrm>
                  <a:off x="1915" y="6724"/>
                  <a:ext cx="94" cy="72"/>
                </a:xfrm>
                <a:custGeom>
                  <a:avLst/>
                  <a:gdLst>
                    <a:gd name="T0" fmla="*/ 0 w 94"/>
                    <a:gd name="T1" fmla="*/ 72 h 72"/>
                    <a:gd name="T2" fmla="*/ 0 w 94"/>
                    <a:gd name="T3" fmla="*/ 0 h 72"/>
                    <a:gd name="T4" fmla="*/ 94 w 94"/>
                    <a:gd name="T5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4" h="72">
                      <a:moveTo>
                        <a:pt x="0" y="72"/>
                      </a:moveTo>
                      <a:lnTo>
                        <a:pt x="0" y="0"/>
                      </a:lnTo>
                      <a:lnTo>
                        <a:pt x="94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7" name="Rectangle 211"/>
                <p:cNvSpPr>
                  <a:spLocks noChangeArrowheads="1"/>
                </p:cNvSpPr>
                <p:nvPr/>
              </p:nvSpPr>
              <p:spPr bwMode="auto">
                <a:xfrm>
                  <a:off x="1990" y="6834"/>
                  <a:ext cx="1745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GQ288381/cormorant/USA(CA)/D9704285/1997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38" name="Freeform 212"/>
                <p:cNvSpPr>
                  <a:spLocks/>
                </p:cNvSpPr>
                <p:nvPr/>
              </p:nvSpPr>
              <p:spPr bwMode="auto">
                <a:xfrm>
                  <a:off x="1915" y="6808"/>
                  <a:ext cx="69" cy="73"/>
                </a:xfrm>
                <a:custGeom>
                  <a:avLst/>
                  <a:gdLst>
                    <a:gd name="T0" fmla="*/ 0 w 69"/>
                    <a:gd name="T1" fmla="*/ 0 h 73"/>
                    <a:gd name="T2" fmla="*/ 0 w 69"/>
                    <a:gd name="T3" fmla="*/ 73 h 73"/>
                    <a:gd name="T4" fmla="*/ 69 w 69"/>
                    <a:gd name="T5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9" h="73">
                      <a:moveTo>
                        <a:pt x="0" y="0"/>
                      </a:moveTo>
                      <a:lnTo>
                        <a:pt x="0" y="73"/>
                      </a:lnTo>
                      <a:lnTo>
                        <a:pt x="69" y="73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9" name="Freeform 213"/>
                <p:cNvSpPr>
                  <a:spLocks/>
                </p:cNvSpPr>
                <p:nvPr/>
              </p:nvSpPr>
              <p:spPr bwMode="auto">
                <a:xfrm>
                  <a:off x="1778" y="6802"/>
                  <a:ext cx="137" cy="100"/>
                </a:xfrm>
                <a:custGeom>
                  <a:avLst/>
                  <a:gdLst>
                    <a:gd name="T0" fmla="*/ 0 w 137"/>
                    <a:gd name="T1" fmla="*/ 100 h 100"/>
                    <a:gd name="T2" fmla="*/ 0 w 137"/>
                    <a:gd name="T3" fmla="*/ 0 h 100"/>
                    <a:gd name="T4" fmla="*/ 137 w 137"/>
                    <a:gd name="T5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7" h="100">
                      <a:moveTo>
                        <a:pt x="0" y="100"/>
                      </a:moveTo>
                      <a:lnTo>
                        <a:pt x="0" y="0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0" name="Rectangle 214"/>
                <p:cNvSpPr>
                  <a:spLocks noChangeArrowheads="1"/>
                </p:cNvSpPr>
                <p:nvPr/>
              </p:nvSpPr>
              <p:spPr bwMode="auto">
                <a:xfrm>
                  <a:off x="2417" y="6924"/>
                  <a:ext cx="1893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 MH392216/cormorant/USA/MN/92-40140/250/1992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41" name="Freeform 215"/>
                <p:cNvSpPr>
                  <a:spLocks/>
                </p:cNvSpPr>
                <p:nvPr/>
              </p:nvSpPr>
              <p:spPr bwMode="auto">
                <a:xfrm>
                  <a:off x="2314" y="697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2" name="Rectangle 216"/>
                <p:cNvSpPr>
                  <a:spLocks noChangeArrowheads="1"/>
                </p:cNvSpPr>
                <p:nvPr/>
              </p:nvSpPr>
              <p:spPr bwMode="auto">
                <a:xfrm>
                  <a:off x="2417" y="7014"/>
                  <a:ext cx="1478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cormorant/USA/MN/92-40140/250/1992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43" name="Freeform 217"/>
                <p:cNvSpPr>
                  <a:spLocks/>
                </p:cNvSpPr>
                <p:nvPr/>
              </p:nvSpPr>
              <p:spPr bwMode="auto">
                <a:xfrm>
                  <a:off x="2314" y="702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4" name="Freeform 218"/>
                <p:cNvSpPr>
                  <a:spLocks/>
                </p:cNvSpPr>
                <p:nvPr/>
              </p:nvSpPr>
              <p:spPr bwMode="auto">
                <a:xfrm>
                  <a:off x="1778" y="6914"/>
                  <a:ext cx="536" cy="102"/>
                </a:xfrm>
                <a:custGeom>
                  <a:avLst/>
                  <a:gdLst>
                    <a:gd name="T0" fmla="*/ 0 w 536"/>
                    <a:gd name="T1" fmla="*/ 0 h 102"/>
                    <a:gd name="T2" fmla="*/ 0 w 536"/>
                    <a:gd name="T3" fmla="*/ 102 h 102"/>
                    <a:gd name="T4" fmla="*/ 536 w 536"/>
                    <a:gd name="T5" fmla="*/ 102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6" h="102">
                      <a:moveTo>
                        <a:pt x="0" y="0"/>
                      </a:moveTo>
                      <a:lnTo>
                        <a:pt x="0" y="102"/>
                      </a:lnTo>
                      <a:lnTo>
                        <a:pt x="536" y="102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5" name="Freeform 219"/>
                <p:cNvSpPr>
                  <a:spLocks/>
                </p:cNvSpPr>
                <p:nvPr/>
              </p:nvSpPr>
              <p:spPr bwMode="auto">
                <a:xfrm>
                  <a:off x="1163" y="6908"/>
                  <a:ext cx="615" cy="278"/>
                </a:xfrm>
                <a:custGeom>
                  <a:avLst/>
                  <a:gdLst>
                    <a:gd name="T0" fmla="*/ 0 w 615"/>
                    <a:gd name="T1" fmla="*/ 278 h 278"/>
                    <a:gd name="T2" fmla="*/ 0 w 615"/>
                    <a:gd name="T3" fmla="*/ 0 h 278"/>
                    <a:gd name="T4" fmla="*/ 615 w 615"/>
                    <a:gd name="T5" fmla="*/ 0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15" h="278">
                      <a:moveTo>
                        <a:pt x="0" y="278"/>
                      </a:moveTo>
                      <a:lnTo>
                        <a:pt x="0" y="0"/>
                      </a:lnTo>
                      <a:lnTo>
                        <a:pt x="615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6" name="Rectangle 220"/>
                <p:cNvSpPr>
                  <a:spLocks noChangeArrowheads="1"/>
                </p:cNvSpPr>
                <p:nvPr/>
              </p:nvSpPr>
              <p:spPr bwMode="auto">
                <a:xfrm>
                  <a:off x="1705" y="7104"/>
                  <a:ext cx="1222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JX974435/chicken/Mexico/1/2010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47" name="Freeform 221"/>
                <p:cNvSpPr>
                  <a:spLocks/>
                </p:cNvSpPr>
                <p:nvPr/>
              </p:nvSpPr>
              <p:spPr bwMode="auto">
                <a:xfrm>
                  <a:off x="1699" y="715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8" name="Rectangle 222"/>
                <p:cNvSpPr>
                  <a:spLocks noChangeArrowheads="1"/>
                </p:cNvSpPr>
                <p:nvPr/>
              </p:nvSpPr>
              <p:spPr bwMode="auto">
                <a:xfrm>
                  <a:off x="1802" y="7194"/>
                  <a:ext cx="1637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 MH392218/chicken/Mexico/NC/23/686/2011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49" name="Freeform 223"/>
                <p:cNvSpPr>
                  <a:spLocks/>
                </p:cNvSpPr>
                <p:nvPr/>
              </p:nvSpPr>
              <p:spPr bwMode="auto">
                <a:xfrm>
                  <a:off x="1699" y="720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0" name="Rectangle 224"/>
                <p:cNvSpPr>
                  <a:spLocks noChangeArrowheads="1"/>
                </p:cNvSpPr>
                <p:nvPr/>
              </p:nvSpPr>
              <p:spPr bwMode="auto">
                <a:xfrm>
                  <a:off x="1834" y="7284"/>
                  <a:ext cx="1222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chicken/Mexico/NC/23/686/2011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51" name="Freeform 225"/>
                <p:cNvSpPr>
                  <a:spLocks/>
                </p:cNvSpPr>
                <p:nvPr/>
              </p:nvSpPr>
              <p:spPr bwMode="auto">
                <a:xfrm>
                  <a:off x="1699" y="7247"/>
                  <a:ext cx="31" cy="84"/>
                </a:xfrm>
                <a:custGeom>
                  <a:avLst/>
                  <a:gdLst>
                    <a:gd name="T0" fmla="*/ 0 w 31"/>
                    <a:gd name="T1" fmla="*/ 0 h 84"/>
                    <a:gd name="T2" fmla="*/ 0 w 31"/>
                    <a:gd name="T3" fmla="*/ 84 h 84"/>
                    <a:gd name="T4" fmla="*/ 31 w 31"/>
                    <a:gd name="T5" fmla="*/ 84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" h="84">
                      <a:moveTo>
                        <a:pt x="0" y="0"/>
                      </a:moveTo>
                      <a:lnTo>
                        <a:pt x="0" y="84"/>
                      </a:lnTo>
                      <a:lnTo>
                        <a:pt x="31" y="84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2" name="Line 226"/>
                <p:cNvSpPr>
                  <a:spLocks noChangeShapeType="1"/>
                </p:cNvSpPr>
                <p:nvPr/>
              </p:nvSpPr>
              <p:spPr bwMode="auto">
                <a:xfrm>
                  <a:off x="1699" y="7151"/>
                  <a:ext cx="0" cy="84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3" name="Freeform 227"/>
                <p:cNvSpPr>
                  <a:spLocks/>
                </p:cNvSpPr>
                <p:nvPr/>
              </p:nvSpPr>
              <p:spPr bwMode="auto">
                <a:xfrm>
                  <a:off x="1385" y="7241"/>
                  <a:ext cx="314" cy="84"/>
                </a:xfrm>
                <a:custGeom>
                  <a:avLst/>
                  <a:gdLst>
                    <a:gd name="T0" fmla="*/ 0 w 314"/>
                    <a:gd name="T1" fmla="*/ 84 h 84"/>
                    <a:gd name="T2" fmla="*/ 0 w 314"/>
                    <a:gd name="T3" fmla="*/ 0 h 84"/>
                    <a:gd name="T4" fmla="*/ 314 w 314"/>
                    <a:gd name="T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4"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314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4" name="Rectangle 228"/>
                <p:cNvSpPr>
                  <a:spLocks noChangeArrowheads="1"/>
                </p:cNvSpPr>
                <p:nvPr/>
              </p:nvSpPr>
              <p:spPr bwMode="auto">
                <a:xfrm>
                  <a:off x="1391" y="7374"/>
                  <a:ext cx="1691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KJ577136/chicken/Mexico/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Chimalhuacan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/1973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55" name="Freeform 229"/>
                <p:cNvSpPr>
                  <a:spLocks/>
                </p:cNvSpPr>
                <p:nvPr/>
              </p:nvSpPr>
              <p:spPr bwMode="auto">
                <a:xfrm>
                  <a:off x="1385" y="7337"/>
                  <a:ext cx="0" cy="84"/>
                </a:xfrm>
                <a:custGeom>
                  <a:avLst/>
                  <a:gdLst>
                    <a:gd name="T0" fmla="*/ 0 h 84"/>
                    <a:gd name="T1" fmla="*/ 84 h 84"/>
                    <a:gd name="T2" fmla="*/ 84 h 8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84">
                      <a:moveTo>
                        <a:pt x="0" y="0"/>
                      </a:moveTo>
                      <a:lnTo>
                        <a:pt x="0" y="84"/>
                      </a:lnTo>
                      <a:lnTo>
                        <a:pt x="0" y="84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6" name="Freeform 230"/>
                <p:cNvSpPr>
                  <a:spLocks/>
                </p:cNvSpPr>
                <p:nvPr/>
              </p:nvSpPr>
              <p:spPr bwMode="auto">
                <a:xfrm>
                  <a:off x="1258" y="7331"/>
                  <a:ext cx="127" cy="140"/>
                </a:xfrm>
                <a:custGeom>
                  <a:avLst/>
                  <a:gdLst>
                    <a:gd name="T0" fmla="*/ 0 w 127"/>
                    <a:gd name="T1" fmla="*/ 140 h 140"/>
                    <a:gd name="T2" fmla="*/ 0 w 127"/>
                    <a:gd name="T3" fmla="*/ 0 h 140"/>
                    <a:gd name="T4" fmla="*/ 127 w 127"/>
                    <a:gd name="T5" fmla="*/ 0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140">
                      <a:moveTo>
                        <a:pt x="0" y="140"/>
                      </a:moveTo>
                      <a:lnTo>
                        <a:pt x="0" y="0"/>
                      </a:lnTo>
                      <a:lnTo>
                        <a:pt x="127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7" name="Rectangle 231"/>
                <p:cNvSpPr>
                  <a:spLocks noChangeArrowheads="1"/>
                </p:cNvSpPr>
                <p:nvPr/>
              </p:nvSpPr>
              <p:spPr bwMode="auto">
                <a:xfrm>
                  <a:off x="1981" y="7464"/>
                  <a:ext cx="1659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AY562987/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gamefowl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/USA(CA)/211472/2002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58" name="Freeform 232"/>
                <p:cNvSpPr>
                  <a:spLocks/>
                </p:cNvSpPr>
                <p:nvPr/>
              </p:nvSpPr>
              <p:spPr bwMode="auto">
                <a:xfrm>
                  <a:off x="1849" y="7511"/>
                  <a:ext cx="126" cy="107"/>
                </a:xfrm>
                <a:custGeom>
                  <a:avLst/>
                  <a:gdLst>
                    <a:gd name="T0" fmla="*/ 0 w 126"/>
                    <a:gd name="T1" fmla="*/ 107 h 107"/>
                    <a:gd name="T2" fmla="*/ 0 w 126"/>
                    <a:gd name="T3" fmla="*/ 0 h 107"/>
                    <a:gd name="T4" fmla="*/ 126 w 126"/>
                    <a:gd name="T5" fmla="*/ 0 h 1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6" h="107">
                      <a:moveTo>
                        <a:pt x="0" y="107"/>
                      </a:moveTo>
                      <a:lnTo>
                        <a:pt x="0" y="0"/>
                      </a:lnTo>
                      <a:lnTo>
                        <a:pt x="126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9" name="Rectangle 233"/>
                <p:cNvSpPr>
                  <a:spLocks noChangeArrowheads="1"/>
                </p:cNvSpPr>
                <p:nvPr/>
              </p:nvSpPr>
              <p:spPr bwMode="auto">
                <a:xfrm>
                  <a:off x="2035" y="7554"/>
                  <a:ext cx="1996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KF767466/chicken/Belize/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SpanishLookout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/4224-3/2008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60" name="Freeform 234"/>
                <p:cNvSpPr>
                  <a:spLocks/>
                </p:cNvSpPr>
                <p:nvPr/>
              </p:nvSpPr>
              <p:spPr bwMode="auto">
                <a:xfrm>
                  <a:off x="2029" y="7601"/>
                  <a:ext cx="0" cy="129"/>
                </a:xfrm>
                <a:custGeom>
                  <a:avLst/>
                  <a:gdLst>
                    <a:gd name="T0" fmla="*/ 129 h 129"/>
                    <a:gd name="T1" fmla="*/ 0 h 129"/>
                    <a:gd name="T2" fmla="*/ 0 h 12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129">
                      <a:moveTo>
                        <a:pt x="0" y="12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1" name="Rectangle 235"/>
                <p:cNvSpPr>
                  <a:spLocks noChangeArrowheads="1"/>
                </p:cNvSpPr>
                <p:nvPr/>
              </p:nvSpPr>
              <p:spPr bwMode="auto">
                <a:xfrm>
                  <a:off x="2132" y="7644"/>
                  <a:ext cx="1560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 MH392217/turkey/Belize/4338-4/607/2008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62" name="Freeform 236"/>
                <p:cNvSpPr>
                  <a:spLocks/>
                </p:cNvSpPr>
                <p:nvPr/>
              </p:nvSpPr>
              <p:spPr bwMode="auto">
                <a:xfrm>
                  <a:off x="2029" y="7691"/>
                  <a:ext cx="0" cy="84"/>
                </a:xfrm>
                <a:custGeom>
                  <a:avLst/>
                  <a:gdLst>
                    <a:gd name="T0" fmla="*/ 84 h 84"/>
                    <a:gd name="T1" fmla="*/ 0 h 84"/>
                    <a:gd name="T2" fmla="*/ 0 h 8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3" name="Rectangle 237"/>
                <p:cNvSpPr>
                  <a:spLocks noChangeArrowheads="1"/>
                </p:cNvSpPr>
                <p:nvPr/>
              </p:nvSpPr>
              <p:spPr bwMode="auto">
                <a:xfrm>
                  <a:off x="2132" y="7734"/>
                  <a:ext cx="1145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1D02E4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altLang="en-US" sz="1000" b="1" dirty="0">
                      <a:solidFill>
                        <a:srgbClr val="1D02E4"/>
                      </a:solidFill>
                    </a:rPr>
                    <a:t>turkey/Belize/4338-4/607/2008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1D02E4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64" name="Freeform 238"/>
                <p:cNvSpPr>
                  <a:spLocks/>
                </p:cNvSpPr>
                <p:nvPr/>
              </p:nvSpPr>
              <p:spPr bwMode="auto">
                <a:xfrm>
                  <a:off x="2029" y="778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5" name="Rectangle 239"/>
                <p:cNvSpPr>
                  <a:spLocks noChangeArrowheads="1"/>
                </p:cNvSpPr>
                <p:nvPr/>
              </p:nvSpPr>
              <p:spPr bwMode="auto">
                <a:xfrm>
                  <a:off x="2132" y="7824"/>
                  <a:ext cx="1145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turkey/Belize/4338-4/607/2008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66" name="Freeform 240"/>
                <p:cNvSpPr>
                  <a:spLocks/>
                </p:cNvSpPr>
                <p:nvPr/>
              </p:nvSpPr>
              <p:spPr bwMode="auto">
                <a:xfrm>
                  <a:off x="2029" y="783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7" name="Line 241"/>
                <p:cNvSpPr>
                  <a:spLocks noChangeShapeType="1"/>
                </p:cNvSpPr>
                <p:nvPr/>
              </p:nvSpPr>
              <p:spPr bwMode="auto">
                <a:xfrm>
                  <a:off x="2029" y="7742"/>
                  <a:ext cx="0" cy="129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8" name="Freeform 242"/>
                <p:cNvSpPr>
                  <a:spLocks/>
                </p:cNvSpPr>
                <p:nvPr/>
              </p:nvSpPr>
              <p:spPr bwMode="auto">
                <a:xfrm>
                  <a:off x="1849" y="7630"/>
                  <a:ext cx="180" cy="106"/>
                </a:xfrm>
                <a:custGeom>
                  <a:avLst/>
                  <a:gdLst>
                    <a:gd name="T0" fmla="*/ 0 w 180"/>
                    <a:gd name="T1" fmla="*/ 0 h 106"/>
                    <a:gd name="T2" fmla="*/ 0 w 180"/>
                    <a:gd name="T3" fmla="*/ 106 h 106"/>
                    <a:gd name="T4" fmla="*/ 180 w 180"/>
                    <a:gd name="T5" fmla="*/ 106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0" h="106">
                      <a:moveTo>
                        <a:pt x="0" y="0"/>
                      </a:moveTo>
                      <a:lnTo>
                        <a:pt x="0" y="106"/>
                      </a:lnTo>
                      <a:lnTo>
                        <a:pt x="180" y="106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9" name="Freeform 243"/>
                <p:cNvSpPr>
                  <a:spLocks/>
                </p:cNvSpPr>
                <p:nvPr/>
              </p:nvSpPr>
              <p:spPr bwMode="auto">
                <a:xfrm>
                  <a:off x="1258" y="7483"/>
                  <a:ext cx="591" cy="141"/>
                </a:xfrm>
                <a:custGeom>
                  <a:avLst/>
                  <a:gdLst>
                    <a:gd name="T0" fmla="*/ 0 w 591"/>
                    <a:gd name="T1" fmla="*/ 0 h 141"/>
                    <a:gd name="T2" fmla="*/ 0 w 591"/>
                    <a:gd name="T3" fmla="*/ 141 h 141"/>
                    <a:gd name="T4" fmla="*/ 591 w 591"/>
                    <a:gd name="T5" fmla="*/ 141 h 1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91" h="141">
                      <a:moveTo>
                        <a:pt x="0" y="0"/>
                      </a:moveTo>
                      <a:lnTo>
                        <a:pt x="0" y="141"/>
                      </a:lnTo>
                      <a:lnTo>
                        <a:pt x="591" y="14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0" name="Freeform 244"/>
                <p:cNvSpPr>
                  <a:spLocks/>
                </p:cNvSpPr>
                <p:nvPr/>
              </p:nvSpPr>
              <p:spPr bwMode="auto">
                <a:xfrm>
                  <a:off x="1163" y="7198"/>
                  <a:ext cx="95" cy="279"/>
                </a:xfrm>
                <a:custGeom>
                  <a:avLst/>
                  <a:gdLst>
                    <a:gd name="T0" fmla="*/ 0 w 95"/>
                    <a:gd name="T1" fmla="*/ 0 h 279"/>
                    <a:gd name="T2" fmla="*/ 0 w 95"/>
                    <a:gd name="T3" fmla="*/ 279 h 279"/>
                    <a:gd name="T4" fmla="*/ 95 w 95"/>
                    <a:gd name="T5" fmla="*/ 279 h 2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5" h="279">
                      <a:moveTo>
                        <a:pt x="0" y="0"/>
                      </a:moveTo>
                      <a:lnTo>
                        <a:pt x="0" y="279"/>
                      </a:lnTo>
                      <a:lnTo>
                        <a:pt x="95" y="27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1" name="Freeform 245"/>
                <p:cNvSpPr>
                  <a:spLocks/>
                </p:cNvSpPr>
                <p:nvPr/>
              </p:nvSpPr>
              <p:spPr bwMode="auto">
                <a:xfrm>
                  <a:off x="580" y="5935"/>
                  <a:ext cx="583" cy="1257"/>
                </a:xfrm>
                <a:custGeom>
                  <a:avLst/>
                  <a:gdLst>
                    <a:gd name="T0" fmla="*/ 0 w 583"/>
                    <a:gd name="T1" fmla="*/ 0 h 1257"/>
                    <a:gd name="T2" fmla="*/ 0 w 583"/>
                    <a:gd name="T3" fmla="*/ 1257 h 1257"/>
                    <a:gd name="T4" fmla="*/ 583 w 583"/>
                    <a:gd name="T5" fmla="*/ 1257 h 1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83" h="1257">
                      <a:moveTo>
                        <a:pt x="0" y="0"/>
                      </a:moveTo>
                      <a:lnTo>
                        <a:pt x="0" y="1257"/>
                      </a:lnTo>
                      <a:lnTo>
                        <a:pt x="583" y="1257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2" name="Freeform 246"/>
                <p:cNvSpPr>
                  <a:spLocks/>
                </p:cNvSpPr>
                <p:nvPr/>
              </p:nvSpPr>
              <p:spPr bwMode="auto">
                <a:xfrm>
                  <a:off x="418" y="5929"/>
                  <a:ext cx="162" cy="1054"/>
                </a:xfrm>
                <a:custGeom>
                  <a:avLst/>
                  <a:gdLst>
                    <a:gd name="T0" fmla="*/ 0 w 162"/>
                    <a:gd name="T1" fmla="*/ 1054 h 1054"/>
                    <a:gd name="T2" fmla="*/ 0 w 162"/>
                    <a:gd name="T3" fmla="*/ 0 h 1054"/>
                    <a:gd name="T4" fmla="*/ 162 w 162"/>
                    <a:gd name="T5" fmla="*/ 0 h 10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2" h="1054">
                      <a:moveTo>
                        <a:pt x="0" y="1054"/>
                      </a:moveTo>
                      <a:lnTo>
                        <a:pt x="0" y="0"/>
                      </a:lnTo>
                      <a:lnTo>
                        <a:pt x="162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3" name="Rectangle 247"/>
                <p:cNvSpPr>
                  <a:spLocks noChangeArrowheads="1"/>
                </p:cNvSpPr>
                <p:nvPr/>
              </p:nvSpPr>
              <p:spPr bwMode="auto">
                <a:xfrm>
                  <a:off x="2704" y="7914"/>
                  <a:ext cx="2301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JX119193/chicken/Dominican Republic/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JuanLopez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/499-31/2008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74" name="Freeform 248"/>
                <p:cNvSpPr>
                  <a:spLocks/>
                </p:cNvSpPr>
                <p:nvPr/>
              </p:nvSpPr>
              <p:spPr bwMode="auto">
                <a:xfrm>
                  <a:off x="2698" y="7961"/>
                  <a:ext cx="0" cy="84"/>
                </a:xfrm>
                <a:custGeom>
                  <a:avLst/>
                  <a:gdLst>
                    <a:gd name="T0" fmla="*/ 84 h 84"/>
                    <a:gd name="T1" fmla="*/ 0 h 84"/>
                    <a:gd name="T2" fmla="*/ 0 h 8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5" name="Rectangle 249"/>
                <p:cNvSpPr>
                  <a:spLocks noChangeArrowheads="1"/>
                </p:cNvSpPr>
                <p:nvPr/>
              </p:nvSpPr>
              <p:spPr bwMode="auto">
                <a:xfrm>
                  <a:off x="2801" y="8004"/>
                  <a:ext cx="2294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 MH392226/chicken/Dominican Republic/FO/499-31/505/2008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76" name="Freeform 250"/>
                <p:cNvSpPr>
                  <a:spLocks/>
                </p:cNvSpPr>
                <p:nvPr/>
              </p:nvSpPr>
              <p:spPr bwMode="auto">
                <a:xfrm>
                  <a:off x="2698" y="805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7" name="Rectangle 251"/>
                <p:cNvSpPr>
                  <a:spLocks noChangeArrowheads="1"/>
                </p:cNvSpPr>
                <p:nvPr/>
              </p:nvSpPr>
              <p:spPr bwMode="auto">
                <a:xfrm>
                  <a:off x="2801" y="8094"/>
                  <a:ext cx="1901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chicken/</a:t>
                  </a:r>
                  <a:r>
                    <a:rPr lang="en-US" altLang="en-US" sz="1000" b="1" dirty="0" err="1">
                      <a:solidFill>
                        <a:srgbClr val="00B050"/>
                      </a:solidFill>
                    </a:rPr>
                    <a:t>Dominican_Republic</a:t>
                  </a:r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/FO/499-31/505/2008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78" name="Freeform 252"/>
                <p:cNvSpPr>
                  <a:spLocks/>
                </p:cNvSpPr>
                <p:nvPr/>
              </p:nvSpPr>
              <p:spPr bwMode="auto">
                <a:xfrm>
                  <a:off x="2698" y="810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9" name="Line 253"/>
                <p:cNvSpPr>
                  <a:spLocks noChangeShapeType="1"/>
                </p:cNvSpPr>
                <p:nvPr/>
              </p:nvSpPr>
              <p:spPr bwMode="auto">
                <a:xfrm>
                  <a:off x="2698" y="8057"/>
                  <a:ext cx="0" cy="84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0" name="Freeform 254"/>
                <p:cNvSpPr>
                  <a:spLocks/>
                </p:cNvSpPr>
                <p:nvPr/>
              </p:nvSpPr>
              <p:spPr bwMode="auto">
                <a:xfrm>
                  <a:off x="418" y="6995"/>
                  <a:ext cx="2280" cy="1056"/>
                </a:xfrm>
                <a:custGeom>
                  <a:avLst/>
                  <a:gdLst>
                    <a:gd name="T0" fmla="*/ 0 w 2280"/>
                    <a:gd name="T1" fmla="*/ 0 h 1056"/>
                    <a:gd name="T2" fmla="*/ 0 w 2280"/>
                    <a:gd name="T3" fmla="*/ 1056 h 1056"/>
                    <a:gd name="T4" fmla="*/ 2280 w 2280"/>
                    <a:gd name="T5" fmla="*/ 1056 h 10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80" h="1056">
                      <a:moveTo>
                        <a:pt x="0" y="0"/>
                      </a:moveTo>
                      <a:lnTo>
                        <a:pt x="0" y="1056"/>
                      </a:lnTo>
                      <a:lnTo>
                        <a:pt x="2280" y="1056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1" name="Freeform 255"/>
                <p:cNvSpPr>
                  <a:spLocks/>
                </p:cNvSpPr>
                <p:nvPr/>
              </p:nvSpPr>
              <p:spPr bwMode="auto">
                <a:xfrm>
                  <a:off x="299" y="6989"/>
                  <a:ext cx="119" cy="1451"/>
                </a:xfrm>
                <a:custGeom>
                  <a:avLst/>
                  <a:gdLst>
                    <a:gd name="T0" fmla="*/ 0 w 119"/>
                    <a:gd name="T1" fmla="*/ 1451 h 1451"/>
                    <a:gd name="T2" fmla="*/ 0 w 119"/>
                    <a:gd name="T3" fmla="*/ 0 h 1451"/>
                    <a:gd name="T4" fmla="*/ 119 w 119"/>
                    <a:gd name="T5" fmla="*/ 0 h 14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9" h="1451">
                      <a:moveTo>
                        <a:pt x="0" y="1451"/>
                      </a:moveTo>
                      <a:lnTo>
                        <a:pt x="0" y="0"/>
                      </a:lnTo>
                      <a:lnTo>
                        <a:pt x="119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2" name="Rectangle 256"/>
                <p:cNvSpPr>
                  <a:spLocks noChangeArrowheads="1"/>
                </p:cNvSpPr>
                <p:nvPr/>
              </p:nvSpPr>
              <p:spPr bwMode="auto">
                <a:xfrm>
                  <a:off x="1046" y="8184"/>
                  <a:ext cx="660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Italy/Milano/1945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83" name="Freeform 257"/>
                <p:cNvSpPr>
                  <a:spLocks/>
                </p:cNvSpPr>
                <p:nvPr/>
              </p:nvSpPr>
              <p:spPr bwMode="auto">
                <a:xfrm>
                  <a:off x="895" y="8231"/>
                  <a:ext cx="48" cy="39"/>
                </a:xfrm>
                <a:custGeom>
                  <a:avLst/>
                  <a:gdLst>
                    <a:gd name="T0" fmla="*/ 0 w 48"/>
                    <a:gd name="T1" fmla="*/ 39 h 39"/>
                    <a:gd name="T2" fmla="*/ 0 w 48"/>
                    <a:gd name="T3" fmla="*/ 0 h 39"/>
                    <a:gd name="T4" fmla="*/ 48 w 48"/>
                    <a:gd name="T5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48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4" name="Rectangle 258"/>
                <p:cNvSpPr>
                  <a:spLocks noChangeArrowheads="1"/>
                </p:cNvSpPr>
                <p:nvPr/>
              </p:nvSpPr>
              <p:spPr bwMode="auto">
                <a:xfrm>
                  <a:off x="965" y="8274"/>
                  <a:ext cx="1133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EU293914/---/Italy/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Italien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/1944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85" name="Freeform 259"/>
                <p:cNvSpPr>
                  <a:spLocks/>
                </p:cNvSpPr>
                <p:nvPr/>
              </p:nvSpPr>
              <p:spPr bwMode="auto">
                <a:xfrm>
                  <a:off x="895" y="8282"/>
                  <a:ext cx="64" cy="39"/>
                </a:xfrm>
                <a:custGeom>
                  <a:avLst/>
                  <a:gdLst>
                    <a:gd name="T0" fmla="*/ 0 w 64"/>
                    <a:gd name="T1" fmla="*/ 0 h 39"/>
                    <a:gd name="T2" fmla="*/ 0 w 64"/>
                    <a:gd name="T3" fmla="*/ 39 h 39"/>
                    <a:gd name="T4" fmla="*/ 64 w 64"/>
                    <a:gd name="T5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64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6" name="Freeform 260"/>
                <p:cNvSpPr>
                  <a:spLocks/>
                </p:cNvSpPr>
                <p:nvPr/>
              </p:nvSpPr>
              <p:spPr bwMode="auto">
                <a:xfrm>
                  <a:off x="865" y="8276"/>
                  <a:ext cx="30" cy="62"/>
                </a:xfrm>
                <a:custGeom>
                  <a:avLst/>
                  <a:gdLst>
                    <a:gd name="T0" fmla="*/ 0 w 30"/>
                    <a:gd name="T1" fmla="*/ 62 h 62"/>
                    <a:gd name="T2" fmla="*/ 0 w 30"/>
                    <a:gd name="T3" fmla="*/ 0 h 62"/>
                    <a:gd name="T4" fmla="*/ 30 w 30"/>
                    <a:gd name="T5" fmla="*/ 0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0" h="62">
                      <a:moveTo>
                        <a:pt x="0" y="62"/>
                      </a:moveTo>
                      <a:lnTo>
                        <a:pt x="0" y="0"/>
                      </a:lnTo>
                      <a:lnTo>
                        <a:pt x="3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7" name="Rectangle 261"/>
                <p:cNvSpPr>
                  <a:spLocks noChangeArrowheads="1"/>
                </p:cNvSpPr>
                <p:nvPr/>
              </p:nvSpPr>
              <p:spPr bwMode="auto">
                <a:xfrm>
                  <a:off x="1004" y="8364"/>
                  <a:ext cx="1262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AY741404/chicken/UK/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Herts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/1933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88" name="Freeform 262"/>
                <p:cNvSpPr>
                  <a:spLocks/>
                </p:cNvSpPr>
                <p:nvPr/>
              </p:nvSpPr>
              <p:spPr bwMode="auto">
                <a:xfrm>
                  <a:off x="865" y="8350"/>
                  <a:ext cx="133" cy="61"/>
                </a:xfrm>
                <a:custGeom>
                  <a:avLst/>
                  <a:gdLst>
                    <a:gd name="T0" fmla="*/ 0 w 133"/>
                    <a:gd name="T1" fmla="*/ 0 h 61"/>
                    <a:gd name="T2" fmla="*/ 0 w 133"/>
                    <a:gd name="T3" fmla="*/ 61 h 61"/>
                    <a:gd name="T4" fmla="*/ 133 w 133"/>
                    <a:gd name="T5" fmla="*/ 61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3" h="61">
                      <a:moveTo>
                        <a:pt x="0" y="0"/>
                      </a:moveTo>
                      <a:lnTo>
                        <a:pt x="0" y="61"/>
                      </a:lnTo>
                      <a:lnTo>
                        <a:pt x="133" y="6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9" name="Freeform 263"/>
                <p:cNvSpPr>
                  <a:spLocks/>
                </p:cNvSpPr>
                <p:nvPr/>
              </p:nvSpPr>
              <p:spPr bwMode="auto">
                <a:xfrm>
                  <a:off x="862" y="8344"/>
                  <a:ext cx="3" cy="94"/>
                </a:xfrm>
                <a:custGeom>
                  <a:avLst/>
                  <a:gdLst>
                    <a:gd name="T0" fmla="*/ 0 w 3"/>
                    <a:gd name="T1" fmla="*/ 94 h 94"/>
                    <a:gd name="T2" fmla="*/ 0 w 3"/>
                    <a:gd name="T3" fmla="*/ 0 h 94"/>
                    <a:gd name="T4" fmla="*/ 3 w 3"/>
                    <a:gd name="T5" fmla="*/ 0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94">
                      <a:moveTo>
                        <a:pt x="0" y="94"/>
                      </a:moveTo>
                      <a:lnTo>
                        <a:pt x="0" y="0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90" name="Rectangle 264"/>
                <p:cNvSpPr>
                  <a:spLocks noChangeArrowheads="1"/>
                </p:cNvSpPr>
                <p:nvPr/>
              </p:nvSpPr>
              <p:spPr bwMode="auto">
                <a:xfrm>
                  <a:off x="1582" y="8454"/>
                  <a:ext cx="1565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chicken/Nigeria/Kano/1973/N52/899/1973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91" name="Freeform 265"/>
                <p:cNvSpPr>
                  <a:spLocks/>
                </p:cNvSpPr>
                <p:nvPr/>
              </p:nvSpPr>
              <p:spPr bwMode="auto">
                <a:xfrm>
                  <a:off x="1478" y="850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92" name="Rectangle 266"/>
                <p:cNvSpPr>
                  <a:spLocks noChangeArrowheads="1"/>
                </p:cNvSpPr>
                <p:nvPr/>
              </p:nvSpPr>
              <p:spPr bwMode="auto">
                <a:xfrm>
                  <a:off x="1598" y="8544"/>
                  <a:ext cx="1980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 MH392215/chicken/Nigeria/Kano/1973/N52/899/1973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93" name="Freeform 267"/>
                <p:cNvSpPr>
                  <a:spLocks/>
                </p:cNvSpPr>
                <p:nvPr/>
              </p:nvSpPr>
              <p:spPr bwMode="auto">
                <a:xfrm>
                  <a:off x="1478" y="8552"/>
                  <a:ext cx="17" cy="39"/>
                </a:xfrm>
                <a:custGeom>
                  <a:avLst/>
                  <a:gdLst>
                    <a:gd name="T0" fmla="*/ 0 w 17"/>
                    <a:gd name="T1" fmla="*/ 0 h 39"/>
                    <a:gd name="T2" fmla="*/ 0 w 17"/>
                    <a:gd name="T3" fmla="*/ 39 h 39"/>
                    <a:gd name="T4" fmla="*/ 17 w 17"/>
                    <a:gd name="T5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"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17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94" name="Freeform 268"/>
                <p:cNvSpPr>
                  <a:spLocks/>
                </p:cNvSpPr>
                <p:nvPr/>
              </p:nvSpPr>
              <p:spPr bwMode="auto">
                <a:xfrm>
                  <a:off x="862" y="8450"/>
                  <a:ext cx="616" cy="96"/>
                </a:xfrm>
                <a:custGeom>
                  <a:avLst/>
                  <a:gdLst>
                    <a:gd name="T0" fmla="*/ 0 w 616"/>
                    <a:gd name="T1" fmla="*/ 0 h 96"/>
                    <a:gd name="T2" fmla="*/ 0 w 616"/>
                    <a:gd name="T3" fmla="*/ 96 h 96"/>
                    <a:gd name="T4" fmla="*/ 616 w 616"/>
                    <a:gd name="T5" fmla="*/ 96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16" h="96">
                      <a:moveTo>
                        <a:pt x="0" y="0"/>
                      </a:moveTo>
                      <a:lnTo>
                        <a:pt x="0" y="96"/>
                      </a:lnTo>
                      <a:lnTo>
                        <a:pt x="616" y="96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95" name="Freeform 269"/>
                <p:cNvSpPr>
                  <a:spLocks/>
                </p:cNvSpPr>
                <p:nvPr/>
              </p:nvSpPr>
              <p:spPr bwMode="auto">
                <a:xfrm>
                  <a:off x="712" y="8444"/>
                  <a:ext cx="150" cy="174"/>
                </a:xfrm>
                <a:custGeom>
                  <a:avLst/>
                  <a:gdLst>
                    <a:gd name="T0" fmla="*/ 0 w 150"/>
                    <a:gd name="T1" fmla="*/ 174 h 174"/>
                    <a:gd name="T2" fmla="*/ 0 w 150"/>
                    <a:gd name="T3" fmla="*/ 0 h 174"/>
                    <a:gd name="T4" fmla="*/ 150 w 150"/>
                    <a:gd name="T5" fmla="*/ 0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0" h="174">
                      <a:moveTo>
                        <a:pt x="0" y="174"/>
                      </a:moveTo>
                      <a:lnTo>
                        <a:pt x="0" y="0"/>
                      </a:lnTo>
                      <a:lnTo>
                        <a:pt x="15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96" name="Rectangle 270"/>
                <p:cNvSpPr>
                  <a:spLocks noChangeArrowheads="1"/>
                </p:cNvSpPr>
                <p:nvPr/>
              </p:nvSpPr>
              <p:spPr bwMode="auto">
                <a:xfrm>
                  <a:off x="1522" y="8634"/>
                  <a:ext cx="1288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FJ430159/chicken/China/JS/7/2005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97" name="Freeform 271"/>
                <p:cNvSpPr>
                  <a:spLocks/>
                </p:cNvSpPr>
                <p:nvPr/>
              </p:nvSpPr>
              <p:spPr bwMode="auto">
                <a:xfrm>
                  <a:off x="1496" y="8681"/>
                  <a:ext cx="20" cy="117"/>
                </a:xfrm>
                <a:custGeom>
                  <a:avLst/>
                  <a:gdLst>
                    <a:gd name="T0" fmla="*/ 0 w 20"/>
                    <a:gd name="T1" fmla="*/ 117 h 117"/>
                    <a:gd name="T2" fmla="*/ 0 w 20"/>
                    <a:gd name="T3" fmla="*/ 0 h 117"/>
                    <a:gd name="T4" fmla="*/ 20 w 20"/>
                    <a:gd name="T5" fmla="*/ 0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17">
                      <a:moveTo>
                        <a:pt x="0" y="117"/>
                      </a:moveTo>
                      <a:lnTo>
                        <a:pt x="0" y="0"/>
                      </a:lnTo>
                      <a:lnTo>
                        <a:pt x="2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98" name="Rectangle 272"/>
                <p:cNvSpPr>
                  <a:spLocks noChangeArrowheads="1"/>
                </p:cNvSpPr>
                <p:nvPr/>
              </p:nvSpPr>
              <p:spPr bwMode="auto">
                <a:xfrm>
                  <a:off x="1643" y="8724"/>
                  <a:ext cx="1369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chicken/India/</a:t>
                  </a:r>
                  <a:r>
                    <a:rPr lang="en-US" altLang="en-US" sz="1000" b="1" dirty="0" err="1">
                      <a:solidFill>
                        <a:srgbClr val="00B050"/>
                      </a:solidFill>
                    </a:rPr>
                    <a:t>Mukteswar</a:t>
                  </a:r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/519/1940s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99" name="Freeform 273"/>
                <p:cNvSpPr>
                  <a:spLocks/>
                </p:cNvSpPr>
                <p:nvPr/>
              </p:nvSpPr>
              <p:spPr bwMode="auto">
                <a:xfrm>
                  <a:off x="1540" y="877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00" name="Rectangle 274"/>
                <p:cNvSpPr>
                  <a:spLocks noChangeArrowheads="1"/>
                </p:cNvSpPr>
                <p:nvPr/>
              </p:nvSpPr>
              <p:spPr bwMode="auto">
                <a:xfrm>
                  <a:off x="1643" y="8814"/>
                  <a:ext cx="1784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 MH392214/chicken/India/</a:t>
                  </a:r>
                  <a:r>
                    <a:rPr lang="en-US" altLang="en-US" sz="1000" b="1" dirty="0" err="1">
                      <a:solidFill>
                        <a:srgbClr val="FF0000"/>
                      </a:solidFill>
                    </a:rPr>
                    <a:t>Mukteswar</a:t>
                  </a:r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/519/1940s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01" name="Freeform 275"/>
                <p:cNvSpPr>
                  <a:spLocks/>
                </p:cNvSpPr>
                <p:nvPr/>
              </p:nvSpPr>
              <p:spPr bwMode="auto">
                <a:xfrm>
                  <a:off x="1540" y="882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02" name="Freeform 276"/>
                <p:cNvSpPr>
                  <a:spLocks/>
                </p:cNvSpPr>
                <p:nvPr/>
              </p:nvSpPr>
              <p:spPr bwMode="auto">
                <a:xfrm>
                  <a:off x="1508" y="8816"/>
                  <a:ext cx="32" cy="107"/>
                </a:xfrm>
                <a:custGeom>
                  <a:avLst/>
                  <a:gdLst>
                    <a:gd name="T0" fmla="*/ 0 w 32"/>
                    <a:gd name="T1" fmla="*/ 107 h 107"/>
                    <a:gd name="T2" fmla="*/ 0 w 32"/>
                    <a:gd name="T3" fmla="*/ 0 h 107"/>
                    <a:gd name="T4" fmla="*/ 32 w 32"/>
                    <a:gd name="T5" fmla="*/ 0 h 1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" h="107">
                      <a:moveTo>
                        <a:pt x="0" y="107"/>
                      </a:moveTo>
                      <a:lnTo>
                        <a:pt x="0" y="0"/>
                      </a:lnTo>
                      <a:lnTo>
                        <a:pt x="32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03" name="Rectangle 277"/>
                <p:cNvSpPr>
                  <a:spLocks noChangeArrowheads="1"/>
                </p:cNvSpPr>
                <p:nvPr/>
              </p:nvSpPr>
              <p:spPr bwMode="auto">
                <a:xfrm>
                  <a:off x="1531" y="8904"/>
                  <a:ext cx="1278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FJ430160/goose/China/JS/09/2005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04" name="Freeform 278"/>
                <p:cNvSpPr>
                  <a:spLocks/>
                </p:cNvSpPr>
                <p:nvPr/>
              </p:nvSpPr>
              <p:spPr bwMode="auto">
                <a:xfrm>
                  <a:off x="1508" y="8951"/>
                  <a:ext cx="17" cy="39"/>
                </a:xfrm>
                <a:custGeom>
                  <a:avLst/>
                  <a:gdLst>
                    <a:gd name="T0" fmla="*/ 0 w 17"/>
                    <a:gd name="T1" fmla="*/ 39 h 39"/>
                    <a:gd name="T2" fmla="*/ 0 w 17"/>
                    <a:gd name="T3" fmla="*/ 0 h 39"/>
                    <a:gd name="T4" fmla="*/ 17 w 17"/>
                    <a:gd name="T5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"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17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05" name="Rectangle 279"/>
                <p:cNvSpPr>
                  <a:spLocks noChangeArrowheads="1"/>
                </p:cNvSpPr>
                <p:nvPr/>
              </p:nvSpPr>
              <p:spPr bwMode="auto">
                <a:xfrm>
                  <a:off x="1546" y="8994"/>
                  <a:ext cx="1299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EF201805/chicken/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Mukteswar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/1940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06" name="Freeform 280"/>
                <p:cNvSpPr>
                  <a:spLocks/>
                </p:cNvSpPr>
                <p:nvPr/>
              </p:nvSpPr>
              <p:spPr bwMode="auto">
                <a:xfrm>
                  <a:off x="1508" y="9002"/>
                  <a:ext cx="32" cy="39"/>
                </a:xfrm>
                <a:custGeom>
                  <a:avLst/>
                  <a:gdLst>
                    <a:gd name="T0" fmla="*/ 0 w 32"/>
                    <a:gd name="T1" fmla="*/ 0 h 39"/>
                    <a:gd name="T2" fmla="*/ 0 w 32"/>
                    <a:gd name="T3" fmla="*/ 39 h 39"/>
                    <a:gd name="T4" fmla="*/ 32 w 32"/>
                    <a:gd name="T5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"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32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07" name="Line 281"/>
                <p:cNvSpPr>
                  <a:spLocks noChangeShapeType="1"/>
                </p:cNvSpPr>
                <p:nvPr/>
              </p:nvSpPr>
              <p:spPr bwMode="auto">
                <a:xfrm>
                  <a:off x="1508" y="8935"/>
                  <a:ext cx="0" cy="106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08" name="Freeform 282"/>
                <p:cNvSpPr>
                  <a:spLocks/>
                </p:cNvSpPr>
                <p:nvPr/>
              </p:nvSpPr>
              <p:spPr bwMode="auto">
                <a:xfrm>
                  <a:off x="1496" y="8810"/>
                  <a:ext cx="12" cy="119"/>
                </a:xfrm>
                <a:custGeom>
                  <a:avLst/>
                  <a:gdLst>
                    <a:gd name="T0" fmla="*/ 0 w 12"/>
                    <a:gd name="T1" fmla="*/ 0 h 119"/>
                    <a:gd name="T2" fmla="*/ 0 w 12"/>
                    <a:gd name="T3" fmla="*/ 119 h 119"/>
                    <a:gd name="T4" fmla="*/ 12 w 12"/>
                    <a:gd name="T5" fmla="*/ 119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" h="119">
                      <a:moveTo>
                        <a:pt x="0" y="0"/>
                      </a:moveTo>
                      <a:lnTo>
                        <a:pt x="0" y="119"/>
                      </a:lnTo>
                      <a:lnTo>
                        <a:pt x="12" y="11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09" name="Freeform 283"/>
                <p:cNvSpPr>
                  <a:spLocks/>
                </p:cNvSpPr>
                <p:nvPr/>
              </p:nvSpPr>
              <p:spPr bwMode="auto">
                <a:xfrm>
                  <a:off x="712" y="8630"/>
                  <a:ext cx="784" cy="174"/>
                </a:xfrm>
                <a:custGeom>
                  <a:avLst/>
                  <a:gdLst>
                    <a:gd name="T0" fmla="*/ 0 w 784"/>
                    <a:gd name="T1" fmla="*/ 0 h 174"/>
                    <a:gd name="T2" fmla="*/ 0 w 784"/>
                    <a:gd name="T3" fmla="*/ 174 h 174"/>
                    <a:gd name="T4" fmla="*/ 784 w 784"/>
                    <a:gd name="T5" fmla="*/ 174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84" h="174">
                      <a:moveTo>
                        <a:pt x="0" y="0"/>
                      </a:moveTo>
                      <a:lnTo>
                        <a:pt x="0" y="174"/>
                      </a:lnTo>
                      <a:lnTo>
                        <a:pt x="784" y="174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10" name="Freeform 284"/>
                <p:cNvSpPr>
                  <a:spLocks/>
                </p:cNvSpPr>
                <p:nvPr/>
              </p:nvSpPr>
              <p:spPr bwMode="auto">
                <a:xfrm>
                  <a:off x="616" y="8624"/>
                  <a:ext cx="96" cy="360"/>
                </a:xfrm>
                <a:custGeom>
                  <a:avLst/>
                  <a:gdLst>
                    <a:gd name="T0" fmla="*/ 0 w 96"/>
                    <a:gd name="T1" fmla="*/ 360 h 360"/>
                    <a:gd name="T2" fmla="*/ 0 w 96"/>
                    <a:gd name="T3" fmla="*/ 0 h 360"/>
                    <a:gd name="T4" fmla="*/ 96 w 96"/>
                    <a:gd name="T5" fmla="*/ 0 h 3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6" h="360">
                      <a:moveTo>
                        <a:pt x="0" y="360"/>
                      </a:moveTo>
                      <a:lnTo>
                        <a:pt x="0" y="0"/>
                      </a:lnTo>
                      <a:lnTo>
                        <a:pt x="96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11" name="Rectangle 285"/>
                <p:cNvSpPr>
                  <a:spLocks noChangeArrowheads="1"/>
                </p:cNvSpPr>
                <p:nvPr/>
              </p:nvSpPr>
              <p:spPr bwMode="auto">
                <a:xfrm>
                  <a:off x="1621" y="9084"/>
                  <a:ext cx="904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chicken/03-45/641/2003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12" name="Freeform 286"/>
                <p:cNvSpPr>
                  <a:spLocks/>
                </p:cNvSpPr>
                <p:nvPr/>
              </p:nvSpPr>
              <p:spPr bwMode="auto">
                <a:xfrm>
                  <a:off x="1501" y="9131"/>
                  <a:ext cx="16" cy="219"/>
                </a:xfrm>
                <a:custGeom>
                  <a:avLst/>
                  <a:gdLst>
                    <a:gd name="T0" fmla="*/ 0 w 16"/>
                    <a:gd name="T1" fmla="*/ 219 h 219"/>
                    <a:gd name="T2" fmla="*/ 0 w 16"/>
                    <a:gd name="T3" fmla="*/ 0 h 219"/>
                    <a:gd name="T4" fmla="*/ 16 w 16"/>
                    <a:gd name="T5" fmla="*/ 0 h 2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" h="219">
                      <a:moveTo>
                        <a:pt x="0" y="219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13" name="Rectangle 287"/>
                <p:cNvSpPr>
                  <a:spLocks noChangeArrowheads="1"/>
                </p:cNvSpPr>
                <p:nvPr/>
              </p:nvSpPr>
              <p:spPr bwMode="auto">
                <a:xfrm>
                  <a:off x="1523" y="9174"/>
                  <a:ext cx="1400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FJ436305/chicken/China/JS/1/97/1997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14" name="Freeform 288"/>
                <p:cNvSpPr>
                  <a:spLocks/>
                </p:cNvSpPr>
                <p:nvPr/>
              </p:nvSpPr>
              <p:spPr bwMode="auto">
                <a:xfrm>
                  <a:off x="1501" y="9221"/>
                  <a:ext cx="16" cy="174"/>
                </a:xfrm>
                <a:custGeom>
                  <a:avLst/>
                  <a:gdLst>
                    <a:gd name="T0" fmla="*/ 0 w 16"/>
                    <a:gd name="T1" fmla="*/ 174 h 174"/>
                    <a:gd name="T2" fmla="*/ 0 w 16"/>
                    <a:gd name="T3" fmla="*/ 0 h 174"/>
                    <a:gd name="T4" fmla="*/ 16 w 16"/>
                    <a:gd name="T5" fmla="*/ 0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" h="174">
                      <a:moveTo>
                        <a:pt x="0" y="174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15" name="Rectangle 289"/>
                <p:cNvSpPr>
                  <a:spLocks noChangeArrowheads="1"/>
                </p:cNvSpPr>
                <p:nvPr/>
              </p:nvSpPr>
              <p:spPr bwMode="auto">
                <a:xfrm>
                  <a:off x="1507" y="9264"/>
                  <a:ext cx="1395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FJ436303/chicken/China/ZJ/1/86/1986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16" name="Freeform 290"/>
                <p:cNvSpPr>
                  <a:spLocks/>
                </p:cNvSpPr>
                <p:nvPr/>
              </p:nvSpPr>
              <p:spPr bwMode="auto">
                <a:xfrm>
                  <a:off x="1501" y="9311"/>
                  <a:ext cx="0" cy="129"/>
                </a:xfrm>
                <a:custGeom>
                  <a:avLst/>
                  <a:gdLst>
                    <a:gd name="T0" fmla="*/ 129 h 129"/>
                    <a:gd name="T1" fmla="*/ 0 h 129"/>
                    <a:gd name="T2" fmla="*/ 0 h 12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129">
                      <a:moveTo>
                        <a:pt x="0" y="12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17" name="Rectangle 291"/>
                <p:cNvSpPr>
                  <a:spLocks noChangeArrowheads="1"/>
                </p:cNvSpPr>
                <p:nvPr/>
              </p:nvSpPr>
              <p:spPr bwMode="auto">
                <a:xfrm>
                  <a:off x="1507" y="9354"/>
                  <a:ext cx="1395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FJ436304/chicken/China/FJ/1/85/1985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18" name="Freeform 292"/>
                <p:cNvSpPr>
                  <a:spLocks/>
                </p:cNvSpPr>
                <p:nvPr/>
              </p:nvSpPr>
              <p:spPr bwMode="auto">
                <a:xfrm>
                  <a:off x="1501" y="9401"/>
                  <a:ext cx="0" cy="84"/>
                </a:xfrm>
                <a:custGeom>
                  <a:avLst/>
                  <a:gdLst>
                    <a:gd name="T0" fmla="*/ 84 h 84"/>
                    <a:gd name="T1" fmla="*/ 0 h 84"/>
                    <a:gd name="T2" fmla="*/ 0 h 8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19" name="Rectangle 293"/>
                <p:cNvSpPr>
                  <a:spLocks noChangeArrowheads="1"/>
                </p:cNvSpPr>
                <p:nvPr/>
              </p:nvSpPr>
              <p:spPr bwMode="auto">
                <a:xfrm>
                  <a:off x="1604" y="9444"/>
                  <a:ext cx="1710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 MH392220/poultry/China/04-23/C12/647/2004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20" name="Freeform 294"/>
                <p:cNvSpPr>
                  <a:spLocks/>
                </p:cNvSpPr>
                <p:nvPr/>
              </p:nvSpPr>
              <p:spPr bwMode="auto">
                <a:xfrm>
                  <a:off x="1501" y="949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21" name="Rectangle 295"/>
                <p:cNvSpPr>
                  <a:spLocks noChangeArrowheads="1"/>
                </p:cNvSpPr>
                <p:nvPr/>
              </p:nvSpPr>
              <p:spPr bwMode="auto">
                <a:xfrm>
                  <a:off x="1604" y="9534"/>
                  <a:ext cx="1295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poultry/China/04-23/C12/647/2004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22" name="Freeform 296"/>
                <p:cNvSpPr>
                  <a:spLocks/>
                </p:cNvSpPr>
                <p:nvPr/>
              </p:nvSpPr>
              <p:spPr bwMode="auto">
                <a:xfrm>
                  <a:off x="1501" y="954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23" name="Line 297"/>
                <p:cNvSpPr>
                  <a:spLocks noChangeShapeType="1"/>
                </p:cNvSpPr>
                <p:nvPr/>
              </p:nvSpPr>
              <p:spPr bwMode="auto">
                <a:xfrm>
                  <a:off x="1501" y="9362"/>
                  <a:ext cx="0" cy="219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24" name="Freeform 298"/>
                <p:cNvSpPr>
                  <a:spLocks/>
                </p:cNvSpPr>
                <p:nvPr/>
              </p:nvSpPr>
              <p:spPr bwMode="auto">
                <a:xfrm>
                  <a:off x="616" y="8996"/>
                  <a:ext cx="885" cy="360"/>
                </a:xfrm>
                <a:custGeom>
                  <a:avLst/>
                  <a:gdLst>
                    <a:gd name="T0" fmla="*/ 0 w 885"/>
                    <a:gd name="T1" fmla="*/ 0 h 360"/>
                    <a:gd name="T2" fmla="*/ 0 w 885"/>
                    <a:gd name="T3" fmla="*/ 360 h 360"/>
                    <a:gd name="T4" fmla="*/ 885 w 885"/>
                    <a:gd name="T5" fmla="*/ 360 h 3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85" h="360">
                      <a:moveTo>
                        <a:pt x="0" y="0"/>
                      </a:moveTo>
                      <a:lnTo>
                        <a:pt x="0" y="360"/>
                      </a:lnTo>
                      <a:lnTo>
                        <a:pt x="885" y="36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25" name="Rectangle 299"/>
                <p:cNvSpPr>
                  <a:spLocks noChangeArrowheads="1"/>
                </p:cNvSpPr>
                <p:nvPr/>
              </p:nvSpPr>
              <p:spPr bwMode="auto">
                <a:xfrm>
                  <a:off x="1993" y="9624"/>
                  <a:ext cx="1691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 MH392221/mallard/USA/MN/99-376/163/1999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26" name="Freeform 300"/>
                <p:cNvSpPr>
                  <a:spLocks/>
                </p:cNvSpPr>
                <p:nvPr/>
              </p:nvSpPr>
              <p:spPr bwMode="auto">
                <a:xfrm>
                  <a:off x="1889" y="967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27" name="Rectangle 301"/>
                <p:cNvSpPr>
                  <a:spLocks noChangeArrowheads="1"/>
                </p:cNvSpPr>
                <p:nvPr/>
              </p:nvSpPr>
              <p:spPr bwMode="auto">
                <a:xfrm>
                  <a:off x="1993" y="9714"/>
                  <a:ext cx="1276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mallard/USA/MN/99-376/163/1999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28" name="Freeform 302"/>
                <p:cNvSpPr>
                  <a:spLocks/>
                </p:cNvSpPr>
                <p:nvPr/>
              </p:nvSpPr>
              <p:spPr bwMode="auto">
                <a:xfrm>
                  <a:off x="1889" y="972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29" name="Rectangle 303"/>
                <p:cNvSpPr>
                  <a:spLocks noChangeArrowheads="1"/>
                </p:cNvSpPr>
                <p:nvPr/>
              </p:nvSpPr>
              <p:spPr bwMode="auto">
                <a:xfrm>
                  <a:off x="1895" y="9804"/>
                  <a:ext cx="1562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GQ288389/mallard/USA/MN/99-376/1999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30" name="Freeform 304"/>
                <p:cNvSpPr>
                  <a:spLocks/>
                </p:cNvSpPr>
                <p:nvPr/>
              </p:nvSpPr>
              <p:spPr bwMode="auto">
                <a:xfrm>
                  <a:off x="1889" y="9767"/>
                  <a:ext cx="0" cy="84"/>
                </a:xfrm>
                <a:custGeom>
                  <a:avLst/>
                  <a:gdLst>
                    <a:gd name="T0" fmla="*/ 0 h 84"/>
                    <a:gd name="T1" fmla="*/ 84 h 84"/>
                    <a:gd name="T2" fmla="*/ 84 h 8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84">
                      <a:moveTo>
                        <a:pt x="0" y="0"/>
                      </a:moveTo>
                      <a:lnTo>
                        <a:pt x="0" y="84"/>
                      </a:lnTo>
                      <a:lnTo>
                        <a:pt x="0" y="84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31" name="Line 305"/>
                <p:cNvSpPr>
                  <a:spLocks noChangeShapeType="1"/>
                </p:cNvSpPr>
                <p:nvPr/>
              </p:nvSpPr>
              <p:spPr bwMode="auto">
                <a:xfrm>
                  <a:off x="1889" y="9671"/>
                  <a:ext cx="0" cy="84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32" name="Freeform 306"/>
                <p:cNvSpPr>
                  <a:spLocks/>
                </p:cNvSpPr>
                <p:nvPr/>
              </p:nvSpPr>
              <p:spPr bwMode="auto">
                <a:xfrm>
                  <a:off x="1858" y="9761"/>
                  <a:ext cx="31" cy="129"/>
                </a:xfrm>
                <a:custGeom>
                  <a:avLst/>
                  <a:gdLst>
                    <a:gd name="T0" fmla="*/ 0 w 31"/>
                    <a:gd name="T1" fmla="*/ 129 h 129"/>
                    <a:gd name="T2" fmla="*/ 0 w 31"/>
                    <a:gd name="T3" fmla="*/ 0 h 129"/>
                    <a:gd name="T4" fmla="*/ 31 w 31"/>
                    <a:gd name="T5" fmla="*/ 0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" h="129">
                      <a:moveTo>
                        <a:pt x="0" y="129"/>
                      </a:moveTo>
                      <a:lnTo>
                        <a:pt x="0" y="0"/>
                      </a:lnTo>
                      <a:lnTo>
                        <a:pt x="31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33" name="Rectangle 307"/>
                <p:cNvSpPr>
                  <a:spLocks noChangeArrowheads="1"/>
                </p:cNvSpPr>
                <p:nvPr/>
              </p:nvSpPr>
              <p:spPr bwMode="auto">
                <a:xfrm>
                  <a:off x="1895" y="9894"/>
                  <a:ext cx="1562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GQ288379/mallard USA/MD/03-632/2003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34" name="Freeform 308"/>
                <p:cNvSpPr>
                  <a:spLocks/>
                </p:cNvSpPr>
                <p:nvPr/>
              </p:nvSpPr>
              <p:spPr bwMode="auto">
                <a:xfrm>
                  <a:off x="1858" y="9941"/>
                  <a:ext cx="31" cy="39"/>
                </a:xfrm>
                <a:custGeom>
                  <a:avLst/>
                  <a:gdLst>
                    <a:gd name="T0" fmla="*/ 0 w 31"/>
                    <a:gd name="T1" fmla="*/ 39 h 39"/>
                    <a:gd name="T2" fmla="*/ 0 w 31"/>
                    <a:gd name="T3" fmla="*/ 0 h 39"/>
                    <a:gd name="T4" fmla="*/ 31 w 31"/>
                    <a:gd name="T5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"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31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35" name="Rectangle 309"/>
                <p:cNvSpPr>
                  <a:spLocks noChangeArrowheads="1"/>
                </p:cNvSpPr>
                <p:nvPr/>
              </p:nvSpPr>
              <p:spPr bwMode="auto">
                <a:xfrm>
                  <a:off x="1912" y="9984"/>
                  <a:ext cx="1545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GQ288392 mallard/USA/MN)/00-39/2000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36" name="Freeform 310"/>
                <p:cNvSpPr>
                  <a:spLocks/>
                </p:cNvSpPr>
                <p:nvPr/>
              </p:nvSpPr>
              <p:spPr bwMode="auto">
                <a:xfrm>
                  <a:off x="1858" y="9992"/>
                  <a:ext cx="48" cy="39"/>
                </a:xfrm>
                <a:custGeom>
                  <a:avLst/>
                  <a:gdLst>
                    <a:gd name="T0" fmla="*/ 0 w 48"/>
                    <a:gd name="T1" fmla="*/ 0 h 39"/>
                    <a:gd name="T2" fmla="*/ 0 w 48"/>
                    <a:gd name="T3" fmla="*/ 39 h 39"/>
                    <a:gd name="T4" fmla="*/ 48 w 48"/>
                    <a:gd name="T5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48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37" name="Line 311"/>
                <p:cNvSpPr>
                  <a:spLocks noChangeShapeType="1"/>
                </p:cNvSpPr>
                <p:nvPr/>
              </p:nvSpPr>
              <p:spPr bwMode="auto">
                <a:xfrm>
                  <a:off x="1858" y="9902"/>
                  <a:ext cx="0" cy="129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38" name="Freeform 312"/>
                <p:cNvSpPr>
                  <a:spLocks/>
                </p:cNvSpPr>
                <p:nvPr/>
              </p:nvSpPr>
              <p:spPr bwMode="auto">
                <a:xfrm>
                  <a:off x="1600" y="9896"/>
                  <a:ext cx="258" cy="152"/>
                </a:xfrm>
                <a:custGeom>
                  <a:avLst/>
                  <a:gdLst>
                    <a:gd name="T0" fmla="*/ 0 w 258"/>
                    <a:gd name="T1" fmla="*/ 152 h 152"/>
                    <a:gd name="T2" fmla="*/ 0 w 258"/>
                    <a:gd name="T3" fmla="*/ 0 h 152"/>
                    <a:gd name="T4" fmla="*/ 258 w 258"/>
                    <a:gd name="T5" fmla="*/ 0 h 1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58" h="152">
                      <a:moveTo>
                        <a:pt x="0" y="152"/>
                      </a:moveTo>
                      <a:lnTo>
                        <a:pt x="0" y="0"/>
                      </a:lnTo>
                      <a:lnTo>
                        <a:pt x="258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39" name="Rectangle 313"/>
                <p:cNvSpPr>
                  <a:spLocks noChangeArrowheads="1"/>
                </p:cNvSpPr>
                <p:nvPr/>
              </p:nvSpPr>
              <p:spPr bwMode="auto">
                <a:xfrm>
                  <a:off x="1997" y="10074"/>
                  <a:ext cx="1676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GQ288391/mottled duck/USA/TX/01-130/2001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40" name="Freeform 314"/>
                <p:cNvSpPr>
                  <a:spLocks/>
                </p:cNvSpPr>
                <p:nvPr/>
              </p:nvSpPr>
              <p:spPr bwMode="auto">
                <a:xfrm>
                  <a:off x="1907" y="10121"/>
                  <a:ext cx="84" cy="84"/>
                </a:xfrm>
                <a:custGeom>
                  <a:avLst/>
                  <a:gdLst>
                    <a:gd name="T0" fmla="*/ 0 w 84"/>
                    <a:gd name="T1" fmla="*/ 84 h 84"/>
                    <a:gd name="T2" fmla="*/ 0 w 84"/>
                    <a:gd name="T3" fmla="*/ 0 h 84"/>
                    <a:gd name="T4" fmla="*/ 84 w 84"/>
                    <a:gd name="T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4"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84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41" name="Rectangle 315"/>
                <p:cNvSpPr>
                  <a:spLocks noChangeArrowheads="1"/>
                </p:cNvSpPr>
                <p:nvPr/>
              </p:nvSpPr>
              <p:spPr bwMode="auto">
                <a:xfrm>
                  <a:off x="1927" y="10164"/>
                  <a:ext cx="1802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GQ288378/northern pintail USA(OH)/87-486/1987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42" name="Freeform 316"/>
                <p:cNvSpPr>
                  <a:spLocks/>
                </p:cNvSpPr>
                <p:nvPr/>
              </p:nvSpPr>
              <p:spPr bwMode="auto">
                <a:xfrm>
                  <a:off x="1921" y="10211"/>
                  <a:ext cx="0" cy="84"/>
                </a:xfrm>
                <a:custGeom>
                  <a:avLst/>
                  <a:gdLst>
                    <a:gd name="T0" fmla="*/ 84 h 84"/>
                    <a:gd name="T1" fmla="*/ 0 h 84"/>
                    <a:gd name="T2" fmla="*/ 0 h 8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43" name="Rectangle 317"/>
                <p:cNvSpPr>
                  <a:spLocks noChangeArrowheads="1"/>
                </p:cNvSpPr>
                <p:nvPr/>
              </p:nvSpPr>
              <p:spPr bwMode="auto">
                <a:xfrm>
                  <a:off x="2024" y="10254"/>
                  <a:ext cx="1921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GQ288378.1/northern pintail/US(OH)/87-486/1987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44" name="Freeform 318"/>
                <p:cNvSpPr>
                  <a:spLocks/>
                </p:cNvSpPr>
                <p:nvPr/>
              </p:nvSpPr>
              <p:spPr bwMode="auto">
                <a:xfrm>
                  <a:off x="1921" y="1030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45" name="Rectangle 319"/>
                <p:cNvSpPr>
                  <a:spLocks noChangeArrowheads="1"/>
                </p:cNvSpPr>
                <p:nvPr/>
              </p:nvSpPr>
              <p:spPr bwMode="auto">
                <a:xfrm>
                  <a:off x="2024" y="10344"/>
                  <a:ext cx="1573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</a:t>
                  </a:r>
                  <a:r>
                    <a:rPr lang="en-US" altLang="en-US" sz="1000" b="1" dirty="0" err="1">
                      <a:solidFill>
                        <a:srgbClr val="00B050"/>
                      </a:solidFill>
                    </a:rPr>
                    <a:t>northern_pintail</a:t>
                  </a:r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/US(OH)/87-486/164/1987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46" name="Freeform 320"/>
                <p:cNvSpPr>
                  <a:spLocks/>
                </p:cNvSpPr>
                <p:nvPr/>
              </p:nvSpPr>
              <p:spPr bwMode="auto">
                <a:xfrm>
                  <a:off x="1921" y="1035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47" name="Line 321"/>
                <p:cNvSpPr>
                  <a:spLocks noChangeShapeType="1"/>
                </p:cNvSpPr>
                <p:nvPr/>
              </p:nvSpPr>
              <p:spPr bwMode="auto">
                <a:xfrm>
                  <a:off x="1921" y="10307"/>
                  <a:ext cx="0" cy="84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48" name="Freeform 322"/>
                <p:cNvSpPr>
                  <a:spLocks/>
                </p:cNvSpPr>
                <p:nvPr/>
              </p:nvSpPr>
              <p:spPr bwMode="auto">
                <a:xfrm>
                  <a:off x="1907" y="10217"/>
                  <a:ext cx="14" cy="84"/>
                </a:xfrm>
                <a:custGeom>
                  <a:avLst/>
                  <a:gdLst>
                    <a:gd name="T0" fmla="*/ 0 w 14"/>
                    <a:gd name="T1" fmla="*/ 0 h 84"/>
                    <a:gd name="T2" fmla="*/ 0 w 14"/>
                    <a:gd name="T3" fmla="*/ 84 h 84"/>
                    <a:gd name="T4" fmla="*/ 14 w 14"/>
                    <a:gd name="T5" fmla="*/ 84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" h="84">
                      <a:moveTo>
                        <a:pt x="0" y="0"/>
                      </a:moveTo>
                      <a:lnTo>
                        <a:pt x="0" y="84"/>
                      </a:lnTo>
                      <a:lnTo>
                        <a:pt x="14" y="84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49" name="Freeform 323"/>
                <p:cNvSpPr>
                  <a:spLocks/>
                </p:cNvSpPr>
                <p:nvPr/>
              </p:nvSpPr>
              <p:spPr bwMode="auto">
                <a:xfrm>
                  <a:off x="1600" y="10060"/>
                  <a:ext cx="307" cy="151"/>
                </a:xfrm>
                <a:custGeom>
                  <a:avLst/>
                  <a:gdLst>
                    <a:gd name="T0" fmla="*/ 0 w 307"/>
                    <a:gd name="T1" fmla="*/ 0 h 151"/>
                    <a:gd name="T2" fmla="*/ 0 w 307"/>
                    <a:gd name="T3" fmla="*/ 151 h 151"/>
                    <a:gd name="T4" fmla="*/ 307 w 307"/>
                    <a:gd name="T5" fmla="*/ 151 h 1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07" h="151">
                      <a:moveTo>
                        <a:pt x="0" y="0"/>
                      </a:moveTo>
                      <a:lnTo>
                        <a:pt x="0" y="151"/>
                      </a:lnTo>
                      <a:lnTo>
                        <a:pt x="307" y="15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50" name="Freeform 324"/>
                <p:cNvSpPr>
                  <a:spLocks/>
                </p:cNvSpPr>
                <p:nvPr/>
              </p:nvSpPr>
              <p:spPr bwMode="auto">
                <a:xfrm>
                  <a:off x="1318" y="10054"/>
                  <a:ext cx="282" cy="426"/>
                </a:xfrm>
                <a:custGeom>
                  <a:avLst/>
                  <a:gdLst>
                    <a:gd name="T0" fmla="*/ 0 w 282"/>
                    <a:gd name="T1" fmla="*/ 426 h 426"/>
                    <a:gd name="T2" fmla="*/ 0 w 282"/>
                    <a:gd name="T3" fmla="*/ 0 h 426"/>
                    <a:gd name="T4" fmla="*/ 282 w 282"/>
                    <a:gd name="T5" fmla="*/ 0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82" h="426">
                      <a:moveTo>
                        <a:pt x="0" y="426"/>
                      </a:moveTo>
                      <a:lnTo>
                        <a:pt x="0" y="0"/>
                      </a:lnTo>
                      <a:lnTo>
                        <a:pt x="282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51" name="Rectangle 325"/>
                <p:cNvSpPr>
                  <a:spLocks noChangeArrowheads="1"/>
                </p:cNvSpPr>
                <p:nvPr/>
              </p:nvSpPr>
              <p:spPr bwMode="auto">
                <a:xfrm>
                  <a:off x="2785" y="10434"/>
                  <a:ext cx="2019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 MH392228/poultry/Canada/Ontario/Berwick/853/1948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52" name="Freeform 326"/>
                <p:cNvSpPr>
                  <a:spLocks/>
                </p:cNvSpPr>
                <p:nvPr/>
              </p:nvSpPr>
              <p:spPr bwMode="auto">
                <a:xfrm>
                  <a:off x="2681" y="1048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53" name="Rectangle 327"/>
                <p:cNvSpPr>
                  <a:spLocks noChangeArrowheads="1"/>
                </p:cNvSpPr>
                <p:nvPr/>
              </p:nvSpPr>
              <p:spPr bwMode="auto">
                <a:xfrm>
                  <a:off x="2785" y="10524"/>
                  <a:ext cx="1604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poultry/Canada/Ontario/Berwick/853/1948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</a:endParaRPr>
                </a:p>
              </p:txBody>
            </p:sp>
            <p:sp>
              <p:nvSpPr>
                <p:cNvPr id="1454" name="Freeform 328"/>
                <p:cNvSpPr>
                  <a:spLocks/>
                </p:cNvSpPr>
                <p:nvPr/>
              </p:nvSpPr>
              <p:spPr bwMode="auto">
                <a:xfrm>
                  <a:off x="2681" y="1053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55" name="Freeform 329"/>
                <p:cNvSpPr>
                  <a:spLocks/>
                </p:cNvSpPr>
                <p:nvPr/>
              </p:nvSpPr>
              <p:spPr bwMode="auto">
                <a:xfrm>
                  <a:off x="2582" y="10526"/>
                  <a:ext cx="99" cy="62"/>
                </a:xfrm>
                <a:custGeom>
                  <a:avLst/>
                  <a:gdLst>
                    <a:gd name="T0" fmla="*/ 0 w 99"/>
                    <a:gd name="T1" fmla="*/ 62 h 62"/>
                    <a:gd name="T2" fmla="*/ 0 w 99"/>
                    <a:gd name="T3" fmla="*/ 0 h 62"/>
                    <a:gd name="T4" fmla="*/ 99 w 99"/>
                    <a:gd name="T5" fmla="*/ 0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62">
                      <a:moveTo>
                        <a:pt x="0" y="62"/>
                      </a:moveTo>
                      <a:lnTo>
                        <a:pt x="0" y="0"/>
                      </a:lnTo>
                      <a:lnTo>
                        <a:pt x="99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56" name="Rectangle 330"/>
                <p:cNvSpPr>
                  <a:spLocks noChangeArrowheads="1"/>
                </p:cNvSpPr>
                <p:nvPr/>
              </p:nvSpPr>
              <p:spPr bwMode="auto">
                <a:xfrm>
                  <a:off x="2801" y="10614"/>
                  <a:ext cx="1227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poultry/USA/OH/Miller/778/1948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57" name="Freeform 331"/>
                <p:cNvSpPr>
                  <a:spLocks/>
                </p:cNvSpPr>
                <p:nvPr/>
              </p:nvSpPr>
              <p:spPr bwMode="auto">
                <a:xfrm>
                  <a:off x="2582" y="10600"/>
                  <a:ext cx="116" cy="61"/>
                </a:xfrm>
                <a:custGeom>
                  <a:avLst/>
                  <a:gdLst>
                    <a:gd name="T0" fmla="*/ 0 w 116"/>
                    <a:gd name="T1" fmla="*/ 0 h 61"/>
                    <a:gd name="T2" fmla="*/ 0 w 116"/>
                    <a:gd name="T3" fmla="*/ 61 h 61"/>
                    <a:gd name="T4" fmla="*/ 116 w 116"/>
                    <a:gd name="T5" fmla="*/ 61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6" h="61">
                      <a:moveTo>
                        <a:pt x="0" y="0"/>
                      </a:moveTo>
                      <a:lnTo>
                        <a:pt x="0" y="61"/>
                      </a:lnTo>
                      <a:lnTo>
                        <a:pt x="116" y="61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58" name="Freeform 332"/>
                <p:cNvSpPr>
                  <a:spLocks/>
                </p:cNvSpPr>
                <p:nvPr/>
              </p:nvSpPr>
              <p:spPr bwMode="auto">
                <a:xfrm>
                  <a:off x="2558" y="10594"/>
                  <a:ext cx="24" cy="72"/>
                </a:xfrm>
                <a:custGeom>
                  <a:avLst/>
                  <a:gdLst>
                    <a:gd name="T0" fmla="*/ 0 w 24"/>
                    <a:gd name="T1" fmla="*/ 72 h 72"/>
                    <a:gd name="T2" fmla="*/ 0 w 24"/>
                    <a:gd name="T3" fmla="*/ 0 h 72"/>
                    <a:gd name="T4" fmla="*/ 24 w 24"/>
                    <a:gd name="T5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72">
                      <a:moveTo>
                        <a:pt x="0" y="72"/>
                      </a:moveTo>
                      <a:lnTo>
                        <a:pt x="0" y="0"/>
                      </a:lnTo>
                      <a:lnTo>
                        <a:pt x="24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59" name="Rectangle 333"/>
                <p:cNvSpPr>
                  <a:spLocks noChangeArrowheads="1"/>
                </p:cNvSpPr>
                <p:nvPr/>
              </p:nvSpPr>
              <p:spPr bwMode="auto">
                <a:xfrm>
                  <a:off x="2668" y="10704"/>
                  <a:ext cx="1590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GU978777/chicken/USA(TX)/TX(GB)/1948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60" name="Freeform 334"/>
                <p:cNvSpPr>
                  <a:spLocks/>
                </p:cNvSpPr>
                <p:nvPr/>
              </p:nvSpPr>
              <p:spPr bwMode="auto">
                <a:xfrm>
                  <a:off x="2558" y="10678"/>
                  <a:ext cx="104" cy="73"/>
                </a:xfrm>
                <a:custGeom>
                  <a:avLst/>
                  <a:gdLst>
                    <a:gd name="T0" fmla="*/ 0 w 104"/>
                    <a:gd name="T1" fmla="*/ 0 h 73"/>
                    <a:gd name="T2" fmla="*/ 0 w 104"/>
                    <a:gd name="T3" fmla="*/ 73 h 73"/>
                    <a:gd name="T4" fmla="*/ 104 w 104"/>
                    <a:gd name="T5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4" h="73">
                      <a:moveTo>
                        <a:pt x="0" y="0"/>
                      </a:moveTo>
                      <a:lnTo>
                        <a:pt x="0" y="73"/>
                      </a:lnTo>
                      <a:lnTo>
                        <a:pt x="104" y="73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61" name="Freeform 335"/>
                <p:cNvSpPr>
                  <a:spLocks/>
                </p:cNvSpPr>
                <p:nvPr/>
              </p:nvSpPr>
              <p:spPr bwMode="auto">
                <a:xfrm>
                  <a:off x="2300" y="10672"/>
                  <a:ext cx="258" cy="241"/>
                </a:xfrm>
                <a:custGeom>
                  <a:avLst/>
                  <a:gdLst>
                    <a:gd name="T0" fmla="*/ 0 w 258"/>
                    <a:gd name="T1" fmla="*/ 241 h 241"/>
                    <a:gd name="T2" fmla="*/ 0 w 258"/>
                    <a:gd name="T3" fmla="*/ 0 h 241"/>
                    <a:gd name="T4" fmla="*/ 258 w 258"/>
                    <a:gd name="T5" fmla="*/ 0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58" h="241">
                      <a:moveTo>
                        <a:pt x="0" y="241"/>
                      </a:moveTo>
                      <a:lnTo>
                        <a:pt x="0" y="0"/>
                      </a:lnTo>
                      <a:lnTo>
                        <a:pt x="258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62" name="Rectangle 336"/>
                <p:cNvSpPr>
                  <a:spLocks noChangeArrowheads="1"/>
                </p:cNvSpPr>
                <p:nvPr/>
              </p:nvSpPr>
              <p:spPr bwMode="auto">
                <a:xfrm>
                  <a:off x="2479" y="10794"/>
                  <a:ext cx="1399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AY845400/chicken/USA/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LaSota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/1946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63" name="Freeform 337"/>
                <p:cNvSpPr>
                  <a:spLocks/>
                </p:cNvSpPr>
                <p:nvPr/>
              </p:nvSpPr>
              <p:spPr bwMode="auto">
                <a:xfrm>
                  <a:off x="2456" y="10841"/>
                  <a:ext cx="17" cy="39"/>
                </a:xfrm>
                <a:custGeom>
                  <a:avLst/>
                  <a:gdLst>
                    <a:gd name="T0" fmla="*/ 0 w 17"/>
                    <a:gd name="T1" fmla="*/ 39 h 39"/>
                    <a:gd name="T2" fmla="*/ 0 w 17"/>
                    <a:gd name="T3" fmla="*/ 0 h 39"/>
                    <a:gd name="T4" fmla="*/ 17 w 17"/>
                    <a:gd name="T5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"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17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64" name="Rectangle 338"/>
                <p:cNvSpPr>
                  <a:spLocks noChangeArrowheads="1"/>
                </p:cNvSpPr>
                <p:nvPr/>
              </p:nvSpPr>
              <p:spPr bwMode="auto">
                <a:xfrm>
                  <a:off x="2560" y="10884"/>
                  <a:ext cx="1420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 MH392212/chicken/USA/</a:t>
                  </a:r>
                  <a:r>
                    <a:rPr lang="en-US" altLang="en-US" sz="1000" b="1" dirty="0" err="1">
                      <a:solidFill>
                        <a:srgbClr val="FF0000"/>
                      </a:solidFill>
                    </a:rPr>
                    <a:t>LaSota</a:t>
                  </a:r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/1946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65" name="Freeform 339"/>
                <p:cNvSpPr>
                  <a:spLocks/>
                </p:cNvSpPr>
                <p:nvPr/>
              </p:nvSpPr>
              <p:spPr bwMode="auto">
                <a:xfrm>
                  <a:off x="2456" y="1089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66" name="Rectangle 340"/>
                <p:cNvSpPr>
                  <a:spLocks noChangeArrowheads="1"/>
                </p:cNvSpPr>
                <p:nvPr/>
              </p:nvSpPr>
              <p:spPr bwMode="auto">
                <a:xfrm>
                  <a:off x="2576" y="10974"/>
                  <a:ext cx="996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kumimoji="0" lang="en-US" altLang="en-US" sz="1000" b="1" i="0" u="none" strike="noStrike" cap="none" normalizeH="0" baseline="0" dirty="0">
                      <a:ln>
                        <a:noFill/>
                      </a:ln>
                      <a:solidFill>
                        <a:srgbClr val="1D02E4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altLang="en-US" sz="1000" b="1" dirty="0">
                      <a:solidFill>
                        <a:srgbClr val="1D02E4"/>
                      </a:solidFill>
                    </a:rPr>
                    <a:t>chicken/USA/</a:t>
                  </a:r>
                  <a:r>
                    <a:rPr lang="en-US" altLang="en-US" sz="1000" b="1" dirty="0" err="1">
                      <a:solidFill>
                        <a:srgbClr val="1D02E4"/>
                      </a:solidFill>
                    </a:rPr>
                    <a:t>Lasota</a:t>
                  </a:r>
                  <a:r>
                    <a:rPr lang="en-US" altLang="en-US" sz="1000" b="1" dirty="0">
                      <a:solidFill>
                        <a:srgbClr val="1D02E4"/>
                      </a:solidFill>
                    </a:rPr>
                    <a:t>/1946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1D02E4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67" name="Freeform 341"/>
                <p:cNvSpPr>
                  <a:spLocks/>
                </p:cNvSpPr>
                <p:nvPr/>
              </p:nvSpPr>
              <p:spPr bwMode="auto">
                <a:xfrm>
                  <a:off x="2473" y="1102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68" name="Rectangle 342"/>
                <p:cNvSpPr>
                  <a:spLocks noChangeArrowheads="1"/>
                </p:cNvSpPr>
                <p:nvPr/>
              </p:nvSpPr>
              <p:spPr bwMode="auto">
                <a:xfrm>
                  <a:off x="2576" y="11064"/>
                  <a:ext cx="996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chicken/USA/</a:t>
                  </a:r>
                  <a:r>
                    <a:rPr lang="en-US" altLang="en-US" sz="1000" b="1" dirty="0" err="1">
                      <a:solidFill>
                        <a:srgbClr val="00B050"/>
                      </a:solidFill>
                    </a:rPr>
                    <a:t>Lasota</a:t>
                  </a:r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/1946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69" name="Freeform 343"/>
                <p:cNvSpPr>
                  <a:spLocks/>
                </p:cNvSpPr>
                <p:nvPr/>
              </p:nvSpPr>
              <p:spPr bwMode="auto">
                <a:xfrm>
                  <a:off x="2473" y="1107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70" name="Freeform 344"/>
                <p:cNvSpPr>
                  <a:spLocks/>
                </p:cNvSpPr>
                <p:nvPr/>
              </p:nvSpPr>
              <p:spPr bwMode="auto">
                <a:xfrm>
                  <a:off x="2456" y="10960"/>
                  <a:ext cx="17" cy="106"/>
                </a:xfrm>
                <a:custGeom>
                  <a:avLst/>
                  <a:gdLst>
                    <a:gd name="T0" fmla="*/ 0 w 17"/>
                    <a:gd name="T1" fmla="*/ 0 h 106"/>
                    <a:gd name="T2" fmla="*/ 0 w 17"/>
                    <a:gd name="T3" fmla="*/ 106 h 106"/>
                    <a:gd name="T4" fmla="*/ 17 w 17"/>
                    <a:gd name="T5" fmla="*/ 106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" h="106">
                      <a:moveTo>
                        <a:pt x="0" y="0"/>
                      </a:moveTo>
                      <a:lnTo>
                        <a:pt x="0" y="106"/>
                      </a:lnTo>
                      <a:lnTo>
                        <a:pt x="17" y="106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71" name="Line 345"/>
                <p:cNvSpPr>
                  <a:spLocks noChangeShapeType="1"/>
                </p:cNvSpPr>
                <p:nvPr/>
              </p:nvSpPr>
              <p:spPr bwMode="auto">
                <a:xfrm>
                  <a:off x="2456" y="10841"/>
                  <a:ext cx="0" cy="107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72" name="Freeform 346"/>
                <p:cNvSpPr>
                  <a:spLocks/>
                </p:cNvSpPr>
                <p:nvPr/>
              </p:nvSpPr>
              <p:spPr bwMode="auto">
                <a:xfrm>
                  <a:off x="2425" y="10954"/>
                  <a:ext cx="31" cy="207"/>
                </a:xfrm>
                <a:custGeom>
                  <a:avLst/>
                  <a:gdLst>
                    <a:gd name="T0" fmla="*/ 0 w 31"/>
                    <a:gd name="T1" fmla="*/ 207 h 207"/>
                    <a:gd name="T2" fmla="*/ 0 w 31"/>
                    <a:gd name="T3" fmla="*/ 0 h 207"/>
                    <a:gd name="T4" fmla="*/ 31 w 31"/>
                    <a:gd name="T5" fmla="*/ 0 h 2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" h="207">
                      <a:moveTo>
                        <a:pt x="0" y="207"/>
                      </a:moveTo>
                      <a:lnTo>
                        <a:pt x="0" y="0"/>
                      </a:lnTo>
                      <a:lnTo>
                        <a:pt x="31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73" name="Rectangle 347"/>
                <p:cNvSpPr>
                  <a:spLocks noChangeArrowheads="1"/>
                </p:cNvSpPr>
                <p:nvPr/>
              </p:nvSpPr>
              <p:spPr bwMode="auto">
                <a:xfrm>
                  <a:off x="2548" y="11154"/>
                  <a:ext cx="1561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AF309418/chicken/USA/</a:t>
                  </a:r>
                  <a:r>
                    <a:rPr kumimoji="0" lang="en-US" altLang="en-US" sz="10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Hitchner</a:t>
                  </a: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/B1/1947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74" name="Freeform 348"/>
                <p:cNvSpPr>
                  <a:spLocks/>
                </p:cNvSpPr>
                <p:nvPr/>
              </p:nvSpPr>
              <p:spPr bwMode="auto">
                <a:xfrm>
                  <a:off x="2458" y="11201"/>
                  <a:ext cx="84" cy="174"/>
                </a:xfrm>
                <a:custGeom>
                  <a:avLst/>
                  <a:gdLst>
                    <a:gd name="T0" fmla="*/ 0 w 84"/>
                    <a:gd name="T1" fmla="*/ 174 h 174"/>
                    <a:gd name="T2" fmla="*/ 0 w 84"/>
                    <a:gd name="T3" fmla="*/ 0 h 174"/>
                    <a:gd name="T4" fmla="*/ 84 w 84"/>
                    <a:gd name="T5" fmla="*/ 0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4" h="174">
                      <a:moveTo>
                        <a:pt x="0" y="174"/>
                      </a:moveTo>
                      <a:lnTo>
                        <a:pt x="0" y="0"/>
                      </a:lnTo>
                      <a:lnTo>
                        <a:pt x="84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75" name="Rectangle 349"/>
                <p:cNvSpPr>
                  <a:spLocks noChangeArrowheads="1"/>
                </p:cNvSpPr>
                <p:nvPr/>
              </p:nvSpPr>
              <p:spPr bwMode="auto">
                <a:xfrm>
                  <a:off x="2545" y="11244"/>
                  <a:ext cx="1351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EU289028/turkey/USA/VG/GA/1987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76" name="Freeform 350"/>
                <p:cNvSpPr>
                  <a:spLocks/>
                </p:cNvSpPr>
                <p:nvPr/>
              </p:nvSpPr>
              <p:spPr bwMode="auto">
                <a:xfrm>
                  <a:off x="2458" y="11291"/>
                  <a:ext cx="81" cy="129"/>
                </a:xfrm>
                <a:custGeom>
                  <a:avLst/>
                  <a:gdLst>
                    <a:gd name="T0" fmla="*/ 0 w 81"/>
                    <a:gd name="T1" fmla="*/ 129 h 129"/>
                    <a:gd name="T2" fmla="*/ 0 w 81"/>
                    <a:gd name="T3" fmla="*/ 0 h 129"/>
                    <a:gd name="T4" fmla="*/ 81 w 81"/>
                    <a:gd name="T5" fmla="*/ 0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129">
                      <a:moveTo>
                        <a:pt x="0" y="129"/>
                      </a:moveTo>
                      <a:lnTo>
                        <a:pt x="0" y="0"/>
                      </a:lnTo>
                      <a:lnTo>
                        <a:pt x="81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77" name="Rectangle 351"/>
                <p:cNvSpPr>
                  <a:spLocks noChangeArrowheads="1"/>
                </p:cNvSpPr>
                <p:nvPr/>
              </p:nvSpPr>
              <p:spPr bwMode="auto">
                <a:xfrm>
                  <a:off x="2578" y="11334"/>
                  <a:ext cx="343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clone 30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78" name="Freeform 352"/>
                <p:cNvSpPr>
                  <a:spLocks/>
                </p:cNvSpPr>
                <p:nvPr/>
              </p:nvSpPr>
              <p:spPr bwMode="auto">
                <a:xfrm>
                  <a:off x="2458" y="11381"/>
                  <a:ext cx="16" cy="84"/>
                </a:xfrm>
                <a:custGeom>
                  <a:avLst/>
                  <a:gdLst>
                    <a:gd name="T0" fmla="*/ 0 w 16"/>
                    <a:gd name="T1" fmla="*/ 84 h 84"/>
                    <a:gd name="T2" fmla="*/ 0 w 16"/>
                    <a:gd name="T3" fmla="*/ 0 h 84"/>
                    <a:gd name="T4" fmla="*/ 16 w 16"/>
                    <a:gd name="T5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"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79" name="Rectangle 353"/>
                <p:cNvSpPr>
                  <a:spLocks noChangeArrowheads="1"/>
                </p:cNvSpPr>
                <p:nvPr/>
              </p:nvSpPr>
              <p:spPr bwMode="auto">
                <a:xfrm>
                  <a:off x="2561" y="11424"/>
                  <a:ext cx="938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turkey/USA/VG/GA/1987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80" name="Freeform 354"/>
                <p:cNvSpPr>
                  <a:spLocks/>
                </p:cNvSpPr>
                <p:nvPr/>
              </p:nvSpPr>
              <p:spPr bwMode="auto">
                <a:xfrm>
                  <a:off x="2458" y="1147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1" name="Rectangle 355"/>
                <p:cNvSpPr>
                  <a:spLocks noChangeArrowheads="1"/>
                </p:cNvSpPr>
                <p:nvPr/>
              </p:nvSpPr>
              <p:spPr bwMode="auto">
                <a:xfrm>
                  <a:off x="2561" y="11514"/>
                  <a:ext cx="1197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chicken/USA/</a:t>
                  </a:r>
                  <a:r>
                    <a:rPr lang="en-US" altLang="en-US" sz="1000" b="1" dirty="0" err="1">
                      <a:solidFill>
                        <a:srgbClr val="00B050"/>
                      </a:solidFill>
                    </a:rPr>
                    <a:t>Hitchner</a:t>
                  </a:r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/B1/1947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82" name="Freeform 356"/>
                <p:cNvSpPr>
                  <a:spLocks/>
                </p:cNvSpPr>
                <p:nvPr/>
              </p:nvSpPr>
              <p:spPr bwMode="auto">
                <a:xfrm>
                  <a:off x="2458" y="1152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3" name="Line 357"/>
                <p:cNvSpPr>
                  <a:spLocks noChangeShapeType="1"/>
                </p:cNvSpPr>
                <p:nvPr/>
              </p:nvSpPr>
              <p:spPr bwMode="auto">
                <a:xfrm>
                  <a:off x="2458" y="11387"/>
                  <a:ext cx="0" cy="174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4" name="Freeform 358"/>
                <p:cNvSpPr>
                  <a:spLocks/>
                </p:cNvSpPr>
                <p:nvPr/>
              </p:nvSpPr>
              <p:spPr bwMode="auto">
                <a:xfrm>
                  <a:off x="2425" y="11173"/>
                  <a:ext cx="33" cy="208"/>
                </a:xfrm>
                <a:custGeom>
                  <a:avLst/>
                  <a:gdLst>
                    <a:gd name="T0" fmla="*/ 0 w 33"/>
                    <a:gd name="T1" fmla="*/ 0 h 208"/>
                    <a:gd name="T2" fmla="*/ 0 w 33"/>
                    <a:gd name="T3" fmla="*/ 208 h 208"/>
                    <a:gd name="T4" fmla="*/ 33 w 33"/>
                    <a:gd name="T5" fmla="*/ 208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" h="208">
                      <a:moveTo>
                        <a:pt x="0" y="0"/>
                      </a:moveTo>
                      <a:lnTo>
                        <a:pt x="0" y="208"/>
                      </a:lnTo>
                      <a:lnTo>
                        <a:pt x="33" y="208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5" name="Freeform 359"/>
                <p:cNvSpPr>
                  <a:spLocks/>
                </p:cNvSpPr>
                <p:nvPr/>
              </p:nvSpPr>
              <p:spPr bwMode="auto">
                <a:xfrm>
                  <a:off x="2300" y="10925"/>
                  <a:ext cx="125" cy="242"/>
                </a:xfrm>
                <a:custGeom>
                  <a:avLst/>
                  <a:gdLst>
                    <a:gd name="T0" fmla="*/ 0 w 125"/>
                    <a:gd name="T1" fmla="*/ 0 h 242"/>
                    <a:gd name="T2" fmla="*/ 0 w 125"/>
                    <a:gd name="T3" fmla="*/ 242 h 242"/>
                    <a:gd name="T4" fmla="*/ 125 w 125"/>
                    <a:gd name="T5" fmla="*/ 242 h 2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5" h="242">
                      <a:moveTo>
                        <a:pt x="0" y="0"/>
                      </a:moveTo>
                      <a:lnTo>
                        <a:pt x="0" y="242"/>
                      </a:lnTo>
                      <a:lnTo>
                        <a:pt x="125" y="242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6" name="Freeform 360"/>
                <p:cNvSpPr>
                  <a:spLocks/>
                </p:cNvSpPr>
                <p:nvPr/>
              </p:nvSpPr>
              <p:spPr bwMode="auto">
                <a:xfrm>
                  <a:off x="1318" y="10492"/>
                  <a:ext cx="982" cy="427"/>
                </a:xfrm>
                <a:custGeom>
                  <a:avLst/>
                  <a:gdLst>
                    <a:gd name="T0" fmla="*/ 0 w 982"/>
                    <a:gd name="T1" fmla="*/ 0 h 427"/>
                    <a:gd name="T2" fmla="*/ 0 w 982"/>
                    <a:gd name="T3" fmla="*/ 427 h 427"/>
                    <a:gd name="T4" fmla="*/ 982 w 982"/>
                    <a:gd name="T5" fmla="*/ 427 h 4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82" h="427">
                      <a:moveTo>
                        <a:pt x="0" y="0"/>
                      </a:moveTo>
                      <a:lnTo>
                        <a:pt x="0" y="427"/>
                      </a:lnTo>
                      <a:lnTo>
                        <a:pt x="982" y="427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7" name="Freeform 361"/>
                <p:cNvSpPr>
                  <a:spLocks/>
                </p:cNvSpPr>
                <p:nvPr/>
              </p:nvSpPr>
              <p:spPr bwMode="auto">
                <a:xfrm>
                  <a:off x="1133" y="10486"/>
                  <a:ext cx="185" cy="688"/>
                </a:xfrm>
                <a:custGeom>
                  <a:avLst/>
                  <a:gdLst>
                    <a:gd name="T0" fmla="*/ 0 w 185"/>
                    <a:gd name="T1" fmla="*/ 688 h 688"/>
                    <a:gd name="T2" fmla="*/ 0 w 185"/>
                    <a:gd name="T3" fmla="*/ 0 h 688"/>
                    <a:gd name="T4" fmla="*/ 185 w 185"/>
                    <a:gd name="T5" fmla="*/ 0 h 6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5" h="688">
                      <a:moveTo>
                        <a:pt x="0" y="688"/>
                      </a:moveTo>
                      <a:lnTo>
                        <a:pt x="0" y="0"/>
                      </a:lnTo>
                      <a:lnTo>
                        <a:pt x="185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8" name="Rectangle 362"/>
                <p:cNvSpPr>
                  <a:spLocks noChangeArrowheads="1"/>
                </p:cNvSpPr>
                <p:nvPr/>
              </p:nvSpPr>
              <p:spPr bwMode="auto">
                <a:xfrm>
                  <a:off x="1967" y="11604"/>
                  <a:ext cx="1564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AY935498 chicken Australia 99-1435 1999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89" name="Freeform 363"/>
                <p:cNvSpPr>
                  <a:spLocks/>
                </p:cNvSpPr>
                <p:nvPr/>
              </p:nvSpPr>
              <p:spPr bwMode="auto">
                <a:xfrm>
                  <a:off x="1646" y="11651"/>
                  <a:ext cx="315" cy="219"/>
                </a:xfrm>
                <a:custGeom>
                  <a:avLst/>
                  <a:gdLst>
                    <a:gd name="T0" fmla="*/ 0 w 315"/>
                    <a:gd name="T1" fmla="*/ 219 h 219"/>
                    <a:gd name="T2" fmla="*/ 0 w 315"/>
                    <a:gd name="T3" fmla="*/ 0 h 219"/>
                    <a:gd name="T4" fmla="*/ 315 w 315"/>
                    <a:gd name="T5" fmla="*/ 0 h 2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5" h="219">
                      <a:moveTo>
                        <a:pt x="0" y="219"/>
                      </a:moveTo>
                      <a:lnTo>
                        <a:pt x="0" y="0"/>
                      </a:lnTo>
                      <a:lnTo>
                        <a:pt x="315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0" name="Rectangle 364"/>
                <p:cNvSpPr>
                  <a:spLocks noChangeArrowheads="1"/>
                </p:cNvSpPr>
                <p:nvPr/>
              </p:nvSpPr>
              <p:spPr bwMode="auto">
                <a:xfrm>
                  <a:off x="1766" y="11694"/>
                  <a:ext cx="912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Malaysia/5091/633/2009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91" name="Freeform 365"/>
                <p:cNvSpPr>
                  <a:spLocks/>
                </p:cNvSpPr>
                <p:nvPr/>
              </p:nvSpPr>
              <p:spPr bwMode="auto">
                <a:xfrm>
                  <a:off x="1646" y="11741"/>
                  <a:ext cx="17" cy="174"/>
                </a:xfrm>
                <a:custGeom>
                  <a:avLst/>
                  <a:gdLst>
                    <a:gd name="T0" fmla="*/ 0 w 17"/>
                    <a:gd name="T1" fmla="*/ 174 h 174"/>
                    <a:gd name="T2" fmla="*/ 0 w 17"/>
                    <a:gd name="T3" fmla="*/ 0 h 174"/>
                    <a:gd name="T4" fmla="*/ 17 w 17"/>
                    <a:gd name="T5" fmla="*/ 0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" h="174">
                      <a:moveTo>
                        <a:pt x="0" y="174"/>
                      </a:moveTo>
                      <a:lnTo>
                        <a:pt x="0" y="0"/>
                      </a:lnTo>
                      <a:lnTo>
                        <a:pt x="17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2" name="Rectangle 366"/>
                <p:cNvSpPr>
                  <a:spLocks noChangeArrowheads="1"/>
                </p:cNvSpPr>
                <p:nvPr/>
              </p:nvSpPr>
              <p:spPr bwMode="auto">
                <a:xfrm>
                  <a:off x="1652" y="11784"/>
                  <a:ext cx="1526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0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JX524203/chicken/Australia/NDVV4/1966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93" name="Freeform 367"/>
                <p:cNvSpPr>
                  <a:spLocks/>
                </p:cNvSpPr>
                <p:nvPr/>
              </p:nvSpPr>
              <p:spPr bwMode="auto">
                <a:xfrm>
                  <a:off x="1646" y="11831"/>
                  <a:ext cx="0" cy="129"/>
                </a:xfrm>
                <a:custGeom>
                  <a:avLst/>
                  <a:gdLst>
                    <a:gd name="T0" fmla="*/ 129 h 129"/>
                    <a:gd name="T1" fmla="*/ 0 h 129"/>
                    <a:gd name="T2" fmla="*/ 0 h 12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129">
                      <a:moveTo>
                        <a:pt x="0" y="12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4" name="Rectangle 368"/>
                <p:cNvSpPr>
                  <a:spLocks noChangeArrowheads="1"/>
                </p:cNvSpPr>
                <p:nvPr/>
              </p:nvSpPr>
              <p:spPr bwMode="auto">
                <a:xfrm>
                  <a:off x="1750" y="11874"/>
                  <a:ext cx="2044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FF0000"/>
                      </a:solidFill>
                    </a:rPr>
                    <a:t> MH392213/chicken/Australia/Queensland/V-4/10/1966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95" name="Freeform 369"/>
                <p:cNvSpPr>
                  <a:spLocks/>
                </p:cNvSpPr>
                <p:nvPr/>
              </p:nvSpPr>
              <p:spPr bwMode="auto">
                <a:xfrm>
                  <a:off x="1646" y="11921"/>
                  <a:ext cx="0" cy="84"/>
                </a:xfrm>
                <a:custGeom>
                  <a:avLst/>
                  <a:gdLst>
                    <a:gd name="T0" fmla="*/ 84 h 84"/>
                    <a:gd name="T1" fmla="*/ 0 h 84"/>
                    <a:gd name="T2" fmla="*/ 0 h 8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84">
                      <a:moveTo>
                        <a:pt x="0" y="84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6" name="Rectangle 370"/>
                <p:cNvSpPr>
                  <a:spLocks noChangeArrowheads="1"/>
                </p:cNvSpPr>
                <p:nvPr/>
              </p:nvSpPr>
              <p:spPr bwMode="auto">
                <a:xfrm>
                  <a:off x="1750" y="11964"/>
                  <a:ext cx="1629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00B050"/>
                      </a:solidFill>
                    </a:rPr>
                    <a:t> chicken/Australia/Queensland/V-4/10/1966</a:t>
                  </a:r>
                  <a:endParaRPr kumimoji="0" lang="en-US" altLang="en-US" sz="1800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97" name="Freeform 371"/>
                <p:cNvSpPr>
                  <a:spLocks/>
                </p:cNvSpPr>
                <p:nvPr/>
              </p:nvSpPr>
              <p:spPr bwMode="auto">
                <a:xfrm>
                  <a:off x="1646" y="12011"/>
                  <a:ext cx="0" cy="39"/>
                </a:xfrm>
                <a:custGeom>
                  <a:avLst/>
                  <a:gdLst>
                    <a:gd name="T0" fmla="*/ 39 h 39"/>
                    <a:gd name="T1" fmla="*/ 0 h 39"/>
                    <a:gd name="T2" fmla="*/ 0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39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8" name="Rectangle 372"/>
                <p:cNvSpPr>
                  <a:spLocks noChangeArrowheads="1"/>
                </p:cNvSpPr>
                <p:nvPr/>
              </p:nvSpPr>
              <p:spPr bwMode="auto">
                <a:xfrm>
                  <a:off x="1750" y="12054"/>
                  <a:ext cx="1629" cy="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 defTabSz="914400"/>
                  <a:r>
                    <a:rPr lang="en-US" altLang="en-US" sz="1000" b="1" dirty="0">
                      <a:solidFill>
                        <a:srgbClr val="1D02E4"/>
                      </a:solidFill>
                    </a:rPr>
                    <a:t> chicken/Australia/Queensland/V-4/10/1966</a:t>
                  </a:r>
                </a:p>
              </p:txBody>
            </p:sp>
            <p:sp>
              <p:nvSpPr>
                <p:cNvPr id="1499" name="Freeform 373"/>
                <p:cNvSpPr>
                  <a:spLocks/>
                </p:cNvSpPr>
                <p:nvPr/>
              </p:nvSpPr>
              <p:spPr bwMode="auto">
                <a:xfrm>
                  <a:off x="1646" y="12062"/>
                  <a:ext cx="0" cy="39"/>
                </a:xfrm>
                <a:custGeom>
                  <a:avLst/>
                  <a:gdLst>
                    <a:gd name="T0" fmla="*/ 0 h 39"/>
                    <a:gd name="T1" fmla="*/ 39 h 39"/>
                    <a:gd name="T2" fmla="*/ 39 h 3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39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0" y="39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0" name="Line 374"/>
                <p:cNvSpPr>
                  <a:spLocks noChangeShapeType="1"/>
                </p:cNvSpPr>
                <p:nvPr/>
              </p:nvSpPr>
              <p:spPr bwMode="auto">
                <a:xfrm>
                  <a:off x="1646" y="11882"/>
                  <a:ext cx="0" cy="219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1" name="Freeform 375"/>
                <p:cNvSpPr>
                  <a:spLocks/>
                </p:cNvSpPr>
                <p:nvPr/>
              </p:nvSpPr>
              <p:spPr bwMode="auto">
                <a:xfrm>
                  <a:off x="1133" y="11186"/>
                  <a:ext cx="513" cy="690"/>
                </a:xfrm>
                <a:custGeom>
                  <a:avLst/>
                  <a:gdLst>
                    <a:gd name="T0" fmla="*/ 0 w 513"/>
                    <a:gd name="T1" fmla="*/ 0 h 690"/>
                    <a:gd name="T2" fmla="*/ 0 w 513"/>
                    <a:gd name="T3" fmla="*/ 690 h 690"/>
                    <a:gd name="T4" fmla="*/ 513 w 513"/>
                    <a:gd name="T5" fmla="*/ 690 h 6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13" h="690">
                      <a:moveTo>
                        <a:pt x="0" y="0"/>
                      </a:moveTo>
                      <a:lnTo>
                        <a:pt x="0" y="690"/>
                      </a:lnTo>
                      <a:lnTo>
                        <a:pt x="513" y="69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2" name="Freeform 376"/>
                <p:cNvSpPr>
                  <a:spLocks/>
                </p:cNvSpPr>
                <p:nvPr/>
              </p:nvSpPr>
              <p:spPr bwMode="auto">
                <a:xfrm>
                  <a:off x="616" y="9908"/>
                  <a:ext cx="517" cy="1272"/>
                </a:xfrm>
                <a:custGeom>
                  <a:avLst/>
                  <a:gdLst>
                    <a:gd name="T0" fmla="*/ 0 w 517"/>
                    <a:gd name="T1" fmla="*/ 0 h 1272"/>
                    <a:gd name="T2" fmla="*/ 0 w 517"/>
                    <a:gd name="T3" fmla="*/ 1272 h 1272"/>
                    <a:gd name="T4" fmla="*/ 517 w 517"/>
                    <a:gd name="T5" fmla="*/ 1272 h 12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17" h="1272">
                      <a:moveTo>
                        <a:pt x="0" y="0"/>
                      </a:moveTo>
                      <a:lnTo>
                        <a:pt x="0" y="1272"/>
                      </a:lnTo>
                      <a:lnTo>
                        <a:pt x="517" y="1272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3" name="Line 377"/>
                <p:cNvSpPr>
                  <a:spLocks noChangeShapeType="1"/>
                </p:cNvSpPr>
                <p:nvPr/>
              </p:nvSpPr>
              <p:spPr bwMode="auto">
                <a:xfrm>
                  <a:off x="616" y="8624"/>
                  <a:ext cx="0" cy="1272"/>
                </a:xfrm>
                <a:prstGeom prst="line">
                  <a:avLst/>
                </a:pr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4" name="Freeform 378"/>
                <p:cNvSpPr>
                  <a:spLocks/>
                </p:cNvSpPr>
                <p:nvPr/>
              </p:nvSpPr>
              <p:spPr bwMode="auto">
                <a:xfrm>
                  <a:off x="299" y="8452"/>
                  <a:ext cx="317" cy="1450"/>
                </a:xfrm>
                <a:custGeom>
                  <a:avLst/>
                  <a:gdLst>
                    <a:gd name="T0" fmla="*/ 0 w 317"/>
                    <a:gd name="T1" fmla="*/ 0 h 1450"/>
                    <a:gd name="T2" fmla="*/ 0 w 317"/>
                    <a:gd name="T3" fmla="*/ 1450 h 1450"/>
                    <a:gd name="T4" fmla="*/ 317 w 317"/>
                    <a:gd name="T5" fmla="*/ 1450 h 14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7" h="1450">
                      <a:moveTo>
                        <a:pt x="0" y="0"/>
                      </a:moveTo>
                      <a:lnTo>
                        <a:pt x="0" y="1450"/>
                      </a:lnTo>
                      <a:lnTo>
                        <a:pt x="317" y="1450"/>
                      </a:lnTo>
                    </a:path>
                  </a:pathLst>
                </a:custGeom>
                <a:noFill/>
                <a:ln w="190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5" name="Oval 379"/>
                <p:cNvSpPr>
                  <a:spLocks noChangeArrowheads="1"/>
                </p:cNvSpPr>
                <p:nvPr/>
              </p:nvSpPr>
              <p:spPr bwMode="auto">
                <a:xfrm>
                  <a:off x="2069" y="538"/>
                  <a:ext cx="69" cy="69"/>
                </a:xfrm>
                <a:prstGeom prst="ellipse">
                  <a:avLst/>
                </a:prstGeom>
                <a:solidFill>
                  <a:srgbClr val="00B050"/>
                </a:solidFill>
                <a:ln w="9525" cap="rnd">
                  <a:solidFill>
                    <a:srgbClr val="00B05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rgbClr val="00B050"/>
                    </a:solidFill>
                  </a:endParaRPr>
                </a:p>
              </p:txBody>
            </p:sp>
            <p:sp>
              <p:nvSpPr>
                <p:cNvPr id="1506" name="Oval 380"/>
                <p:cNvSpPr>
                  <a:spLocks noChangeArrowheads="1"/>
                </p:cNvSpPr>
                <p:nvPr/>
              </p:nvSpPr>
              <p:spPr bwMode="auto">
                <a:xfrm>
                  <a:off x="2069" y="628"/>
                  <a:ext cx="69" cy="69"/>
                </a:xfrm>
                <a:prstGeom prst="ellipse">
                  <a:avLst/>
                </a:prstGeom>
                <a:solidFill>
                  <a:srgbClr val="FF0000"/>
                </a:solidFill>
                <a:ln w="9525" cap="rnd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7" name="Oval 381"/>
                <p:cNvSpPr>
                  <a:spLocks noChangeArrowheads="1"/>
                </p:cNvSpPr>
                <p:nvPr/>
              </p:nvSpPr>
              <p:spPr bwMode="auto">
                <a:xfrm>
                  <a:off x="1730" y="898"/>
                  <a:ext cx="69" cy="69"/>
                </a:xfrm>
                <a:prstGeom prst="ellipse">
                  <a:avLst/>
                </a:prstGeom>
                <a:solidFill>
                  <a:srgbClr val="00B050"/>
                </a:solidFill>
                <a:ln w="9525" cap="rnd">
                  <a:solidFill>
                    <a:srgbClr val="00B05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8" name="Oval 382"/>
                <p:cNvSpPr>
                  <a:spLocks noChangeArrowheads="1"/>
                </p:cNvSpPr>
                <p:nvPr/>
              </p:nvSpPr>
              <p:spPr bwMode="auto">
                <a:xfrm>
                  <a:off x="1730" y="988"/>
                  <a:ext cx="69" cy="69"/>
                </a:xfrm>
                <a:prstGeom prst="ellipse">
                  <a:avLst/>
                </a:prstGeom>
                <a:solidFill>
                  <a:srgbClr val="FF0000"/>
                </a:solidFill>
                <a:ln w="9525" cap="rnd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9" name="Oval 383"/>
                <p:cNvSpPr>
                  <a:spLocks noChangeArrowheads="1"/>
                </p:cNvSpPr>
                <p:nvPr/>
              </p:nvSpPr>
              <p:spPr bwMode="auto">
                <a:xfrm>
                  <a:off x="2429" y="1078"/>
                  <a:ext cx="69" cy="69"/>
                </a:xfrm>
                <a:prstGeom prst="ellipse">
                  <a:avLst/>
                </a:prstGeom>
                <a:solidFill>
                  <a:srgbClr val="00B050"/>
                </a:solidFill>
                <a:ln w="9525" cap="rnd">
                  <a:solidFill>
                    <a:srgbClr val="00B05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10" name="Oval 384"/>
                <p:cNvSpPr>
                  <a:spLocks noChangeArrowheads="1"/>
                </p:cNvSpPr>
                <p:nvPr/>
              </p:nvSpPr>
              <p:spPr bwMode="auto">
                <a:xfrm>
                  <a:off x="2429" y="1168"/>
                  <a:ext cx="69" cy="69"/>
                </a:xfrm>
                <a:prstGeom prst="ellipse">
                  <a:avLst/>
                </a:prstGeom>
                <a:solidFill>
                  <a:srgbClr val="FF0000"/>
                </a:solidFill>
                <a:ln w="9525" cap="rnd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11" name="Oval 385"/>
                <p:cNvSpPr>
                  <a:spLocks noChangeArrowheads="1"/>
                </p:cNvSpPr>
                <p:nvPr/>
              </p:nvSpPr>
              <p:spPr bwMode="auto">
                <a:xfrm>
                  <a:off x="2426" y="1528"/>
                  <a:ext cx="69" cy="69"/>
                </a:xfrm>
                <a:prstGeom prst="ellipse">
                  <a:avLst/>
                </a:prstGeom>
                <a:solidFill>
                  <a:srgbClr val="FF0000"/>
                </a:solidFill>
                <a:ln w="9525" cap="rnd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12" name="Oval 386"/>
                <p:cNvSpPr>
                  <a:spLocks noChangeArrowheads="1"/>
                </p:cNvSpPr>
                <p:nvPr/>
              </p:nvSpPr>
              <p:spPr bwMode="auto">
                <a:xfrm>
                  <a:off x="2426" y="1618"/>
                  <a:ext cx="69" cy="69"/>
                </a:xfrm>
                <a:prstGeom prst="ellipse">
                  <a:avLst/>
                </a:prstGeom>
                <a:solidFill>
                  <a:srgbClr val="00B050"/>
                </a:solidFill>
                <a:ln w="9525" cap="rnd">
                  <a:solidFill>
                    <a:srgbClr val="00B05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13" name="Oval 387"/>
                <p:cNvSpPr>
                  <a:spLocks noChangeArrowheads="1"/>
                </p:cNvSpPr>
                <p:nvPr/>
              </p:nvSpPr>
              <p:spPr bwMode="auto">
                <a:xfrm>
                  <a:off x="2426" y="1708"/>
                  <a:ext cx="69" cy="69"/>
                </a:xfrm>
                <a:prstGeom prst="ellipse">
                  <a:avLst/>
                </a:prstGeom>
                <a:solidFill>
                  <a:srgbClr val="FF0000"/>
                </a:solidFill>
                <a:ln w="9525" cap="rnd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14" name="Oval 388"/>
                <p:cNvSpPr>
                  <a:spLocks noChangeArrowheads="1"/>
                </p:cNvSpPr>
                <p:nvPr/>
              </p:nvSpPr>
              <p:spPr bwMode="auto">
                <a:xfrm>
                  <a:off x="2426" y="1798"/>
                  <a:ext cx="69" cy="69"/>
                </a:xfrm>
                <a:prstGeom prst="ellipse">
                  <a:avLst/>
                </a:prstGeom>
                <a:solidFill>
                  <a:srgbClr val="00B050"/>
                </a:solidFill>
                <a:ln w="9525" cap="rnd">
                  <a:solidFill>
                    <a:srgbClr val="00B05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b="1">
                    <a:solidFill>
                      <a:srgbClr val="00B050"/>
                    </a:solidFill>
                  </a:endParaRPr>
                </a:p>
              </p:txBody>
            </p:sp>
            <p:sp>
              <p:nvSpPr>
                <p:cNvPr id="1515" name="Oval 389"/>
                <p:cNvSpPr>
                  <a:spLocks noChangeArrowheads="1"/>
                </p:cNvSpPr>
                <p:nvPr/>
              </p:nvSpPr>
              <p:spPr bwMode="auto">
                <a:xfrm>
                  <a:off x="2318" y="2428"/>
                  <a:ext cx="69" cy="69"/>
                </a:xfrm>
                <a:prstGeom prst="ellipse">
                  <a:avLst/>
                </a:prstGeom>
                <a:solidFill>
                  <a:srgbClr val="FF0000"/>
                </a:solidFill>
                <a:ln w="9525" cap="rnd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16" name="Oval 390"/>
                <p:cNvSpPr>
                  <a:spLocks noChangeArrowheads="1"/>
                </p:cNvSpPr>
                <p:nvPr/>
              </p:nvSpPr>
              <p:spPr bwMode="auto">
                <a:xfrm>
                  <a:off x="2252" y="2518"/>
                  <a:ext cx="69" cy="69"/>
                </a:xfrm>
                <a:prstGeom prst="ellipse">
                  <a:avLst/>
                </a:prstGeom>
                <a:solidFill>
                  <a:srgbClr val="00B050"/>
                </a:solidFill>
                <a:ln w="9525" cap="rnd">
                  <a:solidFill>
                    <a:srgbClr val="00B05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17" name="Oval 391"/>
                <p:cNvSpPr>
                  <a:spLocks noChangeArrowheads="1"/>
                </p:cNvSpPr>
                <p:nvPr/>
              </p:nvSpPr>
              <p:spPr bwMode="auto">
                <a:xfrm>
                  <a:off x="2333" y="2608"/>
                  <a:ext cx="69" cy="69"/>
                </a:xfrm>
                <a:prstGeom prst="ellipse">
                  <a:avLst/>
                </a:prstGeom>
                <a:solidFill>
                  <a:srgbClr val="00B050"/>
                </a:solidFill>
                <a:ln w="9525" cap="rnd">
                  <a:solidFill>
                    <a:srgbClr val="00B05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18" name="Oval 392"/>
                <p:cNvSpPr>
                  <a:spLocks noChangeArrowheads="1"/>
                </p:cNvSpPr>
                <p:nvPr/>
              </p:nvSpPr>
              <p:spPr bwMode="auto">
                <a:xfrm>
                  <a:off x="2317" y="2698"/>
                  <a:ext cx="69" cy="69"/>
                </a:xfrm>
                <a:prstGeom prst="ellipse">
                  <a:avLst/>
                </a:prstGeom>
                <a:solidFill>
                  <a:srgbClr val="FF0000"/>
                </a:solidFill>
                <a:ln w="9525" cap="rnd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19" name="Oval 393"/>
                <p:cNvSpPr>
                  <a:spLocks noChangeArrowheads="1"/>
                </p:cNvSpPr>
                <p:nvPr/>
              </p:nvSpPr>
              <p:spPr bwMode="auto">
                <a:xfrm>
                  <a:off x="2317" y="2788"/>
                  <a:ext cx="69" cy="69"/>
                </a:xfrm>
                <a:prstGeom prst="ellipse">
                  <a:avLst/>
                </a:prstGeom>
                <a:solidFill>
                  <a:srgbClr val="0000FF"/>
                </a:solidFill>
                <a:ln w="9525" cap="rnd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0" name="Oval 394"/>
                <p:cNvSpPr>
                  <a:spLocks noChangeArrowheads="1"/>
                </p:cNvSpPr>
                <p:nvPr/>
              </p:nvSpPr>
              <p:spPr bwMode="auto">
                <a:xfrm>
                  <a:off x="2354" y="2878"/>
                  <a:ext cx="69" cy="69"/>
                </a:xfrm>
                <a:prstGeom prst="ellipse">
                  <a:avLst/>
                </a:prstGeom>
                <a:solidFill>
                  <a:srgbClr val="FF0000"/>
                </a:solidFill>
                <a:ln w="9525" cap="rnd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1" name="Oval 395"/>
                <p:cNvSpPr>
                  <a:spLocks noChangeArrowheads="1"/>
                </p:cNvSpPr>
                <p:nvPr/>
              </p:nvSpPr>
              <p:spPr bwMode="auto">
                <a:xfrm>
                  <a:off x="2354" y="2968"/>
                  <a:ext cx="69" cy="69"/>
                </a:xfrm>
                <a:prstGeom prst="ellipse">
                  <a:avLst/>
                </a:prstGeom>
                <a:solidFill>
                  <a:srgbClr val="00B050"/>
                </a:solidFill>
                <a:ln w="9525" cap="rnd">
                  <a:solidFill>
                    <a:srgbClr val="00B05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2" name="Oval 396"/>
                <p:cNvSpPr>
                  <a:spLocks noChangeArrowheads="1"/>
                </p:cNvSpPr>
                <p:nvPr/>
              </p:nvSpPr>
              <p:spPr bwMode="auto">
                <a:xfrm>
                  <a:off x="2315" y="3688"/>
                  <a:ext cx="69" cy="69"/>
                </a:xfrm>
                <a:prstGeom prst="ellipse">
                  <a:avLst/>
                </a:prstGeom>
                <a:solidFill>
                  <a:srgbClr val="FF0000"/>
                </a:solidFill>
                <a:ln w="9525" cap="rnd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3" name="Oval 397"/>
                <p:cNvSpPr>
                  <a:spLocks noChangeArrowheads="1"/>
                </p:cNvSpPr>
                <p:nvPr/>
              </p:nvSpPr>
              <p:spPr bwMode="auto">
                <a:xfrm>
                  <a:off x="2315" y="3778"/>
                  <a:ext cx="69" cy="69"/>
                </a:xfrm>
                <a:prstGeom prst="ellipse">
                  <a:avLst/>
                </a:prstGeom>
                <a:solidFill>
                  <a:srgbClr val="0000FF"/>
                </a:solidFill>
                <a:ln w="9525" cap="rnd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4" name="Oval 398"/>
                <p:cNvSpPr>
                  <a:spLocks noChangeArrowheads="1"/>
                </p:cNvSpPr>
                <p:nvPr/>
              </p:nvSpPr>
              <p:spPr bwMode="auto">
                <a:xfrm>
                  <a:off x="2315" y="3868"/>
                  <a:ext cx="69" cy="69"/>
                </a:xfrm>
                <a:prstGeom prst="ellipse">
                  <a:avLst/>
                </a:prstGeom>
                <a:solidFill>
                  <a:srgbClr val="00B050"/>
                </a:solidFill>
                <a:ln w="9525" cap="rnd">
                  <a:solidFill>
                    <a:srgbClr val="00B05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5" name="Oval 399"/>
                <p:cNvSpPr>
                  <a:spLocks noChangeArrowheads="1"/>
                </p:cNvSpPr>
                <p:nvPr/>
              </p:nvSpPr>
              <p:spPr bwMode="auto">
                <a:xfrm>
                  <a:off x="2062" y="4228"/>
                  <a:ext cx="69" cy="69"/>
                </a:xfrm>
                <a:prstGeom prst="ellipse">
                  <a:avLst/>
                </a:prstGeom>
                <a:solidFill>
                  <a:srgbClr val="00B050"/>
                </a:solidFill>
                <a:ln w="9525" cap="rnd">
                  <a:solidFill>
                    <a:srgbClr val="00B05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6" name="Oval 400"/>
                <p:cNvSpPr>
                  <a:spLocks noChangeArrowheads="1"/>
                </p:cNvSpPr>
                <p:nvPr/>
              </p:nvSpPr>
              <p:spPr bwMode="auto">
                <a:xfrm>
                  <a:off x="2225" y="4948"/>
                  <a:ext cx="69" cy="69"/>
                </a:xfrm>
                <a:prstGeom prst="ellipse">
                  <a:avLst/>
                </a:prstGeom>
                <a:solidFill>
                  <a:srgbClr val="00B050"/>
                </a:solidFill>
                <a:ln w="9525" cap="rnd">
                  <a:solidFill>
                    <a:srgbClr val="00B05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7" name="Oval 401"/>
                <p:cNvSpPr>
                  <a:spLocks noChangeArrowheads="1"/>
                </p:cNvSpPr>
                <p:nvPr/>
              </p:nvSpPr>
              <p:spPr bwMode="auto">
                <a:xfrm>
                  <a:off x="2330" y="5128"/>
                  <a:ext cx="69" cy="69"/>
                </a:xfrm>
                <a:prstGeom prst="ellipse">
                  <a:avLst/>
                </a:prstGeom>
                <a:solidFill>
                  <a:srgbClr val="FF0000"/>
                </a:solidFill>
                <a:ln w="9525" cap="rnd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8" name="Oval 402"/>
                <p:cNvSpPr>
                  <a:spLocks noChangeArrowheads="1"/>
                </p:cNvSpPr>
                <p:nvPr/>
              </p:nvSpPr>
              <p:spPr bwMode="auto">
                <a:xfrm>
                  <a:off x="2330" y="5218"/>
                  <a:ext cx="69" cy="69"/>
                </a:xfrm>
                <a:prstGeom prst="ellipse">
                  <a:avLst/>
                </a:prstGeom>
                <a:solidFill>
                  <a:srgbClr val="00B050"/>
                </a:solidFill>
                <a:ln w="9525" cap="rnd">
                  <a:solidFill>
                    <a:srgbClr val="00B05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9" name="Oval 403"/>
                <p:cNvSpPr>
                  <a:spLocks noChangeArrowheads="1"/>
                </p:cNvSpPr>
                <p:nvPr/>
              </p:nvSpPr>
              <p:spPr bwMode="auto">
                <a:xfrm>
                  <a:off x="2165" y="5668"/>
                  <a:ext cx="69" cy="69"/>
                </a:xfrm>
                <a:prstGeom prst="ellipse">
                  <a:avLst/>
                </a:prstGeom>
                <a:solidFill>
                  <a:srgbClr val="0000FF"/>
                </a:solidFill>
                <a:ln w="9525" cap="rnd">
                  <a:solidFill>
                    <a:srgbClr val="000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0" name="Oval 404"/>
                <p:cNvSpPr>
                  <a:spLocks noChangeArrowheads="1"/>
                </p:cNvSpPr>
                <p:nvPr/>
              </p:nvSpPr>
              <p:spPr bwMode="auto">
                <a:xfrm>
                  <a:off x="2165" y="5758"/>
                  <a:ext cx="69" cy="69"/>
                </a:xfrm>
                <a:prstGeom prst="ellipse">
                  <a:avLst/>
                </a:prstGeom>
                <a:solidFill>
                  <a:srgbClr val="00B050"/>
                </a:solidFill>
                <a:ln w="9525" cap="rnd">
                  <a:solidFill>
                    <a:srgbClr val="00B05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1" name="Oval 405"/>
                <p:cNvSpPr>
                  <a:spLocks noChangeArrowheads="1"/>
                </p:cNvSpPr>
                <p:nvPr/>
              </p:nvSpPr>
              <p:spPr bwMode="auto">
                <a:xfrm>
                  <a:off x="2165" y="5848"/>
                  <a:ext cx="69" cy="69"/>
                </a:xfrm>
                <a:prstGeom prst="ellipse">
                  <a:avLst/>
                </a:prstGeom>
                <a:solidFill>
                  <a:srgbClr val="FF0000"/>
                </a:solidFill>
                <a:ln w="9525" cap="rnd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63" name="Oval 407"/>
              <p:cNvSpPr>
                <a:spLocks noChangeArrowheads="1"/>
              </p:cNvSpPr>
              <p:nvPr/>
            </p:nvSpPr>
            <p:spPr bwMode="auto">
              <a:xfrm>
                <a:off x="1558" y="6388"/>
                <a:ext cx="69" cy="69"/>
              </a:xfrm>
              <a:prstGeom prst="ellipse">
                <a:avLst/>
              </a:prstGeom>
              <a:solidFill>
                <a:srgbClr val="FF0000"/>
              </a:solidFill>
              <a:ln w="9525" cap="rnd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6" name="Oval 408"/>
              <p:cNvSpPr>
                <a:spLocks noChangeArrowheads="1"/>
              </p:cNvSpPr>
              <p:nvPr/>
            </p:nvSpPr>
            <p:spPr bwMode="auto">
              <a:xfrm>
                <a:off x="1558" y="647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" name="Oval 409"/>
              <p:cNvSpPr>
                <a:spLocks noChangeArrowheads="1"/>
              </p:cNvSpPr>
              <p:nvPr/>
            </p:nvSpPr>
            <p:spPr bwMode="auto">
              <a:xfrm>
                <a:off x="2344" y="6928"/>
                <a:ext cx="69" cy="69"/>
              </a:xfrm>
              <a:prstGeom prst="ellipse">
                <a:avLst/>
              </a:prstGeom>
              <a:solidFill>
                <a:srgbClr val="FF0000"/>
              </a:solidFill>
              <a:ln w="9525" cap="rnd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2" name="Oval 410"/>
              <p:cNvSpPr>
                <a:spLocks noChangeArrowheads="1"/>
              </p:cNvSpPr>
              <p:nvPr/>
            </p:nvSpPr>
            <p:spPr bwMode="auto">
              <a:xfrm>
                <a:off x="2344" y="701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5" name="Oval 411"/>
              <p:cNvSpPr>
                <a:spLocks noChangeArrowheads="1"/>
              </p:cNvSpPr>
              <p:nvPr/>
            </p:nvSpPr>
            <p:spPr bwMode="auto">
              <a:xfrm>
                <a:off x="1729" y="7198"/>
                <a:ext cx="69" cy="69"/>
              </a:xfrm>
              <a:prstGeom prst="ellipse">
                <a:avLst/>
              </a:prstGeom>
              <a:solidFill>
                <a:srgbClr val="FF0000"/>
              </a:solidFill>
              <a:ln w="9525" cap="rnd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8" name="Oval 412"/>
              <p:cNvSpPr>
                <a:spLocks noChangeArrowheads="1"/>
              </p:cNvSpPr>
              <p:nvPr/>
            </p:nvSpPr>
            <p:spPr bwMode="auto">
              <a:xfrm>
                <a:off x="1760" y="728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1" name="Oval 413"/>
              <p:cNvSpPr>
                <a:spLocks noChangeArrowheads="1"/>
              </p:cNvSpPr>
              <p:nvPr/>
            </p:nvSpPr>
            <p:spPr bwMode="auto">
              <a:xfrm>
                <a:off x="2059" y="7648"/>
                <a:ext cx="69" cy="69"/>
              </a:xfrm>
              <a:prstGeom prst="ellipse">
                <a:avLst/>
              </a:prstGeom>
              <a:solidFill>
                <a:srgbClr val="FF0000"/>
              </a:solidFill>
              <a:ln w="9525" cap="rnd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4" name="Oval 414"/>
              <p:cNvSpPr>
                <a:spLocks noChangeArrowheads="1"/>
              </p:cNvSpPr>
              <p:nvPr/>
            </p:nvSpPr>
            <p:spPr bwMode="auto">
              <a:xfrm>
                <a:off x="2059" y="7738"/>
                <a:ext cx="69" cy="69"/>
              </a:xfrm>
              <a:prstGeom prst="ellipse">
                <a:avLst/>
              </a:prstGeom>
              <a:solidFill>
                <a:srgbClr val="0000FF"/>
              </a:solidFill>
              <a:ln w="9525" cap="rnd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7" name="Oval 415"/>
              <p:cNvSpPr>
                <a:spLocks noChangeArrowheads="1"/>
              </p:cNvSpPr>
              <p:nvPr/>
            </p:nvSpPr>
            <p:spPr bwMode="auto">
              <a:xfrm>
                <a:off x="2059" y="782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0" name="Oval 416"/>
              <p:cNvSpPr>
                <a:spLocks noChangeArrowheads="1"/>
              </p:cNvSpPr>
              <p:nvPr/>
            </p:nvSpPr>
            <p:spPr bwMode="auto">
              <a:xfrm>
                <a:off x="2728" y="8008"/>
                <a:ext cx="69" cy="69"/>
              </a:xfrm>
              <a:prstGeom prst="ellipse">
                <a:avLst/>
              </a:prstGeom>
              <a:solidFill>
                <a:srgbClr val="FF0000"/>
              </a:solidFill>
              <a:ln w="9525" cap="rnd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3" name="Oval 417"/>
              <p:cNvSpPr>
                <a:spLocks noChangeArrowheads="1"/>
              </p:cNvSpPr>
              <p:nvPr/>
            </p:nvSpPr>
            <p:spPr bwMode="auto">
              <a:xfrm>
                <a:off x="2728" y="809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6" name="Oval 418"/>
              <p:cNvSpPr>
                <a:spLocks noChangeArrowheads="1"/>
              </p:cNvSpPr>
              <p:nvPr/>
            </p:nvSpPr>
            <p:spPr bwMode="auto">
              <a:xfrm>
                <a:off x="973" y="818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9" name="Oval 419"/>
              <p:cNvSpPr>
                <a:spLocks noChangeArrowheads="1"/>
              </p:cNvSpPr>
              <p:nvPr/>
            </p:nvSpPr>
            <p:spPr bwMode="auto">
              <a:xfrm>
                <a:off x="1508" y="845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2" name="Oval 420"/>
              <p:cNvSpPr>
                <a:spLocks noChangeArrowheads="1"/>
              </p:cNvSpPr>
              <p:nvPr/>
            </p:nvSpPr>
            <p:spPr bwMode="auto">
              <a:xfrm>
                <a:off x="1525" y="8548"/>
                <a:ext cx="69" cy="69"/>
              </a:xfrm>
              <a:prstGeom prst="ellipse">
                <a:avLst/>
              </a:prstGeom>
              <a:solidFill>
                <a:srgbClr val="FF0000"/>
              </a:solidFill>
              <a:ln w="9525" cap="rnd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3" name="Oval 421"/>
              <p:cNvSpPr>
                <a:spLocks noChangeArrowheads="1"/>
              </p:cNvSpPr>
              <p:nvPr/>
            </p:nvSpPr>
            <p:spPr bwMode="auto">
              <a:xfrm>
                <a:off x="1570" y="872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4" name="Oval 422"/>
              <p:cNvSpPr>
                <a:spLocks noChangeArrowheads="1"/>
              </p:cNvSpPr>
              <p:nvPr/>
            </p:nvSpPr>
            <p:spPr bwMode="auto">
              <a:xfrm>
                <a:off x="1570" y="8818"/>
                <a:ext cx="69" cy="69"/>
              </a:xfrm>
              <a:prstGeom prst="ellipse">
                <a:avLst/>
              </a:prstGeom>
              <a:solidFill>
                <a:srgbClr val="FF0000"/>
              </a:solidFill>
              <a:ln w="9525" cap="rnd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5" name="Oval 423"/>
              <p:cNvSpPr>
                <a:spLocks noChangeArrowheads="1"/>
              </p:cNvSpPr>
              <p:nvPr/>
            </p:nvSpPr>
            <p:spPr bwMode="auto">
              <a:xfrm>
                <a:off x="1547" y="908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8" name="Oval 424"/>
              <p:cNvSpPr>
                <a:spLocks noChangeArrowheads="1"/>
              </p:cNvSpPr>
              <p:nvPr/>
            </p:nvSpPr>
            <p:spPr bwMode="auto">
              <a:xfrm>
                <a:off x="1531" y="9448"/>
                <a:ext cx="69" cy="69"/>
              </a:xfrm>
              <a:prstGeom prst="ellipse">
                <a:avLst/>
              </a:prstGeom>
              <a:solidFill>
                <a:srgbClr val="FF0000"/>
              </a:solidFill>
              <a:ln w="9525" cap="rnd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1" name="Oval 425"/>
              <p:cNvSpPr>
                <a:spLocks noChangeArrowheads="1"/>
              </p:cNvSpPr>
              <p:nvPr/>
            </p:nvSpPr>
            <p:spPr bwMode="auto">
              <a:xfrm>
                <a:off x="1531" y="953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4" name="Oval 426"/>
              <p:cNvSpPr>
                <a:spLocks noChangeArrowheads="1"/>
              </p:cNvSpPr>
              <p:nvPr/>
            </p:nvSpPr>
            <p:spPr bwMode="auto">
              <a:xfrm>
                <a:off x="1919" y="9628"/>
                <a:ext cx="69" cy="69"/>
              </a:xfrm>
              <a:prstGeom prst="ellipse">
                <a:avLst/>
              </a:prstGeom>
              <a:solidFill>
                <a:srgbClr val="FF0000"/>
              </a:solidFill>
              <a:ln w="9525" cap="rnd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5" name="Oval 427"/>
              <p:cNvSpPr>
                <a:spLocks noChangeArrowheads="1"/>
              </p:cNvSpPr>
              <p:nvPr/>
            </p:nvSpPr>
            <p:spPr bwMode="auto">
              <a:xfrm>
                <a:off x="1919" y="971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7" name="Oval 428"/>
              <p:cNvSpPr>
                <a:spLocks noChangeArrowheads="1"/>
              </p:cNvSpPr>
              <p:nvPr/>
            </p:nvSpPr>
            <p:spPr bwMode="auto">
              <a:xfrm>
                <a:off x="1951" y="10258"/>
                <a:ext cx="69" cy="69"/>
              </a:xfrm>
              <a:prstGeom prst="ellipse">
                <a:avLst/>
              </a:prstGeom>
              <a:solidFill>
                <a:srgbClr val="FF0000"/>
              </a:solidFill>
              <a:ln w="9525" cap="rnd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8" name="Oval 429"/>
              <p:cNvSpPr>
                <a:spLocks noChangeArrowheads="1"/>
              </p:cNvSpPr>
              <p:nvPr/>
            </p:nvSpPr>
            <p:spPr bwMode="auto">
              <a:xfrm>
                <a:off x="1951" y="1034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9" name="Oval 430"/>
              <p:cNvSpPr>
                <a:spLocks noChangeArrowheads="1"/>
              </p:cNvSpPr>
              <p:nvPr/>
            </p:nvSpPr>
            <p:spPr bwMode="auto">
              <a:xfrm>
                <a:off x="2711" y="10438"/>
                <a:ext cx="69" cy="69"/>
              </a:xfrm>
              <a:prstGeom prst="ellipse">
                <a:avLst/>
              </a:prstGeom>
              <a:solidFill>
                <a:srgbClr val="FF0000"/>
              </a:solidFill>
              <a:ln w="9525" cap="rnd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1" name="Oval 432"/>
              <p:cNvSpPr>
                <a:spLocks noChangeArrowheads="1"/>
              </p:cNvSpPr>
              <p:nvPr/>
            </p:nvSpPr>
            <p:spPr bwMode="auto">
              <a:xfrm>
                <a:off x="2728" y="1061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2" name="Oval 433"/>
              <p:cNvSpPr>
                <a:spLocks noChangeArrowheads="1"/>
              </p:cNvSpPr>
              <p:nvPr/>
            </p:nvSpPr>
            <p:spPr bwMode="auto">
              <a:xfrm>
                <a:off x="2486" y="10888"/>
                <a:ext cx="69" cy="69"/>
              </a:xfrm>
              <a:prstGeom prst="ellipse">
                <a:avLst/>
              </a:prstGeom>
              <a:solidFill>
                <a:srgbClr val="FF0000"/>
              </a:solidFill>
              <a:ln w="9525" cap="rnd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3" name="Oval 434"/>
              <p:cNvSpPr>
                <a:spLocks noChangeArrowheads="1"/>
              </p:cNvSpPr>
              <p:nvPr/>
            </p:nvSpPr>
            <p:spPr bwMode="auto">
              <a:xfrm>
                <a:off x="2503" y="10978"/>
                <a:ext cx="69" cy="69"/>
              </a:xfrm>
              <a:prstGeom prst="ellipse">
                <a:avLst/>
              </a:prstGeom>
              <a:solidFill>
                <a:srgbClr val="0000FF"/>
              </a:solidFill>
              <a:ln w="9525" cap="rnd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4" name="Oval 435"/>
              <p:cNvSpPr>
                <a:spLocks noChangeArrowheads="1"/>
              </p:cNvSpPr>
              <p:nvPr/>
            </p:nvSpPr>
            <p:spPr bwMode="auto">
              <a:xfrm>
                <a:off x="2503" y="1106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5" name="Oval 436"/>
              <p:cNvSpPr>
                <a:spLocks noChangeArrowheads="1"/>
              </p:cNvSpPr>
              <p:nvPr/>
            </p:nvSpPr>
            <p:spPr bwMode="auto">
              <a:xfrm>
                <a:off x="2504" y="1133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6" name="Oval 437"/>
              <p:cNvSpPr>
                <a:spLocks noChangeArrowheads="1"/>
              </p:cNvSpPr>
              <p:nvPr/>
            </p:nvSpPr>
            <p:spPr bwMode="auto">
              <a:xfrm>
                <a:off x="2488" y="1142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B050"/>
                  </a:solidFill>
                </a:endParaRPr>
              </a:p>
            </p:txBody>
          </p:sp>
          <p:sp>
            <p:nvSpPr>
              <p:cNvPr id="1227" name="Oval 438"/>
              <p:cNvSpPr>
                <a:spLocks noChangeArrowheads="1"/>
              </p:cNvSpPr>
              <p:nvPr/>
            </p:nvSpPr>
            <p:spPr bwMode="auto">
              <a:xfrm>
                <a:off x="2488" y="1151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8" name="Oval 439"/>
              <p:cNvSpPr>
                <a:spLocks noChangeArrowheads="1"/>
              </p:cNvSpPr>
              <p:nvPr/>
            </p:nvSpPr>
            <p:spPr bwMode="auto">
              <a:xfrm>
                <a:off x="1693" y="1169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9" name="Oval 440"/>
              <p:cNvSpPr>
                <a:spLocks noChangeArrowheads="1"/>
              </p:cNvSpPr>
              <p:nvPr/>
            </p:nvSpPr>
            <p:spPr bwMode="auto">
              <a:xfrm>
                <a:off x="1676" y="11878"/>
                <a:ext cx="69" cy="69"/>
              </a:xfrm>
              <a:prstGeom prst="ellipse">
                <a:avLst/>
              </a:prstGeom>
              <a:solidFill>
                <a:srgbClr val="FF0000"/>
              </a:solidFill>
              <a:ln w="9525" cap="rnd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0" name="Oval 441"/>
              <p:cNvSpPr>
                <a:spLocks noChangeArrowheads="1"/>
              </p:cNvSpPr>
              <p:nvPr/>
            </p:nvSpPr>
            <p:spPr bwMode="auto">
              <a:xfrm>
                <a:off x="1676" y="11968"/>
                <a:ext cx="69" cy="69"/>
              </a:xfrm>
              <a:prstGeom prst="ellipse">
                <a:avLst/>
              </a:prstGeom>
              <a:solidFill>
                <a:srgbClr val="00B050"/>
              </a:solidFill>
              <a:ln w="9525" cap="rnd">
                <a:solidFill>
                  <a:srgbClr val="00B05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1" name="Oval 442"/>
              <p:cNvSpPr>
                <a:spLocks noChangeArrowheads="1"/>
              </p:cNvSpPr>
              <p:nvPr/>
            </p:nvSpPr>
            <p:spPr bwMode="auto">
              <a:xfrm>
                <a:off x="1676" y="12058"/>
                <a:ext cx="69" cy="69"/>
              </a:xfrm>
              <a:prstGeom prst="ellipse">
                <a:avLst/>
              </a:prstGeom>
              <a:solidFill>
                <a:srgbClr val="0000FF"/>
              </a:solidFill>
              <a:ln w="9525" cap="rnd">
                <a:solidFill>
                  <a:srgbClr val="00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2" name="Rectangle 443"/>
              <p:cNvSpPr>
                <a:spLocks noChangeArrowheads="1"/>
              </p:cNvSpPr>
              <p:nvPr/>
            </p:nvSpPr>
            <p:spPr bwMode="auto">
              <a:xfrm>
                <a:off x="2560" y="8073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3" name="Rectangle 444"/>
              <p:cNvSpPr>
                <a:spLocks noChangeArrowheads="1"/>
              </p:cNvSpPr>
              <p:nvPr/>
            </p:nvSpPr>
            <p:spPr bwMode="auto">
              <a:xfrm>
                <a:off x="2543" y="10429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4" name="Rectangle 445"/>
              <p:cNvSpPr>
                <a:spLocks noChangeArrowheads="1"/>
              </p:cNvSpPr>
              <p:nvPr/>
            </p:nvSpPr>
            <p:spPr bwMode="auto">
              <a:xfrm>
                <a:off x="2176" y="7038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5" name="Rectangle 446"/>
              <p:cNvSpPr>
                <a:spLocks noChangeArrowheads="1"/>
              </p:cNvSpPr>
              <p:nvPr/>
            </p:nvSpPr>
            <p:spPr bwMode="auto">
              <a:xfrm>
                <a:off x="2378" y="11088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72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6" name="Rectangle 447"/>
              <p:cNvSpPr>
                <a:spLocks noChangeArrowheads="1"/>
              </p:cNvSpPr>
              <p:nvPr/>
            </p:nvSpPr>
            <p:spPr bwMode="auto">
              <a:xfrm>
                <a:off x="2354" y="10857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86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7" name="Rectangle 448"/>
              <p:cNvSpPr>
                <a:spLocks noChangeArrowheads="1"/>
              </p:cNvSpPr>
              <p:nvPr/>
            </p:nvSpPr>
            <p:spPr bwMode="auto">
              <a:xfrm>
                <a:off x="2356" y="11403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66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8" name="Rectangle 449"/>
              <p:cNvSpPr>
                <a:spLocks noChangeArrowheads="1"/>
              </p:cNvSpPr>
              <p:nvPr/>
            </p:nvSpPr>
            <p:spPr bwMode="auto">
              <a:xfrm>
                <a:off x="2287" y="11188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9" name="Rectangle 450"/>
              <p:cNvSpPr>
                <a:spLocks noChangeArrowheads="1"/>
              </p:cNvSpPr>
              <p:nvPr/>
            </p:nvSpPr>
            <p:spPr bwMode="auto">
              <a:xfrm>
                <a:off x="2480" y="10497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62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0" name="Rectangle 451"/>
              <p:cNvSpPr>
                <a:spLocks noChangeArrowheads="1"/>
              </p:cNvSpPr>
              <p:nvPr/>
            </p:nvSpPr>
            <p:spPr bwMode="auto">
              <a:xfrm>
                <a:off x="2420" y="10575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1" name="Rectangle 452"/>
              <p:cNvSpPr>
                <a:spLocks noChangeArrowheads="1"/>
              </p:cNvSpPr>
              <p:nvPr/>
            </p:nvSpPr>
            <p:spPr bwMode="auto">
              <a:xfrm>
                <a:off x="2162" y="10941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2" name="Rectangle 453"/>
              <p:cNvSpPr>
                <a:spLocks noChangeArrowheads="1"/>
              </p:cNvSpPr>
              <p:nvPr/>
            </p:nvSpPr>
            <p:spPr bwMode="auto">
              <a:xfrm>
                <a:off x="1829" y="10323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3" name="Rectangle 454"/>
              <p:cNvSpPr>
                <a:spLocks noChangeArrowheads="1"/>
              </p:cNvSpPr>
              <p:nvPr/>
            </p:nvSpPr>
            <p:spPr bwMode="auto">
              <a:xfrm>
                <a:off x="1769" y="10233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4" name="Rectangle 455"/>
              <p:cNvSpPr>
                <a:spLocks noChangeArrowheads="1"/>
              </p:cNvSpPr>
              <p:nvPr/>
            </p:nvSpPr>
            <p:spPr bwMode="auto">
              <a:xfrm>
                <a:off x="1787" y="9664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5" name="Rectangle 456"/>
              <p:cNvSpPr>
                <a:spLocks noChangeArrowheads="1"/>
              </p:cNvSpPr>
              <p:nvPr/>
            </p:nvSpPr>
            <p:spPr bwMode="auto">
              <a:xfrm>
                <a:off x="1720" y="9799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6" name="Rectangle 457"/>
              <p:cNvSpPr>
                <a:spLocks noChangeArrowheads="1"/>
              </p:cNvSpPr>
              <p:nvPr/>
            </p:nvSpPr>
            <p:spPr bwMode="auto">
              <a:xfrm>
                <a:off x="1891" y="7758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7" name="Rectangle 458"/>
              <p:cNvSpPr>
                <a:spLocks noChangeArrowheads="1"/>
              </p:cNvSpPr>
              <p:nvPr/>
            </p:nvSpPr>
            <p:spPr bwMode="auto">
              <a:xfrm>
                <a:off x="1997" y="5704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8" name="Rectangle 459"/>
              <p:cNvSpPr>
                <a:spLocks noChangeArrowheads="1"/>
              </p:cNvSpPr>
              <p:nvPr/>
            </p:nvSpPr>
            <p:spPr bwMode="auto">
              <a:xfrm>
                <a:off x="1508" y="11898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9" name="Rectangle 460"/>
              <p:cNvSpPr>
                <a:spLocks noChangeArrowheads="1"/>
              </p:cNvSpPr>
              <p:nvPr/>
            </p:nvSpPr>
            <p:spPr bwMode="auto">
              <a:xfrm>
                <a:off x="1438" y="8719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95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0" name="Rectangle 461"/>
              <p:cNvSpPr>
                <a:spLocks noChangeArrowheads="1"/>
              </p:cNvSpPr>
              <p:nvPr/>
            </p:nvSpPr>
            <p:spPr bwMode="auto">
              <a:xfrm>
                <a:off x="1363" y="9378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1" name="Rectangle 462"/>
              <p:cNvSpPr>
                <a:spLocks noChangeArrowheads="1"/>
              </p:cNvSpPr>
              <p:nvPr/>
            </p:nvSpPr>
            <p:spPr bwMode="auto">
              <a:xfrm>
                <a:off x="1418" y="8950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50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2" name="Rectangle 463"/>
              <p:cNvSpPr>
                <a:spLocks noChangeArrowheads="1"/>
              </p:cNvSpPr>
              <p:nvPr/>
            </p:nvSpPr>
            <p:spPr bwMode="auto">
              <a:xfrm>
                <a:off x="1358" y="8826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3" name="Rectangle 464"/>
              <p:cNvSpPr>
                <a:spLocks noChangeArrowheads="1"/>
              </p:cNvSpPr>
              <p:nvPr/>
            </p:nvSpPr>
            <p:spPr bwMode="auto">
              <a:xfrm>
                <a:off x="1340" y="8568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4" name="Rectangle 465"/>
              <p:cNvSpPr>
                <a:spLocks noChangeArrowheads="1"/>
              </p:cNvSpPr>
              <p:nvPr/>
            </p:nvSpPr>
            <p:spPr bwMode="auto">
              <a:xfrm>
                <a:off x="1462" y="9957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5" name="Rectangle 466"/>
              <p:cNvSpPr>
                <a:spLocks noChangeArrowheads="1"/>
              </p:cNvSpPr>
              <p:nvPr/>
            </p:nvSpPr>
            <p:spPr bwMode="auto">
              <a:xfrm>
                <a:off x="2045" y="6559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84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6" name="Rectangle 467"/>
              <p:cNvSpPr>
                <a:spLocks noChangeArrowheads="1"/>
              </p:cNvSpPr>
              <p:nvPr/>
            </p:nvSpPr>
            <p:spPr bwMode="auto">
              <a:xfrm>
                <a:off x="1711" y="7645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7" name="Rectangle 468"/>
              <p:cNvSpPr>
                <a:spLocks noChangeArrowheads="1"/>
              </p:cNvSpPr>
              <p:nvPr/>
            </p:nvSpPr>
            <p:spPr bwMode="auto">
              <a:xfrm>
                <a:off x="1561" y="7144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8" name="Rectangle 469"/>
              <p:cNvSpPr>
                <a:spLocks noChangeArrowheads="1"/>
              </p:cNvSpPr>
              <p:nvPr/>
            </p:nvSpPr>
            <p:spPr bwMode="auto">
              <a:xfrm>
                <a:off x="1907" y="6627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81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9" name="Rectangle 470"/>
              <p:cNvSpPr>
                <a:spLocks noChangeArrowheads="1"/>
              </p:cNvSpPr>
              <p:nvPr/>
            </p:nvSpPr>
            <p:spPr bwMode="auto">
              <a:xfrm>
                <a:off x="1777" y="6705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0" name="Rectangle 471"/>
              <p:cNvSpPr>
                <a:spLocks noChangeArrowheads="1"/>
              </p:cNvSpPr>
              <p:nvPr/>
            </p:nvSpPr>
            <p:spPr bwMode="auto">
              <a:xfrm>
                <a:off x="2294" y="1519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1" name="Rectangle 472"/>
              <p:cNvSpPr>
                <a:spLocks noChangeArrowheads="1"/>
              </p:cNvSpPr>
              <p:nvPr/>
            </p:nvSpPr>
            <p:spPr bwMode="auto">
              <a:xfrm>
                <a:off x="2294" y="1818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2" name="Rectangle 473"/>
              <p:cNvSpPr>
                <a:spLocks noChangeArrowheads="1"/>
              </p:cNvSpPr>
              <p:nvPr/>
            </p:nvSpPr>
            <p:spPr bwMode="auto">
              <a:xfrm>
                <a:off x="2227" y="1728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3" name="Rectangle 474"/>
              <p:cNvSpPr>
                <a:spLocks noChangeArrowheads="1"/>
              </p:cNvSpPr>
              <p:nvPr/>
            </p:nvSpPr>
            <p:spPr bwMode="auto">
              <a:xfrm>
                <a:off x="2186" y="2869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4" name="Rectangle 475"/>
              <p:cNvSpPr>
                <a:spLocks noChangeArrowheads="1"/>
              </p:cNvSpPr>
              <p:nvPr/>
            </p:nvSpPr>
            <p:spPr bwMode="auto">
              <a:xfrm>
                <a:off x="2261" y="1069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5" name="Rectangle 476"/>
              <p:cNvSpPr>
                <a:spLocks noChangeArrowheads="1"/>
              </p:cNvSpPr>
              <p:nvPr/>
            </p:nvSpPr>
            <p:spPr bwMode="auto">
              <a:xfrm>
                <a:off x="2153" y="2937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6" name="Rectangle 477"/>
              <p:cNvSpPr>
                <a:spLocks noChangeArrowheads="1"/>
              </p:cNvSpPr>
              <p:nvPr/>
            </p:nvSpPr>
            <p:spPr bwMode="auto">
              <a:xfrm>
                <a:off x="1247" y="7234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7" name="Rectangle 478"/>
              <p:cNvSpPr>
                <a:spLocks noChangeArrowheads="1"/>
              </p:cNvSpPr>
              <p:nvPr/>
            </p:nvSpPr>
            <p:spPr bwMode="auto">
              <a:xfrm>
                <a:off x="1640" y="6811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8" name="Rectangle 479"/>
              <p:cNvSpPr>
                <a:spLocks noChangeArrowheads="1"/>
              </p:cNvSpPr>
              <p:nvPr/>
            </p:nvSpPr>
            <p:spPr bwMode="auto">
              <a:xfrm>
                <a:off x="1390" y="6498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9" name="Rectangle 480"/>
              <p:cNvSpPr>
                <a:spLocks noChangeArrowheads="1"/>
              </p:cNvSpPr>
              <p:nvPr/>
            </p:nvSpPr>
            <p:spPr bwMode="auto">
              <a:xfrm>
                <a:off x="2116" y="1615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0" name="Rectangle 481"/>
              <p:cNvSpPr>
                <a:spLocks noChangeArrowheads="1"/>
              </p:cNvSpPr>
              <p:nvPr/>
            </p:nvSpPr>
            <p:spPr bwMode="auto">
              <a:xfrm>
                <a:off x="2185" y="2763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96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1" name="Rectangle 482"/>
              <p:cNvSpPr>
                <a:spLocks noChangeArrowheads="1"/>
              </p:cNvSpPr>
              <p:nvPr/>
            </p:nvSpPr>
            <p:spPr bwMode="auto">
              <a:xfrm>
                <a:off x="2012" y="2059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2" name="Rectangle 483"/>
              <p:cNvSpPr>
                <a:spLocks noChangeArrowheads="1"/>
              </p:cNvSpPr>
              <p:nvPr/>
            </p:nvSpPr>
            <p:spPr bwMode="auto">
              <a:xfrm>
                <a:off x="2129" y="2673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97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3" name="Rectangle 484"/>
              <p:cNvSpPr>
                <a:spLocks noChangeArrowheads="1"/>
              </p:cNvSpPr>
              <p:nvPr/>
            </p:nvSpPr>
            <p:spPr bwMode="auto">
              <a:xfrm>
                <a:off x="2170" y="1368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78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4" name="Rectangle 485"/>
              <p:cNvSpPr>
                <a:spLocks noChangeArrowheads="1"/>
              </p:cNvSpPr>
              <p:nvPr/>
            </p:nvSpPr>
            <p:spPr bwMode="auto">
              <a:xfrm>
                <a:off x="2108" y="1278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5" name="Rectangle 486"/>
              <p:cNvSpPr>
                <a:spLocks noChangeArrowheads="1"/>
              </p:cNvSpPr>
              <p:nvPr/>
            </p:nvSpPr>
            <p:spPr bwMode="auto">
              <a:xfrm>
                <a:off x="1712" y="5794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6" name="Rectangle 487"/>
              <p:cNvSpPr>
                <a:spLocks noChangeArrowheads="1"/>
              </p:cNvSpPr>
              <p:nvPr/>
            </p:nvSpPr>
            <p:spPr bwMode="auto">
              <a:xfrm>
                <a:off x="2105" y="2583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91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7" name="Rectangle 488"/>
              <p:cNvSpPr>
                <a:spLocks noChangeArrowheads="1"/>
              </p:cNvSpPr>
              <p:nvPr/>
            </p:nvSpPr>
            <p:spPr bwMode="auto">
              <a:xfrm>
                <a:off x="1328" y="6430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8" name="Rectangle 489"/>
              <p:cNvSpPr>
                <a:spLocks noChangeArrowheads="1"/>
              </p:cNvSpPr>
              <p:nvPr/>
            </p:nvSpPr>
            <p:spPr bwMode="auto">
              <a:xfrm>
                <a:off x="1901" y="529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9" name="Rectangle 490"/>
              <p:cNvSpPr>
                <a:spLocks noChangeArrowheads="1"/>
              </p:cNvSpPr>
              <p:nvPr/>
            </p:nvSpPr>
            <p:spPr bwMode="auto">
              <a:xfrm>
                <a:off x="2263" y="3409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0" name="Rectangle 491"/>
              <p:cNvSpPr>
                <a:spLocks noChangeArrowheads="1"/>
              </p:cNvSpPr>
              <p:nvPr/>
            </p:nvSpPr>
            <p:spPr bwMode="auto">
              <a:xfrm>
                <a:off x="1997" y="3348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1" name="Rectangle 492"/>
              <p:cNvSpPr>
                <a:spLocks noChangeArrowheads="1"/>
              </p:cNvSpPr>
              <p:nvPr/>
            </p:nvSpPr>
            <p:spPr bwMode="auto">
              <a:xfrm>
                <a:off x="793" y="8179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73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2" name="Rectangle 493"/>
              <p:cNvSpPr>
                <a:spLocks noChangeArrowheads="1"/>
              </p:cNvSpPr>
              <p:nvPr/>
            </p:nvSpPr>
            <p:spPr bwMode="auto">
              <a:xfrm>
                <a:off x="784" y="8247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86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3" name="Rectangle 494"/>
              <p:cNvSpPr>
                <a:spLocks noChangeArrowheads="1"/>
              </p:cNvSpPr>
              <p:nvPr/>
            </p:nvSpPr>
            <p:spPr bwMode="auto">
              <a:xfrm>
                <a:off x="1216" y="10389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52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4" name="Rectangle 495"/>
              <p:cNvSpPr>
                <a:spLocks noChangeArrowheads="1"/>
              </p:cNvSpPr>
              <p:nvPr/>
            </p:nvSpPr>
            <p:spPr bwMode="auto">
              <a:xfrm>
                <a:off x="1031" y="11202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5" name="Rectangle 496"/>
              <p:cNvSpPr>
                <a:spLocks noChangeArrowheads="1"/>
              </p:cNvSpPr>
              <p:nvPr/>
            </p:nvSpPr>
            <p:spPr bwMode="auto">
              <a:xfrm>
                <a:off x="1156" y="7498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6" name="Rectangle 497"/>
              <p:cNvSpPr>
                <a:spLocks noChangeArrowheads="1"/>
              </p:cNvSpPr>
              <p:nvPr/>
            </p:nvSpPr>
            <p:spPr bwMode="auto">
              <a:xfrm>
                <a:off x="760" y="8347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7" name="Rectangle 498"/>
              <p:cNvSpPr>
                <a:spLocks noChangeArrowheads="1"/>
              </p:cNvSpPr>
              <p:nvPr/>
            </p:nvSpPr>
            <p:spPr bwMode="auto">
              <a:xfrm>
                <a:off x="2231" y="3477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68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8" name="Rectangle 499"/>
              <p:cNvSpPr>
                <a:spLocks noChangeArrowheads="1"/>
              </p:cNvSpPr>
              <p:nvPr/>
            </p:nvSpPr>
            <p:spPr bwMode="auto">
              <a:xfrm>
                <a:off x="2183" y="3645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67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9" name="Rectangle 500"/>
              <p:cNvSpPr>
                <a:spLocks noChangeArrowheads="1"/>
              </p:cNvSpPr>
              <p:nvPr/>
            </p:nvSpPr>
            <p:spPr bwMode="auto">
              <a:xfrm>
                <a:off x="2099" y="3774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0" name="Rectangle 501"/>
              <p:cNvSpPr>
                <a:spLocks noChangeArrowheads="1"/>
              </p:cNvSpPr>
              <p:nvPr/>
            </p:nvSpPr>
            <p:spPr bwMode="auto">
              <a:xfrm>
                <a:off x="1888" y="3280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1" name="Rectangle 502"/>
              <p:cNvSpPr>
                <a:spLocks noChangeArrowheads="1"/>
              </p:cNvSpPr>
              <p:nvPr/>
            </p:nvSpPr>
            <p:spPr bwMode="auto">
              <a:xfrm>
                <a:off x="1924" y="2493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2" name="Rectangle 503"/>
              <p:cNvSpPr>
                <a:spLocks noChangeArrowheads="1"/>
              </p:cNvSpPr>
              <p:nvPr/>
            </p:nvSpPr>
            <p:spPr bwMode="auto">
              <a:xfrm>
                <a:off x="1163" y="6109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68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3" name="Rectangle 504"/>
              <p:cNvSpPr>
                <a:spLocks noChangeArrowheads="1"/>
              </p:cNvSpPr>
              <p:nvPr/>
            </p:nvSpPr>
            <p:spPr bwMode="auto">
              <a:xfrm>
                <a:off x="1103" y="6328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4" name="Rectangle 505"/>
              <p:cNvSpPr>
                <a:spLocks noChangeArrowheads="1"/>
              </p:cNvSpPr>
              <p:nvPr/>
            </p:nvSpPr>
            <p:spPr bwMode="auto">
              <a:xfrm>
                <a:off x="1732" y="2127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5" name="Rectangle 506"/>
              <p:cNvSpPr>
                <a:spLocks noChangeArrowheads="1"/>
              </p:cNvSpPr>
              <p:nvPr/>
            </p:nvSpPr>
            <p:spPr bwMode="auto">
              <a:xfrm>
                <a:off x="610" y="8527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54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6" name="Rectangle 507"/>
              <p:cNvSpPr>
                <a:spLocks noChangeArrowheads="1"/>
              </p:cNvSpPr>
              <p:nvPr/>
            </p:nvSpPr>
            <p:spPr bwMode="auto">
              <a:xfrm>
                <a:off x="1025" y="7213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7" name="Rectangle 508"/>
              <p:cNvSpPr>
                <a:spLocks noChangeArrowheads="1"/>
              </p:cNvSpPr>
              <p:nvPr/>
            </p:nvSpPr>
            <p:spPr bwMode="auto">
              <a:xfrm>
                <a:off x="514" y="9924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8" name="Rectangle 509"/>
              <p:cNvSpPr>
                <a:spLocks noChangeArrowheads="1"/>
              </p:cNvSpPr>
              <p:nvPr/>
            </p:nvSpPr>
            <p:spPr bwMode="auto">
              <a:xfrm>
                <a:off x="1798" y="597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9" name="Rectangle 510"/>
              <p:cNvSpPr>
                <a:spLocks noChangeArrowheads="1"/>
              </p:cNvSpPr>
              <p:nvPr/>
            </p:nvSpPr>
            <p:spPr bwMode="auto">
              <a:xfrm>
                <a:off x="1562" y="889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0" name="Rectangle 511"/>
              <p:cNvSpPr>
                <a:spLocks noChangeArrowheads="1"/>
              </p:cNvSpPr>
              <p:nvPr/>
            </p:nvSpPr>
            <p:spPr bwMode="auto">
              <a:xfrm>
                <a:off x="1622" y="1879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1" name="Rectangle 512"/>
              <p:cNvSpPr>
                <a:spLocks noChangeArrowheads="1"/>
              </p:cNvSpPr>
              <p:nvPr/>
            </p:nvSpPr>
            <p:spPr bwMode="auto">
              <a:xfrm>
                <a:off x="1619" y="2368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2" name="Rectangle 513"/>
              <p:cNvSpPr>
                <a:spLocks noChangeArrowheads="1"/>
              </p:cNvSpPr>
              <p:nvPr/>
            </p:nvSpPr>
            <p:spPr bwMode="auto">
              <a:xfrm>
                <a:off x="931" y="6210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3" name="Rectangle 514"/>
              <p:cNvSpPr>
                <a:spLocks noChangeArrowheads="1"/>
              </p:cNvSpPr>
              <p:nvPr/>
            </p:nvSpPr>
            <p:spPr bwMode="auto">
              <a:xfrm>
                <a:off x="2162" y="5119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4" name="Rectangle 515"/>
              <p:cNvSpPr>
                <a:spLocks noChangeArrowheads="1"/>
              </p:cNvSpPr>
              <p:nvPr/>
            </p:nvSpPr>
            <p:spPr bwMode="auto">
              <a:xfrm>
                <a:off x="1561" y="675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5" name="Rectangle 516"/>
              <p:cNvSpPr>
                <a:spLocks noChangeArrowheads="1"/>
              </p:cNvSpPr>
              <p:nvPr/>
            </p:nvSpPr>
            <p:spPr bwMode="auto">
              <a:xfrm>
                <a:off x="478" y="5832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55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6" name="Rectangle 517"/>
              <p:cNvSpPr>
                <a:spLocks noChangeArrowheads="1"/>
              </p:cNvSpPr>
              <p:nvPr/>
            </p:nvSpPr>
            <p:spPr bwMode="auto">
              <a:xfrm>
                <a:off x="878" y="6061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92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7" name="Rectangle 518"/>
              <p:cNvSpPr>
                <a:spLocks noChangeArrowheads="1"/>
              </p:cNvSpPr>
              <p:nvPr/>
            </p:nvSpPr>
            <p:spPr bwMode="auto">
              <a:xfrm>
                <a:off x="1441" y="1143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93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8" name="Rectangle 519"/>
              <p:cNvSpPr>
                <a:spLocks noChangeArrowheads="1"/>
              </p:cNvSpPr>
              <p:nvPr/>
            </p:nvSpPr>
            <p:spPr bwMode="auto">
              <a:xfrm>
                <a:off x="715" y="4570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9" name="Rectangle 520"/>
              <p:cNvSpPr>
                <a:spLocks noChangeArrowheads="1"/>
              </p:cNvSpPr>
              <p:nvPr/>
            </p:nvSpPr>
            <p:spPr bwMode="auto">
              <a:xfrm>
                <a:off x="1321" y="2182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95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0" name="Rectangle 521"/>
              <p:cNvSpPr>
                <a:spLocks noChangeArrowheads="1"/>
              </p:cNvSpPr>
              <p:nvPr/>
            </p:nvSpPr>
            <p:spPr bwMode="auto">
              <a:xfrm>
                <a:off x="1355" y="3168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68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1" name="Rectangle 522"/>
              <p:cNvSpPr>
                <a:spLocks noChangeArrowheads="1"/>
              </p:cNvSpPr>
              <p:nvPr/>
            </p:nvSpPr>
            <p:spPr bwMode="auto">
              <a:xfrm>
                <a:off x="1282" y="849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76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2" name="Rectangle 523"/>
              <p:cNvSpPr>
                <a:spLocks noChangeArrowheads="1"/>
              </p:cNvSpPr>
              <p:nvPr/>
            </p:nvSpPr>
            <p:spPr bwMode="auto">
              <a:xfrm>
                <a:off x="1253" y="1173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36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3" name="Rectangle 524"/>
              <p:cNvSpPr>
                <a:spLocks noChangeArrowheads="1"/>
              </p:cNvSpPr>
              <p:nvPr/>
            </p:nvSpPr>
            <p:spPr bwMode="auto">
              <a:xfrm>
                <a:off x="1171" y="1618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33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4" name="Rectangle 525"/>
              <p:cNvSpPr>
                <a:spLocks noChangeArrowheads="1"/>
              </p:cNvSpPr>
              <p:nvPr/>
            </p:nvSpPr>
            <p:spPr bwMode="auto">
              <a:xfrm>
                <a:off x="1133" y="2334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56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5" name="Rectangle 526"/>
              <p:cNvSpPr>
                <a:spLocks noChangeArrowheads="1"/>
              </p:cNvSpPr>
              <p:nvPr/>
            </p:nvSpPr>
            <p:spPr bwMode="auto">
              <a:xfrm>
                <a:off x="1088" y="3198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6" name="Rectangle 527"/>
              <p:cNvSpPr>
                <a:spLocks noChangeArrowheads="1"/>
              </p:cNvSpPr>
              <p:nvPr/>
            </p:nvSpPr>
            <p:spPr bwMode="auto">
              <a:xfrm>
                <a:off x="1397" y="4180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7" name="Rectangle 528"/>
              <p:cNvSpPr>
                <a:spLocks noChangeArrowheads="1"/>
              </p:cNvSpPr>
              <p:nvPr/>
            </p:nvSpPr>
            <p:spPr bwMode="auto">
              <a:xfrm>
                <a:off x="1861" y="4309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8" name="Rectangle 529"/>
              <p:cNvSpPr>
                <a:spLocks noChangeArrowheads="1"/>
              </p:cNvSpPr>
              <p:nvPr/>
            </p:nvSpPr>
            <p:spPr bwMode="auto">
              <a:xfrm>
                <a:off x="1940" y="5598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9" name="Rectangle 530"/>
              <p:cNvSpPr>
                <a:spLocks noChangeArrowheads="1"/>
              </p:cNvSpPr>
              <p:nvPr/>
            </p:nvSpPr>
            <p:spPr bwMode="auto">
              <a:xfrm>
                <a:off x="1678" y="4084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95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0" name="Rectangle 531"/>
              <p:cNvSpPr>
                <a:spLocks noChangeArrowheads="1"/>
              </p:cNvSpPr>
              <p:nvPr/>
            </p:nvSpPr>
            <p:spPr bwMode="auto">
              <a:xfrm>
                <a:off x="1880" y="5187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69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1" name="Rectangle 532"/>
              <p:cNvSpPr>
                <a:spLocks noChangeArrowheads="1"/>
              </p:cNvSpPr>
              <p:nvPr/>
            </p:nvSpPr>
            <p:spPr bwMode="auto">
              <a:xfrm>
                <a:off x="1858" y="5451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97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2" name="Rectangle 533"/>
              <p:cNvSpPr>
                <a:spLocks noChangeArrowheads="1"/>
              </p:cNvSpPr>
              <p:nvPr/>
            </p:nvSpPr>
            <p:spPr bwMode="auto">
              <a:xfrm>
                <a:off x="1571" y="4468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3" name="Rectangle 534"/>
              <p:cNvSpPr>
                <a:spLocks noChangeArrowheads="1"/>
              </p:cNvSpPr>
              <p:nvPr/>
            </p:nvSpPr>
            <p:spPr bwMode="auto">
              <a:xfrm>
                <a:off x="1742" y="5277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60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4" name="Rectangle 535"/>
              <p:cNvSpPr>
                <a:spLocks noChangeArrowheads="1"/>
              </p:cNvSpPr>
              <p:nvPr/>
            </p:nvSpPr>
            <p:spPr bwMode="auto">
              <a:xfrm>
                <a:off x="1664" y="4735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87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5" name="Rectangle 536"/>
              <p:cNvSpPr>
                <a:spLocks noChangeArrowheads="1"/>
              </p:cNvSpPr>
              <p:nvPr/>
            </p:nvSpPr>
            <p:spPr bwMode="auto">
              <a:xfrm>
                <a:off x="1714" y="5043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49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6" name="Rectangle 537"/>
              <p:cNvSpPr>
                <a:spLocks noChangeArrowheads="1"/>
              </p:cNvSpPr>
              <p:nvPr/>
            </p:nvSpPr>
            <p:spPr bwMode="auto">
              <a:xfrm>
                <a:off x="1912" y="4489"/>
                <a:ext cx="114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97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7" name="Rectangle 538"/>
              <p:cNvSpPr>
                <a:spLocks noChangeArrowheads="1"/>
              </p:cNvSpPr>
              <p:nvPr/>
            </p:nvSpPr>
            <p:spPr bwMode="auto">
              <a:xfrm>
                <a:off x="1844" y="4692"/>
                <a:ext cx="153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8" name="Line 539"/>
              <p:cNvSpPr>
                <a:spLocks noChangeShapeType="1"/>
              </p:cNvSpPr>
              <p:nvPr/>
            </p:nvSpPr>
            <p:spPr bwMode="auto">
              <a:xfrm>
                <a:off x="599" y="12247"/>
                <a:ext cx="231" cy="0"/>
              </a:xfrm>
              <a:prstGeom prst="line">
                <a:avLst/>
              </a:prstGeom>
              <a:noFill/>
              <a:ln w="19050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9" name="Line 540"/>
              <p:cNvSpPr>
                <a:spLocks noChangeShapeType="1"/>
              </p:cNvSpPr>
              <p:nvPr/>
            </p:nvSpPr>
            <p:spPr bwMode="auto">
              <a:xfrm>
                <a:off x="599" y="12223"/>
                <a:ext cx="0" cy="48"/>
              </a:xfrm>
              <a:prstGeom prst="line">
                <a:avLst/>
              </a:prstGeom>
              <a:noFill/>
              <a:ln w="19050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0" name="Line 541"/>
              <p:cNvSpPr>
                <a:spLocks noChangeShapeType="1"/>
              </p:cNvSpPr>
              <p:nvPr/>
            </p:nvSpPr>
            <p:spPr bwMode="auto">
              <a:xfrm>
                <a:off x="830" y="12223"/>
                <a:ext cx="0" cy="48"/>
              </a:xfrm>
              <a:prstGeom prst="line">
                <a:avLst/>
              </a:prstGeom>
              <a:noFill/>
              <a:ln w="19050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1" name="Rectangle 542"/>
              <p:cNvSpPr>
                <a:spLocks noChangeArrowheads="1"/>
              </p:cNvSpPr>
              <p:nvPr/>
            </p:nvSpPr>
            <p:spPr bwMode="auto">
              <a:xfrm>
                <a:off x="652" y="12271"/>
                <a:ext cx="171" cy="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0.02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80" name="Right Bracket 579">
              <a:extLst>
                <a:ext uri="{FF2B5EF4-FFF2-40B4-BE49-F238E27FC236}">
                  <a16:creationId xmlns:a16="http://schemas.microsoft.com/office/drawing/2014/main" id="{100DE8B9-5E62-4FA6-951E-BD2F7891624A}"/>
                </a:ext>
              </a:extLst>
            </p:cNvPr>
            <p:cNvSpPr/>
            <p:nvPr/>
          </p:nvSpPr>
          <p:spPr>
            <a:xfrm>
              <a:off x="8153954" y="791400"/>
              <a:ext cx="67628" cy="576072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Right Bracket 580">
              <a:extLst>
                <a:ext uri="{FF2B5EF4-FFF2-40B4-BE49-F238E27FC236}">
                  <a16:creationId xmlns:a16="http://schemas.microsoft.com/office/drawing/2014/main" id="{D38D14A7-7F46-4B7F-A832-7F543D3F74CA}"/>
                </a:ext>
              </a:extLst>
            </p:cNvPr>
            <p:cNvSpPr/>
            <p:nvPr/>
          </p:nvSpPr>
          <p:spPr>
            <a:xfrm>
              <a:off x="8153954" y="2272529"/>
              <a:ext cx="67628" cy="64008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2" name="Right Bracket 581">
              <a:extLst>
                <a:ext uri="{FF2B5EF4-FFF2-40B4-BE49-F238E27FC236}">
                  <a16:creationId xmlns:a16="http://schemas.microsoft.com/office/drawing/2014/main" id="{3C636BC4-F44E-4B42-8223-77B9E3380987}"/>
                </a:ext>
              </a:extLst>
            </p:cNvPr>
            <p:cNvSpPr/>
            <p:nvPr/>
          </p:nvSpPr>
          <p:spPr>
            <a:xfrm>
              <a:off x="8157286" y="2977384"/>
              <a:ext cx="60965" cy="150876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Right Bracket 584">
              <a:extLst>
                <a:ext uri="{FF2B5EF4-FFF2-40B4-BE49-F238E27FC236}">
                  <a16:creationId xmlns:a16="http://schemas.microsoft.com/office/drawing/2014/main" id="{6D0015E8-55B9-4513-95A7-D7FA0D2B995E}"/>
                </a:ext>
              </a:extLst>
            </p:cNvPr>
            <p:cNvSpPr/>
            <p:nvPr/>
          </p:nvSpPr>
          <p:spPr>
            <a:xfrm>
              <a:off x="8155764" y="5343717"/>
              <a:ext cx="64008" cy="347472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Right Bracket 585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/>
            <p:nvPr/>
          </p:nvSpPr>
          <p:spPr>
            <a:xfrm>
              <a:off x="8155764" y="8901488"/>
              <a:ext cx="64008" cy="137160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Right Bracket 586">
              <a:extLst>
                <a:ext uri="{FF2B5EF4-FFF2-40B4-BE49-F238E27FC236}">
                  <a16:creationId xmlns:a16="http://schemas.microsoft.com/office/drawing/2014/main" id="{A50F7127-6126-40B9-BC36-8FD58E919741}"/>
                </a:ext>
              </a:extLst>
            </p:cNvPr>
            <p:cNvSpPr/>
            <p:nvPr/>
          </p:nvSpPr>
          <p:spPr>
            <a:xfrm>
              <a:off x="8155764" y="10386884"/>
              <a:ext cx="64008" cy="205740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0" name="Right Bracket 589">
              <a:extLst>
                <a:ext uri="{FF2B5EF4-FFF2-40B4-BE49-F238E27FC236}">
                  <a16:creationId xmlns:a16="http://schemas.microsoft.com/office/drawing/2014/main" id="{B12E26DB-DC81-4B5D-89C3-3FEA491679E4}"/>
                </a:ext>
              </a:extLst>
            </p:cNvPr>
            <p:cNvSpPr/>
            <p:nvPr/>
          </p:nvSpPr>
          <p:spPr>
            <a:xfrm>
              <a:off x="8153954" y="12545901"/>
              <a:ext cx="67628" cy="36576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Right Bracket 590">
              <a:extLst>
                <a:ext uri="{FF2B5EF4-FFF2-40B4-BE49-F238E27FC236}">
                  <a16:creationId xmlns:a16="http://schemas.microsoft.com/office/drawing/2014/main" id="{4EE998E8-9A85-4729-9FA9-CEF1E83E0635}"/>
                </a:ext>
              </a:extLst>
            </p:cNvPr>
            <p:cNvSpPr/>
            <p:nvPr/>
          </p:nvSpPr>
          <p:spPr>
            <a:xfrm>
              <a:off x="8153954" y="12966854"/>
              <a:ext cx="67628" cy="64008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Right Bracket 591">
              <a:extLst>
                <a:ext uri="{FF2B5EF4-FFF2-40B4-BE49-F238E27FC236}">
                  <a16:creationId xmlns:a16="http://schemas.microsoft.com/office/drawing/2014/main" id="{C64A8639-CEE9-4880-A41F-3FAE04A2AADD}"/>
                </a:ext>
              </a:extLst>
            </p:cNvPr>
            <p:cNvSpPr/>
            <p:nvPr/>
          </p:nvSpPr>
          <p:spPr>
            <a:xfrm>
              <a:off x="8155764" y="13669199"/>
              <a:ext cx="64008" cy="681992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Right Bracket 592">
              <a:extLst>
                <a:ext uri="{FF2B5EF4-FFF2-40B4-BE49-F238E27FC236}">
                  <a16:creationId xmlns:a16="http://schemas.microsoft.com/office/drawing/2014/main" id="{34224CC7-DB5B-4D2B-882F-D18F5F60BE54}"/>
                </a:ext>
              </a:extLst>
            </p:cNvPr>
            <p:cNvSpPr/>
            <p:nvPr/>
          </p:nvSpPr>
          <p:spPr>
            <a:xfrm>
              <a:off x="8153954" y="14425484"/>
              <a:ext cx="67628" cy="68580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Right Bracket 593">
              <a:extLst>
                <a:ext uri="{FF2B5EF4-FFF2-40B4-BE49-F238E27FC236}">
                  <a16:creationId xmlns:a16="http://schemas.microsoft.com/office/drawing/2014/main" id="{4AB9554F-4EF6-4781-83F5-46FF6B8C42F7}"/>
                </a:ext>
              </a:extLst>
            </p:cNvPr>
            <p:cNvSpPr/>
            <p:nvPr/>
          </p:nvSpPr>
          <p:spPr>
            <a:xfrm>
              <a:off x="8155764" y="15206531"/>
              <a:ext cx="64008" cy="128016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Right Bracket 594">
              <a:extLst>
                <a:ext uri="{FF2B5EF4-FFF2-40B4-BE49-F238E27FC236}">
                  <a16:creationId xmlns:a16="http://schemas.microsoft.com/office/drawing/2014/main" id="{A716189B-87E7-46D2-916E-400D1ADB6FB0}"/>
                </a:ext>
              </a:extLst>
            </p:cNvPr>
            <p:cNvSpPr/>
            <p:nvPr/>
          </p:nvSpPr>
          <p:spPr>
            <a:xfrm>
              <a:off x="8155764" y="16522892"/>
              <a:ext cx="64008" cy="1769747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TextBox 595">
              <a:extLst>
                <a:ext uri="{FF2B5EF4-FFF2-40B4-BE49-F238E27FC236}">
                  <a16:creationId xmlns:a16="http://schemas.microsoft.com/office/drawing/2014/main" id="{DF1A7F8A-C63D-4537-A8A0-3CE71B4CA6C2}"/>
                </a:ext>
              </a:extLst>
            </p:cNvPr>
            <p:cNvSpPr txBox="1"/>
            <p:nvPr/>
          </p:nvSpPr>
          <p:spPr>
            <a:xfrm>
              <a:off x="8266322" y="938358"/>
              <a:ext cx="689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XVIII</a:t>
              </a:r>
            </a:p>
          </p:txBody>
        </p:sp>
        <p:sp>
          <p:nvSpPr>
            <p:cNvPr id="597" name="TextBox 596">
              <a:extLst>
                <a:ext uri="{FF2B5EF4-FFF2-40B4-BE49-F238E27FC236}">
                  <a16:creationId xmlns:a16="http://schemas.microsoft.com/office/drawing/2014/main" id="{14B1B99B-0307-4632-A753-2CBA0F347C7F}"/>
                </a:ext>
              </a:extLst>
            </p:cNvPr>
            <p:cNvSpPr txBox="1"/>
            <p:nvPr/>
          </p:nvSpPr>
          <p:spPr>
            <a:xfrm>
              <a:off x="8266322" y="2477949"/>
              <a:ext cx="689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XIV</a:t>
              </a:r>
            </a:p>
          </p:txBody>
        </p:sp>
        <p:sp>
          <p:nvSpPr>
            <p:cNvPr id="598" name="TextBox 597">
              <a:extLst>
                <a:ext uri="{FF2B5EF4-FFF2-40B4-BE49-F238E27FC236}">
                  <a16:creationId xmlns:a16="http://schemas.microsoft.com/office/drawing/2014/main" id="{46CF35E9-B635-400E-A890-EF9A422083F8}"/>
                </a:ext>
              </a:extLst>
            </p:cNvPr>
            <p:cNvSpPr txBox="1"/>
            <p:nvPr/>
          </p:nvSpPr>
          <p:spPr>
            <a:xfrm>
              <a:off x="8266322" y="3602206"/>
              <a:ext cx="689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XIII</a:t>
              </a:r>
            </a:p>
          </p:txBody>
        </p:sp>
        <p:sp>
          <p:nvSpPr>
            <p:cNvPr id="601" name="TextBox 600">
              <a:extLst>
                <a:ext uri="{FF2B5EF4-FFF2-40B4-BE49-F238E27FC236}">
                  <a16:creationId xmlns:a16="http://schemas.microsoft.com/office/drawing/2014/main" id="{EC6F7029-31DB-46D4-95F4-D1B36B1C1334}"/>
                </a:ext>
              </a:extLst>
            </p:cNvPr>
            <p:cNvSpPr txBox="1"/>
            <p:nvPr/>
          </p:nvSpPr>
          <p:spPr>
            <a:xfrm>
              <a:off x="8266322" y="6864197"/>
              <a:ext cx="689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VII</a:t>
              </a:r>
            </a:p>
          </p:txBody>
        </p:sp>
        <p:sp>
          <p:nvSpPr>
            <p:cNvPr id="602" name="TextBox 601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8266322" y="9386539"/>
              <a:ext cx="689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VI</a:t>
              </a:r>
            </a:p>
          </p:txBody>
        </p:sp>
        <p:sp>
          <p:nvSpPr>
            <p:cNvPr id="603" name="TextBox 602">
              <a:extLst>
                <a:ext uri="{FF2B5EF4-FFF2-40B4-BE49-F238E27FC236}">
                  <a16:creationId xmlns:a16="http://schemas.microsoft.com/office/drawing/2014/main" id="{52F99DEE-0F92-4A48-B8C1-609880CA0FCC}"/>
                </a:ext>
              </a:extLst>
            </p:cNvPr>
            <p:cNvSpPr txBox="1"/>
            <p:nvPr/>
          </p:nvSpPr>
          <p:spPr>
            <a:xfrm>
              <a:off x="8266322" y="11138665"/>
              <a:ext cx="689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</a:p>
          </p:txBody>
        </p:sp>
        <p:sp>
          <p:nvSpPr>
            <p:cNvPr id="605" name="TextBox 604">
              <a:extLst>
                <a:ext uri="{FF2B5EF4-FFF2-40B4-BE49-F238E27FC236}">
                  <a16:creationId xmlns:a16="http://schemas.microsoft.com/office/drawing/2014/main" id="{F691306D-1F4E-4540-B0EE-E410C60F3A93}"/>
                </a:ext>
              </a:extLst>
            </p:cNvPr>
            <p:cNvSpPr txBox="1"/>
            <p:nvPr/>
          </p:nvSpPr>
          <p:spPr>
            <a:xfrm>
              <a:off x="8266322" y="12496554"/>
              <a:ext cx="689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XVI</a:t>
              </a:r>
            </a:p>
          </p:txBody>
        </p:sp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99021C6B-3736-4BDD-B1FA-3698672EFA5E}"/>
                </a:ext>
              </a:extLst>
            </p:cNvPr>
            <p:cNvSpPr txBox="1"/>
            <p:nvPr/>
          </p:nvSpPr>
          <p:spPr>
            <a:xfrm>
              <a:off x="8266322" y="13071758"/>
              <a:ext cx="689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IV</a:t>
              </a:r>
            </a:p>
          </p:txBody>
        </p:sp>
        <p:sp>
          <p:nvSpPr>
            <p:cNvPr id="607" name="TextBox 606">
              <a:extLst>
                <a:ext uri="{FF2B5EF4-FFF2-40B4-BE49-F238E27FC236}">
                  <a16:creationId xmlns:a16="http://schemas.microsoft.com/office/drawing/2014/main" id="{CDE84872-AF6B-4E24-BDA7-C9B819F1D52C}"/>
                </a:ext>
              </a:extLst>
            </p:cNvPr>
            <p:cNvSpPr txBox="1"/>
            <p:nvPr/>
          </p:nvSpPr>
          <p:spPr>
            <a:xfrm>
              <a:off x="8266322" y="13848868"/>
              <a:ext cx="689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III</a:t>
              </a:r>
            </a:p>
          </p:txBody>
        </p:sp>
        <p:sp>
          <p:nvSpPr>
            <p:cNvPr id="608" name="TextBox 607">
              <a:extLst>
                <a:ext uri="{FF2B5EF4-FFF2-40B4-BE49-F238E27FC236}">
                  <a16:creationId xmlns:a16="http://schemas.microsoft.com/office/drawing/2014/main" id="{208B0CD1-89C2-40BA-9B5B-ED33CF83354E}"/>
                </a:ext>
              </a:extLst>
            </p:cNvPr>
            <p:cNvSpPr txBox="1"/>
            <p:nvPr/>
          </p:nvSpPr>
          <p:spPr>
            <a:xfrm>
              <a:off x="8266322" y="14598052"/>
              <a:ext cx="689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IX</a:t>
              </a:r>
            </a:p>
          </p:txBody>
        </p:sp>
        <p:sp>
          <p:nvSpPr>
            <p:cNvPr id="609" name="TextBox 608">
              <a:extLst>
                <a:ext uri="{FF2B5EF4-FFF2-40B4-BE49-F238E27FC236}">
                  <a16:creationId xmlns:a16="http://schemas.microsoft.com/office/drawing/2014/main" id="{DE808656-D892-4577-A654-6E65BC58C2A2}"/>
                </a:ext>
              </a:extLst>
            </p:cNvPr>
            <p:cNvSpPr txBox="1"/>
            <p:nvPr/>
          </p:nvSpPr>
          <p:spPr>
            <a:xfrm>
              <a:off x="8266322" y="15615725"/>
              <a:ext cx="689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610" name="TextBox 609">
              <a:extLst>
                <a:ext uri="{FF2B5EF4-FFF2-40B4-BE49-F238E27FC236}">
                  <a16:creationId xmlns:a16="http://schemas.microsoft.com/office/drawing/2014/main" id="{22635680-B786-4637-A8EA-32FBDC02A24B}"/>
                </a:ext>
              </a:extLst>
            </p:cNvPr>
            <p:cNvSpPr txBox="1"/>
            <p:nvPr/>
          </p:nvSpPr>
          <p:spPr>
            <a:xfrm>
              <a:off x="8266322" y="17148775"/>
              <a:ext cx="689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II</a:t>
              </a:r>
            </a:p>
          </p:txBody>
        </p:sp>
        <p:sp>
          <p:nvSpPr>
            <p:cNvPr id="611" name="Right Bracket 610">
              <a:extLst>
                <a:ext uri="{FF2B5EF4-FFF2-40B4-BE49-F238E27FC236}">
                  <a16:creationId xmlns:a16="http://schemas.microsoft.com/office/drawing/2014/main" id="{100DE8B9-5E62-4FA6-951E-BD2F7891624A}"/>
                </a:ext>
              </a:extLst>
            </p:cNvPr>
            <p:cNvSpPr/>
            <p:nvPr/>
          </p:nvSpPr>
          <p:spPr>
            <a:xfrm>
              <a:off x="8153954" y="1405821"/>
              <a:ext cx="67628" cy="82296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2" name="TextBox 611">
              <a:extLst>
                <a:ext uri="{FF2B5EF4-FFF2-40B4-BE49-F238E27FC236}">
                  <a16:creationId xmlns:a16="http://schemas.microsoft.com/office/drawing/2014/main" id="{DF1A7F8A-C63D-4537-A8A0-3CE71B4CA6C2}"/>
                </a:ext>
              </a:extLst>
            </p:cNvPr>
            <p:cNvSpPr txBox="1"/>
            <p:nvPr/>
          </p:nvSpPr>
          <p:spPr>
            <a:xfrm>
              <a:off x="8266322" y="1646208"/>
              <a:ext cx="689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XVII</a:t>
              </a:r>
            </a:p>
          </p:txBody>
        </p:sp>
        <p:sp>
          <p:nvSpPr>
            <p:cNvPr id="613" name="Right Bracket 612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/>
            <p:nvPr/>
          </p:nvSpPr>
          <p:spPr>
            <a:xfrm>
              <a:off x="8155764" y="4546090"/>
              <a:ext cx="64008" cy="73152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TextBox 613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8266322" y="4753964"/>
              <a:ext cx="689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XII</a:t>
              </a:r>
            </a:p>
          </p:txBody>
        </p:sp>
        <p:sp>
          <p:nvSpPr>
            <p:cNvPr id="615" name="Right Bracket 614">
              <a:extLst>
                <a:ext uri="{FF2B5EF4-FFF2-40B4-BE49-F238E27FC236}">
                  <a16:creationId xmlns:a16="http://schemas.microsoft.com/office/drawing/2014/main" id="{A716189B-87E7-46D2-916E-400D1ADB6FB0}"/>
                </a:ext>
              </a:extLst>
            </p:cNvPr>
            <p:cNvSpPr/>
            <p:nvPr/>
          </p:nvSpPr>
          <p:spPr>
            <a:xfrm>
              <a:off x="8155764" y="18361847"/>
              <a:ext cx="64008" cy="82296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TextBox 615">
              <a:extLst>
                <a:ext uri="{FF2B5EF4-FFF2-40B4-BE49-F238E27FC236}">
                  <a16:creationId xmlns:a16="http://schemas.microsoft.com/office/drawing/2014/main" id="{22635680-B786-4637-A8EA-32FBDC02A24B}"/>
                </a:ext>
              </a:extLst>
            </p:cNvPr>
            <p:cNvSpPr txBox="1"/>
            <p:nvPr/>
          </p:nvSpPr>
          <p:spPr>
            <a:xfrm>
              <a:off x="8266322" y="18537451"/>
              <a:ext cx="689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</a:p>
          </p:txBody>
        </p:sp>
        <p:sp>
          <p:nvSpPr>
            <p:cNvPr id="1152" name="TextBox 1151">
              <a:extLst>
                <a:ext uri="{FF2B5EF4-FFF2-40B4-BE49-F238E27FC236}">
                  <a16:creationId xmlns:a16="http://schemas.microsoft.com/office/drawing/2014/main" id="{1A2C3E87-FD18-4495-91F7-6E1968093C32}"/>
                </a:ext>
              </a:extLst>
            </p:cNvPr>
            <p:cNvSpPr txBox="1"/>
            <p:nvPr/>
          </p:nvSpPr>
          <p:spPr>
            <a:xfrm>
              <a:off x="6958084" y="281019"/>
              <a:ext cx="31018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 Sub-genotype  Genotype</a:t>
              </a:r>
            </a:p>
          </p:txBody>
        </p:sp>
        <p:sp>
          <p:nvSpPr>
            <p:cNvPr id="638" name="TextBox 637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58220" y="4987859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153" name="Right Bracket 1152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7139" y="5020146"/>
              <a:ext cx="28448" cy="274319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5" name="TextBox 1154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58220" y="4567380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156" name="Right Bracket 1155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7139" y="4542691"/>
              <a:ext cx="28448" cy="36576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8" name="TextBox 1157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9718102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1159" name="Right Bracket 1158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91569" y="9557713"/>
              <a:ext cx="24018" cy="68580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1" name="TextBox 1160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9033169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</a:p>
          </p:txBody>
        </p:sp>
        <p:sp>
          <p:nvSpPr>
            <p:cNvPr id="1164" name="TextBox 1163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10621027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165" name="Right Bracket 1164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7139" y="10386254"/>
              <a:ext cx="28448" cy="815403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7" name="TextBox 1166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11295085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1168" name="Right Bracket 1167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6013" y="11236718"/>
              <a:ext cx="29574" cy="502919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0" name="TextBox 1169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11928091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171" name="Right Bracket 1170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7139" y="11802302"/>
              <a:ext cx="28448" cy="64008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3" name="TextBox 1172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15359281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174" name="Right Bracket 1173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7139" y="15185741"/>
              <a:ext cx="28448" cy="64008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6" name="TextBox 1175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16024618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177" name="Right Bracket 1176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1449" y="15927420"/>
              <a:ext cx="34138" cy="54864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9" name="TextBox 1178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18423799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180" name="Right Bracket 1179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7139" y="18402174"/>
              <a:ext cx="28448" cy="36576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2" name="TextBox 1181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5675394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3" name="Right Bracket 1182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7139" y="5349131"/>
              <a:ext cx="28448" cy="1005824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5" name="TextBox 1184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6527487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</p:txBody>
        </p:sp>
        <p:sp>
          <p:nvSpPr>
            <p:cNvPr id="1186" name="Right Bracket 1185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9327" y="6446101"/>
              <a:ext cx="26260" cy="54864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8" name="TextBox 1187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7332554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1189" name="Right Bracket 1188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1043" y="7106832"/>
              <a:ext cx="34544" cy="77724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1" name="TextBox 1190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8460848"/>
              <a:ext cx="344511" cy="274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194" name="TextBox 1193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2931994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195" name="Right Bracket 1194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3670" y="3014685"/>
              <a:ext cx="31917" cy="18288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7" name="TextBox 1196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3662242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198" name="Right Bracket 1197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2393" y="3263077"/>
              <a:ext cx="33194" cy="118872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0" name="TextBox 1199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1787612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201" name="Right Bracket 1200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8989" y="1738758"/>
              <a:ext cx="26598" cy="45720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6" name="TextBox 1205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2453722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207" name="Right Bracket 1206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78604" y="2329177"/>
              <a:ext cx="36983" cy="59436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9" name="TextBox 1208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0" y="823889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210" name="Right Bracket 1209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7139" y="844163"/>
              <a:ext cx="28448" cy="27432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2" name="TextBox 1211">
              <a:extLst>
                <a:ext uri="{FF2B5EF4-FFF2-40B4-BE49-F238E27FC236}">
                  <a16:creationId xmlns:a16="http://schemas.microsoft.com/office/drawing/2014/main" id="{FF5A2391-3925-432D-B565-24203B468CF7}"/>
                </a:ext>
              </a:extLst>
            </p:cNvPr>
            <p:cNvSpPr txBox="1"/>
            <p:nvPr/>
          </p:nvSpPr>
          <p:spPr>
            <a:xfrm>
              <a:off x="7860412" y="1095571"/>
              <a:ext cx="344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213" name="Right Bracket 1212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4294" y="1169861"/>
              <a:ext cx="31293" cy="201168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6" name="Right Bracket 1215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/>
            </p:cNvSpPr>
            <p:nvPr/>
          </p:nvSpPr>
          <p:spPr>
            <a:xfrm>
              <a:off x="7787139" y="8933163"/>
              <a:ext cx="28448" cy="54864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8" name="Right Bracket 1757">
              <a:extLst>
                <a:ext uri="{FF2B5EF4-FFF2-40B4-BE49-F238E27FC236}">
                  <a16:creationId xmlns:a16="http://schemas.microsoft.com/office/drawing/2014/main" id="{382E1021-4C4C-4CBF-B237-ACA7AC04F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93704" y="8389776"/>
              <a:ext cx="21883" cy="457200"/>
            </a:xfrm>
            <a:prstGeom prst="rightBracke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Oval 432"/>
            <p:cNvSpPr>
              <a:spLocks noChangeArrowheads="1"/>
            </p:cNvSpPr>
            <p:nvPr/>
          </p:nvSpPr>
          <p:spPr bwMode="auto">
            <a:xfrm>
              <a:off x="4279018" y="16671923"/>
              <a:ext cx="109538" cy="109538"/>
            </a:xfrm>
            <a:prstGeom prst="ellipse">
              <a:avLst/>
            </a:prstGeom>
            <a:solidFill>
              <a:srgbClr val="00B050"/>
            </a:solidFill>
            <a:ln w="9525" cap="rnd">
              <a:solidFill>
                <a:srgbClr val="00B05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14176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1075</TotalTime>
  <Words>446</Words>
  <Application>Microsoft Office PowerPoint</Application>
  <PresentationFormat>Custom</PresentationFormat>
  <Paragraphs>262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MS Sans Serif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Salman Butt</dc:creator>
  <cp:lastModifiedBy>Windows User</cp:lastModifiedBy>
  <cp:revision>77</cp:revision>
  <cp:lastPrinted>2018-05-26T17:26:47Z</cp:lastPrinted>
  <dcterms:created xsi:type="dcterms:W3CDTF">2018-05-25T23:48:40Z</dcterms:created>
  <dcterms:modified xsi:type="dcterms:W3CDTF">2018-06-27T13:56:04Z</dcterms:modified>
</cp:coreProperties>
</file>