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2" r:id="rId2"/>
  </p:sldIdLst>
  <p:sldSz cx="6858000" cy="9144000" type="screen4x3"/>
  <p:notesSz cx="69850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0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853" autoAdjust="0"/>
    <p:restoredTop sz="94291" autoAdjust="0"/>
  </p:normalViewPr>
  <p:slideViewPr>
    <p:cSldViewPr>
      <p:cViewPr varScale="1">
        <p:scale>
          <a:sx n="84" d="100"/>
          <a:sy n="84" d="100"/>
        </p:scale>
        <p:origin x="2928" y="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42"/>
    </p:cViewPr>
  </p:sorterViewPr>
  <p:notesViewPr>
    <p:cSldViewPr>
      <p:cViewPr varScale="1">
        <p:scale>
          <a:sx n="95" d="100"/>
          <a:sy n="95" d="100"/>
        </p:scale>
        <p:origin x="-4014" y="-90"/>
      </p:cViewPr>
      <p:guideLst>
        <p:guide orient="horz" pos="2920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ob%20Couturier\Documents\Virology%20Journal%20(2019)\2nd%20Revision\Figs\Small,Large%20cells%20CycT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ob%20Couturier\Documents\Virology%20Journal%20(2019)\2nd%20Revision\Figs\Small,Large%20cell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ob%20Couturier\Documents\Virology%20Journal%20(2019)\2nd%20Revision\Figs\Small,Large%20cell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82570518007552"/>
          <c:y val="8.0742250737921753E-2"/>
          <c:w val="0.76101256875083656"/>
          <c:h val="0.757920051878485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'Small,Large'!$B$1</c:f>
              <c:strCache>
                <c:ptCount val="1"/>
                <c:pt idx="0">
                  <c:v>Overall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'Small,Large'!$F$2:$F$3</c:f>
                <c:numCache>
                  <c:formatCode>General</c:formatCode>
                  <c:ptCount val="2"/>
                  <c:pt idx="0">
                    <c:v>2.4214458490744737</c:v>
                  </c:pt>
                  <c:pt idx="1">
                    <c:v>7.4763360010101145</c:v>
                  </c:pt>
                </c:numCache>
              </c:numRef>
            </c:plus>
            <c:minus>
              <c:numRef>
                <c:f>'Small,Large'!$F$2:$F$3</c:f>
                <c:numCache>
                  <c:formatCode>General</c:formatCode>
                  <c:ptCount val="2"/>
                  <c:pt idx="0">
                    <c:v>2.4214458490744737</c:v>
                  </c:pt>
                  <c:pt idx="1">
                    <c:v>7.4763360010101145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'Small,Large'!$A$2:$A$3</c:f>
              <c:strCache>
                <c:ptCount val="2"/>
                <c:pt idx="0">
                  <c:v>No Costimulation</c:v>
                </c:pt>
                <c:pt idx="1">
                  <c:v>Costimulation</c:v>
                </c:pt>
              </c:strCache>
            </c:strRef>
          </c:cat>
          <c:val>
            <c:numRef>
              <c:f>'Small,Large'!$B$2:$B$3</c:f>
              <c:numCache>
                <c:formatCode>General</c:formatCode>
                <c:ptCount val="2"/>
                <c:pt idx="0">
                  <c:v>3.3199999999999994</c:v>
                </c:pt>
                <c:pt idx="1">
                  <c:v>38.260000000000005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0A-4583-ABCA-5F037E9BC0D9}"/>
            </c:ext>
          </c:extLst>
        </c:ser>
        <c:ser>
          <c:idx val="1"/>
          <c:order val="1"/>
          <c:tx>
            <c:strRef>
              <c:f>'Small,Large'!$C$1</c:f>
              <c:strCache>
                <c:ptCount val="1"/>
                <c:pt idx="0">
                  <c:v>Small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'Small,Large'!$G$2:$G$3</c:f>
                <c:numCache>
                  <c:formatCode>General</c:formatCode>
                  <c:ptCount val="2"/>
                  <c:pt idx="0">
                    <c:v>1.157151675451408</c:v>
                  </c:pt>
                  <c:pt idx="1">
                    <c:v>13.110469099158886</c:v>
                  </c:pt>
                </c:numCache>
              </c:numRef>
            </c:plus>
            <c:minus>
              <c:numRef>
                <c:f>'Small,Large'!$G$2:$G$3</c:f>
                <c:numCache>
                  <c:formatCode>General</c:formatCode>
                  <c:ptCount val="2"/>
                  <c:pt idx="0">
                    <c:v>1.157151675451408</c:v>
                  </c:pt>
                  <c:pt idx="1">
                    <c:v>13.110469099158886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'Small,Large'!$A$2:$A$3</c:f>
              <c:strCache>
                <c:ptCount val="2"/>
                <c:pt idx="0">
                  <c:v>No Costimulation</c:v>
                </c:pt>
                <c:pt idx="1">
                  <c:v>Costimulation</c:v>
                </c:pt>
              </c:strCache>
            </c:strRef>
          </c:cat>
          <c:val>
            <c:numRef>
              <c:f>'Small,Large'!$C$2:$C$3</c:f>
              <c:numCache>
                <c:formatCode>General</c:formatCode>
                <c:ptCount val="2"/>
                <c:pt idx="0">
                  <c:v>4.9000000000000004</c:v>
                </c:pt>
                <c:pt idx="1">
                  <c:v>45.42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0A-4583-ABCA-5F037E9BC0D9}"/>
            </c:ext>
          </c:extLst>
        </c:ser>
        <c:ser>
          <c:idx val="2"/>
          <c:order val="2"/>
          <c:tx>
            <c:strRef>
              <c:f>'Small,Large'!$D$1</c:f>
              <c:strCache>
                <c:ptCount val="1"/>
                <c:pt idx="0">
                  <c:v>Large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'Small,Large'!$H$2:$H$3</c:f>
                <c:numCache>
                  <c:formatCode>General</c:formatCode>
                  <c:ptCount val="2"/>
                  <c:pt idx="0">
                    <c:v>0.24372115213907886</c:v>
                  </c:pt>
                  <c:pt idx="1">
                    <c:v>4.9739722556524306</c:v>
                  </c:pt>
                </c:numCache>
              </c:numRef>
            </c:plus>
            <c:minus>
              <c:numRef>
                <c:f>'Small,Large'!$H$2:$H$3</c:f>
                <c:numCache>
                  <c:formatCode>General</c:formatCode>
                  <c:ptCount val="2"/>
                  <c:pt idx="0">
                    <c:v>0.24372115213907886</c:v>
                  </c:pt>
                  <c:pt idx="1">
                    <c:v>4.9739722556524306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'Small,Large'!$A$2:$A$3</c:f>
              <c:strCache>
                <c:ptCount val="2"/>
                <c:pt idx="0">
                  <c:v>No Costimulation</c:v>
                </c:pt>
                <c:pt idx="1">
                  <c:v>Costimulation</c:v>
                </c:pt>
              </c:strCache>
            </c:strRef>
          </c:cat>
          <c:val>
            <c:numRef>
              <c:f>'Small,Large'!$D$2:$D$3</c:f>
              <c:numCache>
                <c:formatCode>General</c:formatCode>
                <c:ptCount val="2"/>
                <c:pt idx="0">
                  <c:v>1.52</c:v>
                </c:pt>
                <c:pt idx="1">
                  <c:v>52.179999999999993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0A-4583-ABCA-5F037E9BC0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7777680"/>
        <c:axId val="437784240"/>
      </c:barChart>
      <c:catAx>
        <c:axId val="43777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37784240"/>
        <c:crosses val="autoZero"/>
        <c:auto val="1"/>
        <c:lblAlgn val="ctr"/>
        <c:lblOffset val="100"/>
        <c:noMultiLvlLbl val="0"/>
      </c:catAx>
      <c:valAx>
        <c:axId val="4377842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800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3777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0536006721444541"/>
          <c:y val="7.1050345485017888E-2"/>
          <c:w val="0.30747760705182065"/>
          <c:h val="0.335259991780743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77697263460438"/>
          <c:y val="7.6892003549897475E-2"/>
          <c:w val="0.77321394661336929"/>
          <c:h val="0.728792068934723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'HLA.DR,CD38'!$B$1</c:f>
              <c:strCache>
                <c:ptCount val="1"/>
                <c:pt idx="0">
                  <c:v>Overall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'HLA.DR,CD38'!$F$2:$F$3</c:f>
                <c:numCache>
                  <c:formatCode>General</c:formatCode>
                  <c:ptCount val="2"/>
                  <c:pt idx="0">
                    <c:v>0.40323690307311905</c:v>
                  </c:pt>
                  <c:pt idx="1">
                    <c:v>7.4341509266357866</c:v>
                  </c:pt>
                </c:numCache>
              </c:numRef>
            </c:plus>
            <c:minus>
              <c:numRef>
                <c:f>'HLA.DR,CD38'!$F$2:$F$3</c:f>
                <c:numCache>
                  <c:formatCode>General</c:formatCode>
                  <c:ptCount val="2"/>
                  <c:pt idx="0">
                    <c:v>0.40323690307311905</c:v>
                  </c:pt>
                  <c:pt idx="1">
                    <c:v>7.4341509266357866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'HLA.DR,CD38'!$A$2:$A$3</c:f>
              <c:strCache>
                <c:ptCount val="2"/>
                <c:pt idx="0">
                  <c:v>No Costimulation</c:v>
                </c:pt>
                <c:pt idx="1">
                  <c:v>Costimulation</c:v>
                </c:pt>
              </c:strCache>
            </c:strRef>
          </c:cat>
          <c:val>
            <c:numRef>
              <c:f>'HLA.DR,CD38'!$B$2:$B$3</c:f>
              <c:numCache>
                <c:formatCode>General</c:formatCode>
                <c:ptCount val="2"/>
                <c:pt idx="0">
                  <c:v>1.46</c:v>
                </c:pt>
                <c:pt idx="1">
                  <c:v>70.760000000000019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F4-43CA-B4F9-820AA6C84AFF}"/>
            </c:ext>
          </c:extLst>
        </c:ser>
        <c:ser>
          <c:idx val="1"/>
          <c:order val="1"/>
          <c:tx>
            <c:strRef>
              <c:f>'HLA.DR,CD38'!$C$1</c:f>
              <c:strCache>
                <c:ptCount val="1"/>
                <c:pt idx="0">
                  <c:v>Small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'HLA.DR,CD38'!$G$2:$G$3</c:f>
                <c:numCache>
                  <c:formatCode>General</c:formatCode>
                  <c:ptCount val="2"/>
                  <c:pt idx="0">
                    <c:v>0.24</c:v>
                  </c:pt>
                  <c:pt idx="1">
                    <c:v>4.8038109871226347</c:v>
                  </c:pt>
                </c:numCache>
              </c:numRef>
            </c:plus>
            <c:minus>
              <c:numRef>
                <c:f>'HLA.DR,CD38'!$G$2:$G$3</c:f>
                <c:numCache>
                  <c:formatCode>General</c:formatCode>
                  <c:ptCount val="2"/>
                  <c:pt idx="0">
                    <c:v>0.24</c:v>
                  </c:pt>
                  <c:pt idx="1">
                    <c:v>4.8038109871226347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'HLA.DR,CD38'!$A$2:$A$3</c:f>
              <c:strCache>
                <c:ptCount val="2"/>
                <c:pt idx="0">
                  <c:v>No Costimulation</c:v>
                </c:pt>
                <c:pt idx="1">
                  <c:v>Costimulation</c:v>
                </c:pt>
              </c:strCache>
            </c:strRef>
          </c:cat>
          <c:val>
            <c:numRef>
              <c:f>'HLA.DR,CD38'!$C$2:$C$3</c:f>
              <c:numCache>
                <c:formatCode>General</c:formatCode>
                <c:ptCount val="2"/>
                <c:pt idx="0">
                  <c:v>0.34000000000000008</c:v>
                </c:pt>
                <c:pt idx="1">
                  <c:v>45.04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F4-43CA-B4F9-820AA6C84AFF}"/>
            </c:ext>
          </c:extLst>
        </c:ser>
        <c:ser>
          <c:idx val="2"/>
          <c:order val="2"/>
          <c:tx>
            <c:strRef>
              <c:f>'HLA.DR,CD38'!$D$1</c:f>
              <c:strCache>
                <c:ptCount val="1"/>
                <c:pt idx="0">
                  <c:v>Large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'HLA.DR,CD38'!$H$2:$H$3</c:f>
                <c:numCache>
                  <c:formatCode>General</c:formatCode>
                  <c:ptCount val="2"/>
                  <c:pt idx="0">
                    <c:v>1.2154834429147929</c:v>
                  </c:pt>
                  <c:pt idx="1">
                    <c:v>10.912424111992721</c:v>
                  </c:pt>
                </c:numCache>
              </c:numRef>
            </c:plus>
            <c:minus>
              <c:numRef>
                <c:f>'HLA.DR,CD38'!$H$2:$H$3</c:f>
                <c:numCache>
                  <c:formatCode>General</c:formatCode>
                  <c:ptCount val="2"/>
                  <c:pt idx="0">
                    <c:v>1.2154834429147929</c:v>
                  </c:pt>
                  <c:pt idx="1">
                    <c:v>10.912424111992721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'HLA.DR,CD38'!$A$2:$A$3</c:f>
              <c:strCache>
                <c:ptCount val="2"/>
                <c:pt idx="0">
                  <c:v>No Costimulation</c:v>
                </c:pt>
                <c:pt idx="1">
                  <c:v>Costimulation</c:v>
                </c:pt>
              </c:strCache>
            </c:strRef>
          </c:cat>
          <c:val>
            <c:numRef>
              <c:f>'HLA.DR,CD38'!$D$2:$D$3</c:f>
              <c:numCache>
                <c:formatCode>General</c:formatCode>
                <c:ptCount val="2"/>
                <c:pt idx="0">
                  <c:v>5.28</c:v>
                </c:pt>
                <c:pt idx="1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F4-43CA-B4F9-820AA6C84A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7777680"/>
        <c:axId val="437784240"/>
      </c:barChart>
      <c:catAx>
        <c:axId val="43777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37784240"/>
        <c:crosses val="autoZero"/>
        <c:auto val="1"/>
        <c:lblAlgn val="ctr"/>
        <c:lblOffset val="100"/>
        <c:noMultiLvlLbl val="0"/>
      </c:catAx>
      <c:valAx>
        <c:axId val="4377842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3777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05660608775864"/>
          <c:y val="6.418562974198895E-2"/>
          <c:w val="0.75944904055240736"/>
          <c:h val="0.776485884209817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'CD25,CD69'!$B$1</c:f>
              <c:strCache>
                <c:ptCount val="1"/>
                <c:pt idx="0">
                  <c:v>Overall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'CD25,CD69'!$F$2:$F$3</c:f>
                <c:numCache>
                  <c:formatCode>General</c:formatCode>
                  <c:ptCount val="2"/>
                  <c:pt idx="0">
                    <c:v>0.16552945357246854</c:v>
                  </c:pt>
                  <c:pt idx="1">
                    <c:v>6.1549167337990403</c:v>
                  </c:pt>
                </c:numCache>
              </c:numRef>
            </c:plus>
            <c:minus>
              <c:numRef>
                <c:f>'CD25,CD69'!$F$2:$F$3</c:f>
                <c:numCache>
                  <c:formatCode>General</c:formatCode>
                  <c:ptCount val="2"/>
                  <c:pt idx="0">
                    <c:v>0.16552945357246854</c:v>
                  </c:pt>
                  <c:pt idx="1">
                    <c:v>6.1549167337990403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'CD25,CD69'!$A$2:$A$3</c:f>
              <c:strCache>
                <c:ptCount val="2"/>
                <c:pt idx="0">
                  <c:v>No Costimulation</c:v>
                </c:pt>
                <c:pt idx="1">
                  <c:v>Costimulation</c:v>
                </c:pt>
              </c:strCache>
            </c:strRef>
          </c:cat>
          <c:val>
            <c:numRef>
              <c:f>'CD25,CD69'!$B$2:$B$3</c:f>
              <c:numCache>
                <c:formatCode>General</c:formatCode>
                <c:ptCount val="2"/>
                <c:pt idx="0">
                  <c:v>0.57999999999999996</c:v>
                </c:pt>
                <c:pt idx="1">
                  <c:v>64.400000000000006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29-41CA-84C5-D219A5806210}"/>
            </c:ext>
          </c:extLst>
        </c:ser>
        <c:ser>
          <c:idx val="1"/>
          <c:order val="1"/>
          <c:tx>
            <c:strRef>
              <c:f>'CD25,CD69'!$C$1</c:f>
              <c:strCache>
                <c:ptCount val="1"/>
                <c:pt idx="0">
                  <c:v>Small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'CD25,CD69'!$G$2:$G$3</c:f>
                <c:numCache>
                  <c:formatCode>General</c:formatCode>
                  <c:ptCount val="2"/>
                  <c:pt idx="0">
                    <c:v>0.08</c:v>
                  </c:pt>
                  <c:pt idx="1">
                    <c:v>7.4677707517036191</c:v>
                  </c:pt>
                </c:numCache>
              </c:numRef>
            </c:plus>
            <c:minus>
              <c:numRef>
                <c:f>'CD25,CD69'!$G$2:$G$3</c:f>
                <c:numCache>
                  <c:formatCode>General</c:formatCode>
                  <c:ptCount val="2"/>
                  <c:pt idx="0">
                    <c:v>0.08</c:v>
                  </c:pt>
                  <c:pt idx="1">
                    <c:v>7.4677707517036191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'CD25,CD69'!$A$2:$A$3</c:f>
              <c:strCache>
                <c:ptCount val="2"/>
                <c:pt idx="0">
                  <c:v>No Costimulation</c:v>
                </c:pt>
                <c:pt idx="1">
                  <c:v>Costimulation</c:v>
                </c:pt>
              </c:strCache>
            </c:strRef>
          </c:cat>
          <c:val>
            <c:numRef>
              <c:f>'CD25,CD69'!$C$2:$C$3</c:f>
              <c:numCache>
                <c:formatCode>General</c:formatCode>
                <c:ptCount val="2"/>
                <c:pt idx="0">
                  <c:v>0.12000000000000002</c:v>
                </c:pt>
                <c:pt idx="1">
                  <c:v>39.26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29-41CA-84C5-D219A5806210}"/>
            </c:ext>
          </c:extLst>
        </c:ser>
        <c:ser>
          <c:idx val="2"/>
          <c:order val="2"/>
          <c:tx>
            <c:strRef>
              <c:f>'CD25,CD69'!$D$1</c:f>
              <c:strCache>
                <c:ptCount val="1"/>
                <c:pt idx="0">
                  <c:v>Large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'CD25,CD69'!$H$2:$H$3</c:f>
                <c:numCache>
                  <c:formatCode>General</c:formatCode>
                  <c:ptCount val="2"/>
                  <c:pt idx="0">
                    <c:v>0.30724582991474414</c:v>
                  </c:pt>
                  <c:pt idx="1">
                    <c:v>2.4707488743294008</c:v>
                  </c:pt>
                </c:numCache>
              </c:numRef>
            </c:plus>
            <c:minus>
              <c:numRef>
                <c:f>'CD25,CD69'!$H$2:$H$3</c:f>
                <c:numCache>
                  <c:formatCode>General</c:formatCode>
                  <c:ptCount val="2"/>
                  <c:pt idx="0">
                    <c:v>0.30724582991474414</c:v>
                  </c:pt>
                  <c:pt idx="1">
                    <c:v>2.4707488743294008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'CD25,CD69'!$A$2:$A$3</c:f>
              <c:strCache>
                <c:ptCount val="2"/>
                <c:pt idx="0">
                  <c:v>No Costimulation</c:v>
                </c:pt>
                <c:pt idx="1">
                  <c:v>Costimulation</c:v>
                </c:pt>
              </c:strCache>
            </c:strRef>
          </c:cat>
          <c:val>
            <c:numRef>
              <c:f>'CD25,CD69'!$D$2:$D$3</c:f>
              <c:numCache>
                <c:formatCode>General</c:formatCode>
                <c:ptCount val="2"/>
                <c:pt idx="0">
                  <c:v>1.78</c:v>
                </c:pt>
                <c:pt idx="1">
                  <c:v>77.16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29-41CA-84C5-D219A58062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37777680"/>
        <c:axId val="437784240"/>
      </c:barChart>
      <c:catAx>
        <c:axId val="43777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37784240"/>
        <c:crosses val="autoZero"/>
        <c:auto val="1"/>
        <c:lblAlgn val="ctr"/>
        <c:lblOffset val="100"/>
        <c:noMultiLvlLbl val="0"/>
      </c:catAx>
      <c:valAx>
        <c:axId val="4377842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3777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7E9681-EF6E-443D-AD20-AB8EAFD34C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A4DCF7-40DC-469D-BCC6-ED5555FCFE7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6B58B9-7C8F-4BA3-9758-5BB9041CCE03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EF9D18-5B29-45A7-9A27-0A9A10EC51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9163" y="695325"/>
            <a:ext cx="2606675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DBFBC90-8C34-4DB5-A1A4-41536F23C5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A0A6A-A45D-4F5E-AE54-658E8BE01B9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058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DE421-49C6-417F-B16E-2F13AB73C7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56050" y="8805863"/>
            <a:ext cx="3027363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7DA0752-6B18-44EB-BEE1-E9083A4D4F1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B812A-48E5-49BC-80E9-0675F5EAD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10625-5EC8-4D29-9026-46FCFC9D5661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3A00C-3F6F-4827-95F6-7A651334C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BD01C-BB21-4E4D-AFF5-6C85B7356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A27DD-4CD3-4CBA-8DA9-F449D3553A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9293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CA2F5-DF6D-4070-8C20-5F2D701DD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B0E84-EED4-4B5A-BB18-35EFF9D89C46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A79F-312D-4499-9642-7BA3E23F4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5C58B-A3DA-4DC3-BE46-AC15A7243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13AF73-6466-463D-A769-577CAD3FC2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422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1E2DD-02C7-4A4F-9A8F-8620BB40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EB0A7-B52E-453E-8176-B0F5F48E5A96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F48F8-5696-493C-ACAE-C96BD30A0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DB8C3-3574-46A9-A4FC-3ED222247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0B60E-36D8-4C10-A2E1-E70DB80F80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995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4DC778-91A1-4ED8-942B-FC8CF4044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79885-4051-4760-AE20-DD283F81F802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44CD2A-46E7-4867-B243-D10A51544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76E993B-9DED-41CE-917A-65B4E472E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F7952B-3C50-4A52-BE36-DC43F6C31E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203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0181BC8-27E7-4E91-A1CF-57256C51B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1E7A4-49BD-45BC-9871-02A5BCB44B97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A1B863F-B867-4E79-91BC-D4769A385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93B4D0F-AAB4-4482-8B2A-3FA2F4E67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8169E2-0EF9-4D0F-808D-455C3A5E20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6048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77994D9-467C-4DA6-BAE6-14592C32A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081EF-60A6-4EAE-BC12-020E57D07506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72DCA05-300A-4C95-8C3B-D91FBEADA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B09A9BF-94AC-41C7-B3BB-B439FC1AD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6055F-9BC7-422F-9DB8-8C7134CDA2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8795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2D3D224-BEF0-4A94-B976-FE44677F0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297D3-59D5-4C54-BE71-5C0A5E073C75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CD1125E-C50B-474F-B13A-69715597F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CDA9005-8207-4CB5-AD0C-EB4C0CA0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BE195B-15E4-47F9-AAD9-318A3584A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260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D6B7EA9-6735-481B-8EF5-DA7AC388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B88E-463F-47E9-8572-5B9A1837A842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60148D-7F4E-4061-B60D-60D10643B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864CA4D-963C-4254-B65D-24225FB2A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0085E-E35B-418C-B2FA-ADF495EF74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8483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B7DB92-A68E-43E3-BFFF-DC14EC29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DBAA7-70BA-43AE-84E8-ADC2D5DDBD4C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7A82BE2-B420-4BDB-A107-1A5D9A53A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309E75-E36D-4373-80A9-8E17D7BBA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22EB4-1912-422D-A991-386C724275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253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8D704-19A7-43E2-9E99-148F5C651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324E5-E87E-4CC7-98E8-4B79831EC6CF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62485-2E14-470C-A7E6-889D2726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1C3C2-C968-4F29-A772-8E2423A93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CD5E43-12AC-4D9F-9B7D-98DEB55E98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8762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C9D21-68BD-41B7-9542-B1B873663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8EDE8-96D2-419D-82B1-9B8B8300BFDD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94A7E-FED3-4EB5-9A18-787D0D3FD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5DC79-39C2-40CD-A829-3C0AF0B16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CCED1-A290-463D-ABEC-D006A5C0FD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506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B69C168-99B4-4F31-AD11-1DBECBAA8C9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E1843CC-90C5-4A18-9157-07FBF5E28B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73CD2-63F0-4D65-9AF1-AB6D45695B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C831786-5D89-49F6-951E-93DD53A249FB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93193-3CD5-49E6-A644-26D6BAE3CE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22106-3B9D-46B7-B83F-EA5F99AA0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DE80974-27FF-4BDF-B638-A70D8A350DA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18" Type="http://schemas.openxmlformats.org/officeDocument/2006/relationships/chart" Target="../charts/chart3.xml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17" Type="http://schemas.openxmlformats.org/officeDocument/2006/relationships/chart" Target="../charts/chart2.xml"/><Relationship Id="rId2" Type="http://schemas.openxmlformats.org/officeDocument/2006/relationships/image" Target="../media/image1.emf"/><Relationship Id="rId16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5" Type="http://schemas.openxmlformats.org/officeDocument/2006/relationships/image" Target="../media/image1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Relationship Id="rId1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C8FF873E-8B78-41B6-ABB3-DC4796559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059" y="102565"/>
            <a:ext cx="10486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Additional file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A27F46-964D-40E7-BF42-13D325684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166" y="685433"/>
            <a:ext cx="1694012" cy="1473114"/>
          </a:xfrm>
          <a:prstGeom prst="rect">
            <a:avLst/>
          </a:prstGeom>
        </p:spPr>
      </p:pic>
      <p:sp>
        <p:nvSpPr>
          <p:cNvPr id="4" name="TextBox 2">
            <a:extLst>
              <a:ext uri="{FF2B5EF4-FFF2-40B4-BE49-F238E27FC236}">
                <a16:creationId xmlns:a16="http://schemas.microsoft.com/office/drawing/2014/main" id="{4BF517E6-100C-4C6D-924B-DFDF154E04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165" y="357754"/>
            <a:ext cx="3032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471D440B-E3BB-4997-8289-1560505D9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95" y="7028864"/>
            <a:ext cx="3321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latin typeface="Arial" panose="020B0604020202020204" pitchFamily="34" charset="0"/>
              </a:rPr>
              <a:t>B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27BA5C-9A60-4052-BB62-CE6B66E23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231" y="2150378"/>
            <a:ext cx="1577465" cy="13913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CC262D0-1AAA-4AD0-B808-CD804FEFA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615" y="2137877"/>
            <a:ext cx="1577465" cy="13913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8EE191-CF4C-4985-B64D-7DF99EA4AE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1037" y="2158546"/>
            <a:ext cx="1558944" cy="13750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DA724A-5A14-4A50-B29C-1770DE9F70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7684" y="696308"/>
            <a:ext cx="1558945" cy="13750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F7238D-0ADF-4768-9AFA-00DF0BA89E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6629" y="685432"/>
            <a:ext cx="1575370" cy="13894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470E11-CB80-4A41-8B3A-219CB9E617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9952" y="696308"/>
            <a:ext cx="1558945" cy="13750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10B857E-82ED-41B3-AE2B-B31F2C3FF3F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193" y="3898739"/>
            <a:ext cx="1599710" cy="14835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5AA3C2A-1E85-4572-81CA-18D5AC8EE0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52231" y="5416505"/>
            <a:ext cx="1599709" cy="14109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109C28-E6D9-4D1D-83AE-6A6CD167B3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6859" y="5406981"/>
            <a:ext cx="1599709" cy="14109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35E5C9B-53DF-4629-931F-6B1BC22F022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02593" y="5397455"/>
            <a:ext cx="1634556" cy="144169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8F74CE-7F2E-49D0-AF86-490AACEAD5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37149" y="3891171"/>
            <a:ext cx="1599710" cy="14109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1B95FD7-F5BB-4DB1-804C-7F5F5CEF61E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48745" y="3898739"/>
            <a:ext cx="1577465" cy="139134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8665A95-A386-4AF0-A722-DE177543740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54175" y="3905170"/>
            <a:ext cx="1584340" cy="1397408"/>
          </a:xfrm>
          <a:prstGeom prst="rect">
            <a:avLst/>
          </a:prstGeom>
        </p:spPr>
      </p:pic>
      <p:sp>
        <p:nvSpPr>
          <p:cNvPr id="20" name="TextBox 2">
            <a:extLst>
              <a:ext uri="{FF2B5EF4-FFF2-40B4-BE49-F238E27FC236}">
                <a16:creationId xmlns:a16="http://schemas.microsoft.com/office/drawing/2014/main" id="{7CC4AC85-845E-45A2-A01E-BDE8583A9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31" y="444250"/>
            <a:ext cx="12592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 u="sng" dirty="0">
                <a:latin typeface="Arial" panose="020B0604020202020204" pitchFamily="34" charset="0"/>
              </a:rPr>
              <a:t>No </a:t>
            </a:r>
            <a:r>
              <a:rPr lang="en-US" altLang="en-US" sz="1000" b="1" u="sng" dirty="0" err="1">
                <a:latin typeface="Arial" panose="020B0604020202020204" pitchFamily="34" charset="0"/>
              </a:rPr>
              <a:t>Costimulation</a:t>
            </a:r>
            <a:endParaRPr lang="en-US" altLang="en-US" sz="1000" b="1" u="sng" dirty="0">
              <a:latin typeface="Arial" panose="020B0604020202020204" pitchFamily="34" charset="0"/>
            </a:endParaRP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AFC74748-C04B-4AF2-ABEE-286C8DE70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0766" y="444251"/>
            <a:ext cx="14309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Gated on Overall cells</a:t>
            </a:r>
          </a:p>
        </p:txBody>
      </p:sp>
      <p:sp>
        <p:nvSpPr>
          <p:cNvPr id="22" name="TextBox 2">
            <a:extLst>
              <a:ext uri="{FF2B5EF4-FFF2-40B4-BE49-F238E27FC236}">
                <a16:creationId xmlns:a16="http://schemas.microsoft.com/office/drawing/2014/main" id="{1C4DD5F8-83D8-4428-9E4F-F7DB99898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768" y="3646568"/>
            <a:ext cx="107959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 u="sng" dirty="0" err="1">
                <a:latin typeface="Arial" panose="020B0604020202020204" pitchFamily="34" charset="0"/>
              </a:rPr>
              <a:t>Costimulation</a:t>
            </a:r>
            <a:endParaRPr lang="en-US" altLang="en-US" sz="1000" b="1" u="sng" dirty="0">
              <a:latin typeface="Arial" panose="020B0604020202020204" pitchFamily="34" charset="0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6A153C81-8E73-4B9C-8ECD-C41A1BD36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4367" y="439211"/>
            <a:ext cx="14309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Gated on Large cells</a:t>
            </a: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F8217DD5-CB90-46FC-96C7-2D103A6BB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6839" y="451691"/>
            <a:ext cx="137285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Gated on Small cells</a:t>
            </a: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61AAC406-6A14-4F4D-9EE7-7D153F1D6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4175" y="1878375"/>
            <a:ext cx="59336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Isotype</a:t>
            </a:r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ADC24E05-2217-4E8A-80CE-503C3579AF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362" y="3347773"/>
            <a:ext cx="7149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Cyclin T1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DEEEA7C-61FB-441F-8303-9F56B6F8180A}"/>
              </a:ext>
            </a:extLst>
          </p:cNvPr>
          <p:cNvCxnSpPr>
            <a:cxnSpLocks/>
          </p:cNvCxnSpPr>
          <p:nvPr/>
        </p:nvCxnSpPr>
        <p:spPr>
          <a:xfrm>
            <a:off x="1695004" y="558686"/>
            <a:ext cx="346604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2">
            <a:extLst>
              <a:ext uri="{FF2B5EF4-FFF2-40B4-BE49-F238E27FC236}">
                <a16:creationId xmlns:a16="http://schemas.microsoft.com/office/drawing/2014/main" id="{1E7BC23E-D3F7-4C74-B86F-6FD3753D1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288" y="3657370"/>
            <a:ext cx="14309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Gated on Overall cells</a:t>
            </a:r>
          </a:p>
        </p:txBody>
      </p:sp>
      <p:sp>
        <p:nvSpPr>
          <p:cNvPr id="37" name="TextBox 2">
            <a:extLst>
              <a:ext uri="{FF2B5EF4-FFF2-40B4-BE49-F238E27FC236}">
                <a16:creationId xmlns:a16="http://schemas.microsoft.com/office/drawing/2014/main" id="{4ADCA962-1BBC-4908-B168-5BF1412C2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0594" y="3632489"/>
            <a:ext cx="143092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Gated on Large cells</a:t>
            </a:r>
          </a:p>
        </p:txBody>
      </p:sp>
      <p:sp>
        <p:nvSpPr>
          <p:cNvPr id="38" name="TextBox 2">
            <a:extLst>
              <a:ext uri="{FF2B5EF4-FFF2-40B4-BE49-F238E27FC236}">
                <a16:creationId xmlns:a16="http://schemas.microsoft.com/office/drawing/2014/main" id="{B4698669-4CA8-45E9-BFEB-0E33F95EB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971" y="3653690"/>
            <a:ext cx="137285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Gated on Small cells</a:t>
            </a:r>
          </a:p>
        </p:txBody>
      </p:sp>
      <p:sp>
        <p:nvSpPr>
          <p:cNvPr id="39" name="TextBox 2">
            <a:extLst>
              <a:ext uri="{FF2B5EF4-FFF2-40B4-BE49-F238E27FC236}">
                <a16:creationId xmlns:a16="http://schemas.microsoft.com/office/drawing/2014/main" id="{BB8DA67A-5822-43C5-A22D-BC012B387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1934" y="5111903"/>
            <a:ext cx="59336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Isotype</a:t>
            </a:r>
          </a:p>
        </p:txBody>
      </p:sp>
      <p:sp>
        <p:nvSpPr>
          <p:cNvPr id="40" name="TextBox 2">
            <a:extLst>
              <a:ext uri="{FF2B5EF4-FFF2-40B4-BE49-F238E27FC236}">
                <a16:creationId xmlns:a16="http://schemas.microsoft.com/office/drawing/2014/main" id="{9D758F78-7757-456D-B674-25F09C274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1208" y="6657048"/>
            <a:ext cx="71499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Cyclin T1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9A57F18-A051-4FDE-B351-89EFBA41811E}"/>
              </a:ext>
            </a:extLst>
          </p:cNvPr>
          <p:cNvCxnSpPr>
            <a:cxnSpLocks/>
          </p:cNvCxnSpPr>
          <p:nvPr/>
        </p:nvCxnSpPr>
        <p:spPr>
          <a:xfrm>
            <a:off x="1607906" y="3813536"/>
            <a:ext cx="346604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B8FDDE40-AED9-41A3-96F0-34F97200BB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6307851"/>
              </p:ext>
            </p:extLst>
          </p:nvPr>
        </p:nvGraphicFramePr>
        <p:xfrm>
          <a:off x="123166" y="7314693"/>
          <a:ext cx="2223373" cy="1773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43" name="TextBox 2">
            <a:extLst>
              <a:ext uri="{FF2B5EF4-FFF2-40B4-BE49-F238E27FC236}">
                <a16:creationId xmlns:a16="http://schemas.microsoft.com/office/drawing/2014/main" id="{9E91B304-14C2-4556-9888-23317012C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302" y="7065629"/>
            <a:ext cx="13954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u="sng" dirty="0">
                <a:latin typeface="Arial" panose="020B0604020202020204" pitchFamily="34" charset="0"/>
              </a:rPr>
              <a:t>Cyclin T1 expression</a:t>
            </a:r>
          </a:p>
        </p:txBody>
      </p:sp>
      <p:sp>
        <p:nvSpPr>
          <p:cNvPr id="44" name="TextBox 2">
            <a:extLst>
              <a:ext uri="{FF2B5EF4-FFF2-40B4-BE49-F238E27FC236}">
                <a16:creationId xmlns:a16="http://schemas.microsoft.com/office/drawing/2014/main" id="{52FE363A-3D18-4BE2-AFB8-53644E482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415" y="7065629"/>
            <a:ext cx="163455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u="sng" dirty="0">
                <a:latin typeface="Arial" panose="020B0604020202020204" pitchFamily="34" charset="0"/>
              </a:rPr>
              <a:t>CD69+CD25+ expression</a:t>
            </a:r>
          </a:p>
        </p:txBody>
      </p:sp>
      <p:sp>
        <p:nvSpPr>
          <p:cNvPr id="46" name="TextBox 2">
            <a:extLst>
              <a:ext uri="{FF2B5EF4-FFF2-40B4-BE49-F238E27FC236}">
                <a16:creationId xmlns:a16="http://schemas.microsoft.com/office/drawing/2014/main" id="{C275B884-85E2-494B-A107-7AC698331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263" y="7079378"/>
            <a:ext cx="179973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u="sng" dirty="0">
                <a:latin typeface="Arial" panose="020B0604020202020204" pitchFamily="34" charset="0"/>
              </a:rPr>
              <a:t>HLA.DR+CD38+ expression</a:t>
            </a:r>
          </a:p>
        </p:txBody>
      </p:sp>
      <p:sp>
        <p:nvSpPr>
          <p:cNvPr id="49" name="TextBox 3">
            <a:extLst>
              <a:ext uri="{FF2B5EF4-FFF2-40B4-BE49-F238E27FC236}">
                <a16:creationId xmlns:a16="http://schemas.microsoft.com/office/drawing/2014/main" id="{4481D500-C62F-4880-9A10-CD9EC9956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2998" y="7338272"/>
            <a:ext cx="2865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*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9B0324A-2B06-495D-8FF9-1DF5299339BF}"/>
              </a:ext>
            </a:extLst>
          </p:cNvPr>
          <p:cNvCxnSpPr>
            <a:cxnSpLocks/>
          </p:cNvCxnSpPr>
          <p:nvPr/>
        </p:nvCxnSpPr>
        <p:spPr>
          <a:xfrm>
            <a:off x="3965478" y="7556996"/>
            <a:ext cx="27432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3">
            <a:extLst>
              <a:ext uri="{FF2B5EF4-FFF2-40B4-BE49-F238E27FC236}">
                <a16:creationId xmlns:a16="http://schemas.microsoft.com/office/drawing/2014/main" id="{E8CCAD45-AC49-464E-9781-D69A371CD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6862" y="7306918"/>
            <a:ext cx="2865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*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C5195E02-9285-425C-AB2A-A7BA6340A131}"/>
              </a:ext>
            </a:extLst>
          </p:cNvPr>
          <p:cNvCxnSpPr>
            <a:cxnSpLocks/>
          </p:cNvCxnSpPr>
          <p:nvPr/>
        </p:nvCxnSpPr>
        <p:spPr>
          <a:xfrm>
            <a:off x="6159342" y="7525642"/>
            <a:ext cx="27432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3">
            <a:extLst>
              <a:ext uri="{FF2B5EF4-FFF2-40B4-BE49-F238E27FC236}">
                <a16:creationId xmlns:a16="http://schemas.microsoft.com/office/drawing/2014/main" id="{C68B0C58-224F-419E-8CB3-D4242C1D5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5613" y="8346215"/>
            <a:ext cx="2865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*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C865229F-6A4E-4954-A82F-86A950A04D31}"/>
              </a:ext>
            </a:extLst>
          </p:cNvPr>
          <p:cNvCxnSpPr>
            <a:cxnSpLocks/>
          </p:cNvCxnSpPr>
          <p:nvPr/>
        </p:nvCxnSpPr>
        <p:spPr>
          <a:xfrm>
            <a:off x="5258093" y="8564939"/>
            <a:ext cx="27432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3">
            <a:extLst>
              <a:ext uri="{FF2B5EF4-FFF2-40B4-BE49-F238E27FC236}">
                <a16:creationId xmlns:a16="http://schemas.microsoft.com/office/drawing/2014/main" id="{D151FDC3-2444-47E9-ADEE-B451EB718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404" y="8458568"/>
            <a:ext cx="2865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*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0C7D2306-D84F-475F-814D-AF01D63E51D5}"/>
              </a:ext>
            </a:extLst>
          </p:cNvPr>
          <p:cNvCxnSpPr>
            <a:cxnSpLocks/>
          </p:cNvCxnSpPr>
          <p:nvPr/>
        </p:nvCxnSpPr>
        <p:spPr>
          <a:xfrm>
            <a:off x="3083884" y="8677292"/>
            <a:ext cx="27432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2" name="Chart 71">
            <a:extLst>
              <a:ext uri="{FF2B5EF4-FFF2-40B4-BE49-F238E27FC236}">
                <a16:creationId xmlns:a16="http://schemas.microsoft.com/office/drawing/2014/main" id="{66E5B3DE-309A-4AA4-BEBE-97A1D094EA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5236356"/>
              </p:ext>
            </p:extLst>
          </p:nvPr>
        </p:nvGraphicFramePr>
        <p:xfrm>
          <a:off x="4474524" y="7353746"/>
          <a:ext cx="2216997" cy="1721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graphicFrame>
        <p:nvGraphicFramePr>
          <p:cNvPr id="73" name="Chart 72">
            <a:extLst>
              <a:ext uri="{FF2B5EF4-FFF2-40B4-BE49-F238E27FC236}">
                <a16:creationId xmlns:a16="http://schemas.microsoft.com/office/drawing/2014/main" id="{11D1DEEA-2648-4F2C-AE79-6B65DE39EE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855250"/>
              </p:ext>
            </p:extLst>
          </p:nvPr>
        </p:nvGraphicFramePr>
        <p:xfrm>
          <a:off x="2300079" y="7367418"/>
          <a:ext cx="2257844" cy="17074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8"/>
          </a:graphicData>
        </a:graphic>
      </p:graphicFrame>
    </p:spTree>
    <p:extLst>
      <p:ext uri="{BB962C8B-B14F-4D97-AF65-F5344CB8AC3E}">
        <p14:creationId xmlns:p14="http://schemas.microsoft.com/office/powerpoint/2010/main" val="508310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49922</TotalTime>
  <Words>54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Jacob Couturier</dc:creator>
  <cp:lastModifiedBy>lewis-lab</cp:lastModifiedBy>
  <cp:revision>2165</cp:revision>
  <cp:lastPrinted>2016-08-03T16:35:28Z</cp:lastPrinted>
  <dcterms:created xsi:type="dcterms:W3CDTF">2013-10-25T02:31:22Z</dcterms:created>
  <dcterms:modified xsi:type="dcterms:W3CDTF">2019-02-04T16:56:29Z</dcterms:modified>
</cp:coreProperties>
</file>