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11" r:id="rId2"/>
  </p:sldIdLst>
  <p:sldSz cx="6858000" cy="9144000" type="screen4x3"/>
  <p:notesSz cx="6985000" cy="9271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4853" autoAdjust="0"/>
    <p:restoredTop sz="94291" autoAdjust="0"/>
  </p:normalViewPr>
  <p:slideViewPr>
    <p:cSldViewPr>
      <p:cViewPr varScale="1">
        <p:scale>
          <a:sx n="84" d="100"/>
          <a:sy n="84" d="100"/>
        </p:scale>
        <p:origin x="2928" y="90"/>
      </p:cViewPr>
      <p:guideLst>
        <p:guide orient="horz" pos="2880"/>
        <p:guide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-342"/>
    </p:cViewPr>
  </p:sorterViewPr>
  <p:notesViewPr>
    <p:cSldViewPr>
      <p:cViewPr varScale="1">
        <p:scale>
          <a:sx n="95" d="100"/>
          <a:sy n="95" d="100"/>
        </p:scale>
        <p:origin x="-4014" y="-90"/>
      </p:cViewPr>
      <p:guideLst>
        <p:guide orient="horz" pos="2920"/>
        <p:guide pos="220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ob%20Couturier\Documents\Virology%20Journal%20(2019)\Revision\Figs\CycT1,p24%20Activation%20marker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Jacob%20Couturier\Documents\Virology%20Journal%20(2019)\Revision\Figs\CycT1,p24%20Activation%20markers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29459798207921"/>
          <c:y val="5.0925925925925923E-2"/>
          <c:w val="0.79401344343947933"/>
          <c:h val="0.5855838534620042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'IL2'!$A$2</c:f>
              <c:strCache>
                <c:ptCount val="1"/>
                <c:pt idx="0">
                  <c:v>p24+CycT1-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'IL2'!$B$12:$G$12</c:f>
                <c:numCache>
                  <c:formatCode>General</c:formatCode>
                  <c:ptCount val="6"/>
                  <c:pt idx="0">
                    <c:v>4.8820533020896493</c:v>
                  </c:pt>
                  <c:pt idx="2">
                    <c:v>0.85699734214549639</c:v>
                  </c:pt>
                  <c:pt idx="3">
                    <c:v>6.2428625912583851</c:v>
                  </c:pt>
                  <c:pt idx="4">
                    <c:v>1.8223915910448862</c:v>
                  </c:pt>
                  <c:pt idx="5">
                    <c:v>9.1178091910526646</c:v>
                  </c:pt>
                </c:numCache>
              </c:numRef>
            </c:plus>
            <c:minus>
              <c:numRef>
                <c:f>'IL2'!$B$12:$G$12</c:f>
                <c:numCache>
                  <c:formatCode>General</c:formatCode>
                  <c:ptCount val="6"/>
                  <c:pt idx="0">
                    <c:v>4.8820533020896493</c:v>
                  </c:pt>
                  <c:pt idx="2">
                    <c:v>0.85699734214549639</c:v>
                  </c:pt>
                  <c:pt idx="3">
                    <c:v>6.2428625912583851</c:v>
                  </c:pt>
                  <c:pt idx="4">
                    <c:v>1.8223915910448862</c:v>
                  </c:pt>
                  <c:pt idx="5">
                    <c:v>9.1178091910526646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'IL2'!$B$1:$G$1</c:f>
              <c:strCache>
                <c:ptCount val="6"/>
                <c:pt idx="0">
                  <c:v>Overall</c:v>
                </c:pt>
                <c:pt idx="2">
                  <c:v>CD69-CD25-</c:v>
                </c:pt>
                <c:pt idx="3">
                  <c:v>CD69+CD25-</c:v>
                </c:pt>
                <c:pt idx="4">
                  <c:v>CD69-CD25+</c:v>
                </c:pt>
                <c:pt idx="5">
                  <c:v>CD69+CD25+</c:v>
                </c:pt>
              </c:strCache>
            </c:strRef>
          </c:cat>
          <c:val>
            <c:numRef>
              <c:f>'IL2'!$B$2:$G$2</c:f>
              <c:numCache>
                <c:formatCode>General</c:formatCode>
                <c:ptCount val="6"/>
                <c:pt idx="0">
                  <c:v>9.5333333333333332</c:v>
                </c:pt>
                <c:pt idx="2">
                  <c:v>1.7333333333333332</c:v>
                </c:pt>
                <c:pt idx="3">
                  <c:v>13</c:v>
                </c:pt>
                <c:pt idx="4">
                  <c:v>3.9333333333333336</c:v>
                </c:pt>
                <c:pt idx="5">
                  <c:v>25.133333333333336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19-4DF5-AD37-E475510E5328}"/>
            </c:ext>
          </c:extLst>
        </c:ser>
        <c:ser>
          <c:idx val="1"/>
          <c:order val="1"/>
          <c:tx>
            <c:strRef>
              <c:f>'IL2'!$A$3</c:f>
              <c:strCache>
                <c:ptCount val="1"/>
                <c:pt idx="0">
                  <c:v>p24+CycT1+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'IL2'!$B$20:$G$20</c:f>
                <c:numCache>
                  <c:formatCode>General</c:formatCode>
                  <c:ptCount val="6"/>
                  <c:pt idx="0">
                    <c:v>0.35276684147527876</c:v>
                  </c:pt>
                  <c:pt idx="2">
                    <c:v>0</c:v>
                  </c:pt>
                  <c:pt idx="3">
                    <c:v>6.666666666666668E-2</c:v>
                  </c:pt>
                  <c:pt idx="4">
                    <c:v>0.3666666666666667</c:v>
                  </c:pt>
                  <c:pt idx="5">
                    <c:v>1.146492234794656</c:v>
                  </c:pt>
                </c:numCache>
              </c:numRef>
            </c:plus>
            <c:minus>
              <c:numRef>
                <c:f>'IL2'!$B$20:$G$20</c:f>
                <c:numCache>
                  <c:formatCode>General</c:formatCode>
                  <c:ptCount val="6"/>
                  <c:pt idx="0">
                    <c:v>0.35276684147527876</c:v>
                  </c:pt>
                  <c:pt idx="2">
                    <c:v>0</c:v>
                  </c:pt>
                  <c:pt idx="3">
                    <c:v>6.666666666666668E-2</c:v>
                  </c:pt>
                  <c:pt idx="4">
                    <c:v>0.3666666666666667</c:v>
                  </c:pt>
                  <c:pt idx="5">
                    <c:v>1.146492234794656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'IL2'!$B$1:$G$1</c:f>
              <c:strCache>
                <c:ptCount val="6"/>
                <c:pt idx="0">
                  <c:v>Overall</c:v>
                </c:pt>
                <c:pt idx="2">
                  <c:v>CD69-CD25-</c:v>
                </c:pt>
                <c:pt idx="3">
                  <c:v>CD69+CD25-</c:v>
                </c:pt>
                <c:pt idx="4">
                  <c:v>CD69-CD25+</c:v>
                </c:pt>
                <c:pt idx="5">
                  <c:v>CD69+CD25+</c:v>
                </c:pt>
              </c:strCache>
            </c:strRef>
          </c:cat>
          <c:val>
            <c:numRef>
              <c:f>'IL2'!$B$3:$G$3</c:f>
              <c:numCache>
                <c:formatCode>General</c:formatCode>
                <c:ptCount val="6"/>
                <c:pt idx="0">
                  <c:v>0.53333333333333333</c:v>
                </c:pt>
                <c:pt idx="2">
                  <c:v>0</c:v>
                </c:pt>
                <c:pt idx="3">
                  <c:v>0.13333333333333333</c:v>
                </c:pt>
                <c:pt idx="4">
                  <c:v>0.46666666666666673</c:v>
                </c:pt>
                <c:pt idx="5">
                  <c:v>3.0333333333333332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A19-4DF5-AD37-E475510E53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9"/>
        <c:axId val="295975464"/>
        <c:axId val="295976776"/>
      </c:barChart>
      <c:catAx>
        <c:axId val="29597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95976776"/>
        <c:crosses val="autoZero"/>
        <c:auto val="1"/>
        <c:lblAlgn val="ctr"/>
        <c:lblOffset val="100"/>
        <c:noMultiLvlLbl val="0"/>
      </c:catAx>
      <c:valAx>
        <c:axId val="295976776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959754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863111624737294"/>
          <c:y val="7.0623872927791112E-2"/>
          <c:w val="0.55513806932237886"/>
          <c:h val="0.585037282913131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'CD3'!$A$2</c:f>
              <c:strCache>
                <c:ptCount val="1"/>
                <c:pt idx="0">
                  <c:v>p24+CycT1-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'CD3'!$B$12:$G$12</c:f>
                <c:numCache>
                  <c:formatCode>General</c:formatCode>
                  <c:ptCount val="6"/>
                  <c:pt idx="0">
                    <c:v>5.1121858773370521</c:v>
                  </c:pt>
                  <c:pt idx="2">
                    <c:v>7.7090855488832153</c:v>
                  </c:pt>
                  <c:pt idx="3">
                    <c:v>5.6075346137535753</c:v>
                  </c:pt>
                  <c:pt idx="4">
                    <c:v>5.2818346980739372</c:v>
                  </c:pt>
                  <c:pt idx="5">
                    <c:v>4.2122836245121649</c:v>
                  </c:pt>
                </c:numCache>
              </c:numRef>
            </c:plus>
            <c:minus>
              <c:numRef>
                <c:f>'CD3'!$B$12:$G$12</c:f>
                <c:numCache>
                  <c:formatCode>General</c:formatCode>
                  <c:ptCount val="6"/>
                  <c:pt idx="0">
                    <c:v>5.1121858773370521</c:v>
                  </c:pt>
                  <c:pt idx="2">
                    <c:v>7.7090855488832153</c:v>
                  </c:pt>
                  <c:pt idx="3">
                    <c:v>5.6075346137535753</c:v>
                  </c:pt>
                  <c:pt idx="4">
                    <c:v>5.2818346980739372</c:v>
                  </c:pt>
                  <c:pt idx="5">
                    <c:v>4.2122836245121649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'CD3'!$B$1:$G$1</c:f>
              <c:strCache>
                <c:ptCount val="6"/>
                <c:pt idx="0">
                  <c:v>Overall</c:v>
                </c:pt>
                <c:pt idx="2">
                  <c:v>CD69-CD25-</c:v>
                </c:pt>
                <c:pt idx="3">
                  <c:v>CD69+CD25-</c:v>
                </c:pt>
                <c:pt idx="4">
                  <c:v>CD69-CD25+</c:v>
                </c:pt>
                <c:pt idx="5">
                  <c:v>CD69+CD25+</c:v>
                </c:pt>
              </c:strCache>
            </c:strRef>
          </c:cat>
          <c:val>
            <c:numRef>
              <c:f>'CD3'!$B$2:$G$2</c:f>
              <c:numCache>
                <c:formatCode>General</c:formatCode>
                <c:ptCount val="6"/>
                <c:pt idx="0">
                  <c:v>25.766666666666666</c:v>
                </c:pt>
                <c:pt idx="2">
                  <c:v>14.4</c:v>
                </c:pt>
                <c:pt idx="3">
                  <c:v>19.566666666666666</c:v>
                </c:pt>
                <c:pt idx="4">
                  <c:v>28.666666666666668</c:v>
                </c:pt>
                <c:pt idx="5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71-4C35-9981-98315BA785B4}"/>
            </c:ext>
          </c:extLst>
        </c:ser>
        <c:ser>
          <c:idx val="1"/>
          <c:order val="1"/>
          <c:tx>
            <c:strRef>
              <c:f>'CD3'!$A$3</c:f>
              <c:strCache>
                <c:ptCount val="1"/>
                <c:pt idx="0">
                  <c:v>p24+CycT1+</c:v>
                </c:pt>
              </c:strCache>
            </c:strRef>
          </c:tx>
          <c:spPr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'CD3'!$B$20:$G$20</c:f>
                <c:numCache>
                  <c:formatCode>General</c:formatCode>
                  <c:ptCount val="6"/>
                  <c:pt idx="0">
                    <c:v>2.3053078849568971</c:v>
                  </c:pt>
                  <c:pt idx="2">
                    <c:v>3.333333333333334E-2</c:v>
                  </c:pt>
                  <c:pt idx="3">
                    <c:v>0.33829638550307406</c:v>
                  </c:pt>
                  <c:pt idx="4">
                    <c:v>1.7647788655932062</c:v>
                  </c:pt>
                  <c:pt idx="5">
                    <c:v>4.0989158458196133</c:v>
                  </c:pt>
                </c:numCache>
              </c:numRef>
            </c:plus>
            <c:minus>
              <c:numRef>
                <c:f>'CD3'!$B$20:$G$20</c:f>
                <c:numCache>
                  <c:formatCode>General</c:formatCode>
                  <c:ptCount val="6"/>
                  <c:pt idx="0">
                    <c:v>2.3053078849568971</c:v>
                  </c:pt>
                  <c:pt idx="2">
                    <c:v>3.333333333333334E-2</c:v>
                  </c:pt>
                  <c:pt idx="3">
                    <c:v>0.33829638550307406</c:v>
                  </c:pt>
                  <c:pt idx="4">
                    <c:v>1.7647788655932062</c:v>
                  </c:pt>
                  <c:pt idx="5">
                    <c:v>4.0989158458196133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'CD3'!$B$1:$G$1</c:f>
              <c:strCache>
                <c:ptCount val="6"/>
                <c:pt idx="0">
                  <c:v>Overall</c:v>
                </c:pt>
                <c:pt idx="2">
                  <c:v>CD69-CD25-</c:v>
                </c:pt>
                <c:pt idx="3">
                  <c:v>CD69+CD25-</c:v>
                </c:pt>
                <c:pt idx="4">
                  <c:v>CD69-CD25+</c:v>
                </c:pt>
                <c:pt idx="5">
                  <c:v>CD69+CD25+</c:v>
                </c:pt>
              </c:strCache>
            </c:strRef>
          </c:cat>
          <c:val>
            <c:numRef>
              <c:f>'CD3'!$B$3:$G$3</c:f>
              <c:numCache>
                <c:formatCode>General</c:formatCode>
                <c:ptCount val="6"/>
                <c:pt idx="0">
                  <c:v>3.2333333333333338</c:v>
                </c:pt>
                <c:pt idx="2">
                  <c:v>3.3333333333333333E-2</c:v>
                </c:pt>
                <c:pt idx="3">
                  <c:v>0.43333333333333335</c:v>
                </c:pt>
                <c:pt idx="4">
                  <c:v>3.1666666666666665</c:v>
                </c:pt>
                <c:pt idx="5">
                  <c:v>7.7666666666666666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371-4C35-9981-98315BA785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7"/>
        <c:axId val="295975464"/>
        <c:axId val="295976776"/>
      </c:barChart>
      <c:catAx>
        <c:axId val="295975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95976776"/>
        <c:crosses val="autoZero"/>
        <c:auto val="1"/>
        <c:lblAlgn val="ctr"/>
        <c:lblOffset val="100"/>
        <c:noMultiLvlLbl val="0"/>
      </c:catAx>
      <c:valAx>
        <c:axId val="295976776"/>
        <c:scaling>
          <c:orientation val="minMax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r>
                  <a:rPr lang="en-US"/>
                  <a:t>Percent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ysClr val="windowText" lastClr="000000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defRPr>
              </a:pPr>
              <a:endParaRPr lang="en-US"/>
            </a:p>
          </c:txPr>
        </c:title>
        <c:numFmt formatCode="General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95975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70847373285178261"/>
          <c:y val="0.19546261762003511"/>
          <c:w val="0.24955306822017695"/>
          <c:h val="0.183616178270390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10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7E9681-EF6E-443D-AD20-AB8EAFD34C1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A4DCF7-40DC-469D-BCC6-ED5555FCFE75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956050" y="0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36B58B9-7C8F-4BA3-9758-5BB9041CCE03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8EF9D18-5B29-45A7-9A27-0A9A10EC512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189163" y="695325"/>
            <a:ext cx="2606675" cy="3476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DBFBC90-8C34-4DB5-A1A4-41536F23C5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98500" y="4403725"/>
            <a:ext cx="5588000" cy="41719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BA0A6A-A45D-4F5E-AE54-658E8BE01B9D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805863"/>
            <a:ext cx="3027363" cy="4635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29DE421-49C6-417F-B16E-2F13AB73C7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956050" y="8805863"/>
            <a:ext cx="3027363" cy="4635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7DA0752-6B18-44EB-BEE1-E9083A4D4F1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B812A-48E5-49BC-80E9-0675F5EAD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10625-5EC8-4D29-9026-46FCFC9D5661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3A00C-3F6F-4827-95F6-7A651334C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CBD01C-BB21-4E4D-AFF5-6C85B7356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F8A27DD-4CD3-4CBA-8DA9-F449D3553A9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92937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ECA2F5-DF6D-4070-8C20-5F2D701DD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BB0E84-EED4-4B5A-BB18-35EFF9D89C46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BCA79F-312D-4499-9642-7BA3E23F4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25C58B-A3DA-4DC3-BE46-AC15A72437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13AF73-6466-463D-A769-577CAD3FC2C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42289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41E2DD-02C7-4A4F-9A8F-8620BB40A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3EB0A7-B52E-453E-8176-B0F5F48E5A96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DF48F8-5696-493C-ACAE-C96BD30A06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0DB8C3-3574-46A9-A4FC-3ED222247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00B60E-36D8-4C10-A2E1-E70DB80F80B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46995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7175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28900" y="2844800"/>
            <a:ext cx="2257425" cy="804545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7D4DC778-91A1-4ED8-942B-FC8CF4044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F79885-4051-4760-AE20-DD283F81F802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144CD2A-46E7-4867-B243-D10A51544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76E993B-9DED-41CE-917A-65B4E472E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F7952B-3C50-4A52-BE36-DC43F6C31EB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78203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0181BC8-27E7-4E91-A1CF-57256C51B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91E7A4-49BD-45BC-9871-02A5BCB44B97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AA1B863F-B867-4E79-91BC-D4769A385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93B4D0F-AAB4-4482-8B2A-3FA2F4E67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8169E2-0EF9-4D0F-808D-455C3A5E203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60487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977994D9-467C-4DA6-BAE6-14592C32AB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B081EF-60A6-4EAE-BC12-020E57D07506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72DCA05-300A-4C95-8C3B-D91FBEADA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B09A9BF-94AC-41C7-B3BB-B439FC1ADC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C6055F-9BC7-422F-9DB8-8C7134CDA26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587958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42D3D224-BEF0-4A94-B976-FE44677F03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2297D3-59D5-4C54-BE71-5C0A5E073C75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CD1125E-C50B-474F-B13A-69715597F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BCDA9005-8207-4CB5-AD0C-EB4C0CA0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1BE195B-15E4-47F9-AAD9-318A3584ACB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82602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D6B7EA9-6735-481B-8EF5-DA7AC388AE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29B88E-463F-47E9-8572-5B9A1837A842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3E60148D-7F4E-4061-B60D-60D10643B1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864CA4D-963C-4254-B65D-24225FB2A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90085E-E35B-418C-B2FA-ADF495EF74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384835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D9B7DB92-A68E-43E3-BFFF-DC14EC29F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EDBAA7-70BA-43AE-84E8-ADC2D5DDBD4C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57A82BE2-B420-4BDB-A107-1A5D9A53A2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D309E75-E36D-4373-80A9-8E17D7BBA0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722EB4-1912-422D-A991-386C724275C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25321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8D704-19A7-43E2-9E99-148F5C651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2324E5-E87E-4CC7-98E8-4B79831EC6CF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B62485-2E14-470C-A7E6-889D2726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1C3C2-C968-4F29-A772-8E2423A93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CD5E43-12AC-4D9F-9B7D-98DEB55E988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762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29037" y="488951"/>
            <a:ext cx="1157288" cy="104013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7175" y="488951"/>
            <a:ext cx="3357563" cy="104013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C9D21-68BD-41B7-9542-B1B8736636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48EDE8-96D2-419D-82B1-9B8B8300BFDD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594A7E-FED3-4EB5-9A18-787D0D3F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F5DC79-39C2-40CD-A829-3C0AF0B166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7CCED1-A290-463D-ABEC-D006A5C0FD7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7506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DB69C168-99B4-4F31-AD11-1DBECBAA8C9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342900" y="366713"/>
            <a:ext cx="61722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AE1843CC-90C5-4A18-9157-07FBF5E28B1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342900" y="2133600"/>
            <a:ext cx="6172200" cy="603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773CD2-63F0-4D65-9AF1-AB6D45695B4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42900" y="8475663"/>
            <a:ext cx="16002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C831786-5D89-49F6-951E-93DD53A249FB}" type="datetimeFigureOut">
              <a:rPr lang="en-US"/>
              <a:pPr>
                <a:defRPr/>
              </a:pPr>
              <a:t>2/4/2019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493193-3CD5-49E6-A644-26D6BAE3CEA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43150" y="8475663"/>
            <a:ext cx="2171700" cy="4857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522106-3B9D-46B7-B83F-EA5F99AA0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914900" y="8475663"/>
            <a:ext cx="1600200" cy="4857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fld id="{ADE80974-27FF-4BDF-B638-A70D8A350DA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openxmlformats.org/officeDocument/2006/relationships/chart" Target="../charts/chart2.xml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chart" Target="../charts/chart1.xml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11" Type="http://schemas.openxmlformats.org/officeDocument/2006/relationships/image" Target="../media/image10.emf"/><Relationship Id="rId5" Type="http://schemas.openxmlformats.org/officeDocument/2006/relationships/image" Target="../media/image4.emf"/><Relationship Id="rId10" Type="http://schemas.openxmlformats.org/officeDocument/2006/relationships/image" Target="../media/image9.emf"/><Relationship Id="rId4" Type="http://schemas.openxmlformats.org/officeDocument/2006/relationships/image" Target="../media/image3.emf"/><Relationship Id="rId9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2">
            <a:extLst>
              <a:ext uri="{FF2B5EF4-FFF2-40B4-BE49-F238E27FC236}">
                <a16:creationId xmlns:a16="http://schemas.microsoft.com/office/drawing/2014/main" id="{281A7EB2-0992-4973-B07C-8E5A6E5B8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059" y="102565"/>
            <a:ext cx="104868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Additional file 3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5C4923C-3CAB-492E-8D96-E09F1E4E5E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019" y="769449"/>
            <a:ext cx="1260535" cy="1244146"/>
          </a:xfrm>
          <a:prstGeom prst="rect">
            <a:avLst/>
          </a:prstGeom>
        </p:spPr>
      </p:pic>
      <p:sp>
        <p:nvSpPr>
          <p:cNvPr id="20" name="TextBox 3">
            <a:extLst>
              <a:ext uri="{FF2B5EF4-FFF2-40B4-BE49-F238E27FC236}">
                <a16:creationId xmlns:a16="http://schemas.microsoft.com/office/drawing/2014/main" id="{AF3D9865-DA93-4D18-921E-38DA6D08C0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0219" y="547047"/>
            <a:ext cx="7873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CD3 alone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CBF9EB3-A93C-4466-A8D9-87E0C5F4B4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652" y="765635"/>
            <a:ext cx="1258068" cy="124171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B9FE383-4CFE-4E5B-AC5E-209675C73E6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98217" y="767025"/>
            <a:ext cx="1258069" cy="1241712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C75BB3A-63B2-442F-8FF4-6F7E7219F7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65588" y="769449"/>
            <a:ext cx="1258068" cy="124171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E4C53C7-9480-40A0-922B-BEA35E20003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50961" y="770666"/>
            <a:ext cx="1258068" cy="1241711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1A3B262-142F-451E-8F64-CE653EF62C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923" y="449036"/>
            <a:ext cx="278169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Arial" panose="020B0604020202020204" pitchFamily="34" charset="0"/>
              </a:rPr>
              <a:t>A</a:t>
            </a:r>
          </a:p>
        </p:txBody>
      </p:sp>
      <p:sp>
        <p:nvSpPr>
          <p:cNvPr id="26" name="TextBox 2">
            <a:extLst>
              <a:ext uri="{FF2B5EF4-FFF2-40B4-BE49-F238E27FC236}">
                <a16:creationId xmlns:a16="http://schemas.microsoft.com/office/drawing/2014/main" id="{642B7E77-EC90-4331-8B77-2F067B632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0749" y="575735"/>
            <a:ext cx="78159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</a:rPr>
              <a:t>CD69-CD25-</a:t>
            </a:r>
          </a:p>
        </p:txBody>
      </p:sp>
      <p:sp>
        <p:nvSpPr>
          <p:cNvPr id="27" name="TextBox 2">
            <a:extLst>
              <a:ext uri="{FF2B5EF4-FFF2-40B4-BE49-F238E27FC236}">
                <a16:creationId xmlns:a16="http://schemas.microsoft.com/office/drawing/2014/main" id="{FAC66F1A-3899-409D-90C6-33E70EC8F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0499" y="588727"/>
            <a:ext cx="851598" cy="22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</a:rPr>
              <a:t>CD69-CD25+</a:t>
            </a:r>
          </a:p>
        </p:txBody>
      </p:sp>
      <p:sp>
        <p:nvSpPr>
          <p:cNvPr id="28" name="TextBox 2">
            <a:extLst>
              <a:ext uri="{FF2B5EF4-FFF2-40B4-BE49-F238E27FC236}">
                <a16:creationId xmlns:a16="http://schemas.microsoft.com/office/drawing/2014/main" id="{1A9D0E8C-0697-4945-A11B-214147DAAA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7827" y="581878"/>
            <a:ext cx="8589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</a:rPr>
              <a:t>CD69+CD25+</a:t>
            </a:r>
          </a:p>
        </p:txBody>
      </p:sp>
      <p:sp>
        <p:nvSpPr>
          <p:cNvPr id="29" name="TextBox 2">
            <a:extLst>
              <a:ext uri="{FF2B5EF4-FFF2-40B4-BE49-F238E27FC236}">
                <a16:creationId xmlns:a16="http://schemas.microsoft.com/office/drawing/2014/main" id="{AA8C43BD-84D4-454A-8C34-E781BF37A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6232" y="594792"/>
            <a:ext cx="85159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</a:rPr>
              <a:t>CD69+CD25-</a:t>
            </a:r>
          </a:p>
        </p:txBody>
      </p:sp>
      <p:sp>
        <p:nvSpPr>
          <p:cNvPr id="30" name="TextBox 2">
            <a:extLst>
              <a:ext uri="{FF2B5EF4-FFF2-40B4-BE49-F238E27FC236}">
                <a16:creationId xmlns:a16="http://schemas.microsoft.com/office/drawing/2014/main" id="{4D82F5F0-053D-49E5-9AE6-0F751F656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9173" y="563696"/>
            <a:ext cx="636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</a:rPr>
              <a:t>Gated on:</a:t>
            </a:r>
          </a:p>
        </p:txBody>
      </p:sp>
      <p:sp>
        <p:nvSpPr>
          <p:cNvPr id="31" name="TextBox 2">
            <a:extLst>
              <a:ext uri="{FF2B5EF4-FFF2-40B4-BE49-F238E27FC236}">
                <a16:creationId xmlns:a16="http://schemas.microsoft.com/office/drawing/2014/main" id="{44E7561C-6ABC-482D-8F95-44705A724A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670" y="1834398"/>
            <a:ext cx="5353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>
                <a:latin typeface="Arial" panose="020B0604020202020204" pitchFamily="34" charset="0"/>
              </a:rPr>
              <a:t>CD69</a:t>
            </a:r>
          </a:p>
        </p:txBody>
      </p:sp>
      <p:sp>
        <p:nvSpPr>
          <p:cNvPr id="32" name="TextBox 2">
            <a:extLst>
              <a:ext uri="{FF2B5EF4-FFF2-40B4-BE49-F238E27FC236}">
                <a16:creationId xmlns:a16="http://schemas.microsoft.com/office/drawing/2014/main" id="{FC378131-3F49-4E1D-848B-98519F0454E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2435" y="1617425"/>
            <a:ext cx="5116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>
                <a:latin typeface="Arial" panose="020B0604020202020204" pitchFamily="34" charset="0"/>
              </a:rPr>
              <a:t>CD25</a:t>
            </a: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BF74BD04-5DE3-4233-B820-2075FB6CC8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9051" y="2440452"/>
            <a:ext cx="1289532" cy="1272766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F905EA6B-FD8B-40D9-B67F-8DFCE29C9F5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95410" y="2440452"/>
            <a:ext cx="1283135" cy="1266452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43FDD6E2-BAF6-4827-9682-4FADB4E3B2E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74988" y="2443771"/>
            <a:ext cx="1258069" cy="1241712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77233AF6-901C-4A3A-AE04-46D2393E898D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55798" y="2444987"/>
            <a:ext cx="1256837" cy="124049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E77A6686-E689-4F62-8E5D-A084B530627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35376" y="2444987"/>
            <a:ext cx="1283135" cy="126645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0555E6E-D31A-4C46-A309-AF526431A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515" y="4006875"/>
            <a:ext cx="314041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600" b="1" dirty="0">
                <a:latin typeface="Arial" panose="020B0604020202020204" pitchFamily="34" charset="0"/>
              </a:rPr>
              <a:t>B</a:t>
            </a:r>
          </a:p>
        </p:txBody>
      </p:sp>
      <p:sp>
        <p:nvSpPr>
          <p:cNvPr id="40" name="TextBox 3">
            <a:extLst>
              <a:ext uri="{FF2B5EF4-FFF2-40B4-BE49-F238E27FC236}">
                <a16:creationId xmlns:a16="http://schemas.microsoft.com/office/drawing/2014/main" id="{E726867D-1AED-4520-AC88-308EE1BA6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736" y="2214102"/>
            <a:ext cx="70724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dirty="0">
                <a:latin typeface="Arial" panose="020B0604020202020204" pitchFamily="34" charset="0"/>
              </a:rPr>
              <a:t>IL2 alone</a:t>
            </a:r>
          </a:p>
        </p:txBody>
      </p:sp>
      <p:sp>
        <p:nvSpPr>
          <p:cNvPr id="41" name="TextBox 2">
            <a:extLst>
              <a:ext uri="{FF2B5EF4-FFF2-40B4-BE49-F238E27FC236}">
                <a16:creationId xmlns:a16="http://schemas.microsoft.com/office/drawing/2014/main" id="{389BCA32-13FC-4FDE-9489-EBDC278CA3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0748" y="2250552"/>
            <a:ext cx="781597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</a:rPr>
              <a:t>CD69-CD25-</a:t>
            </a:r>
          </a:p>
        </p:txBody>
      </p:sp>
      <p:sp>
        <p:nvSpPr>
          <p:cNvPr id="42" name="TextBox 2">
            <a:extLst>
              <a:ext uri="{FF2B5EF4-FFF2-40B4-BE49-F238E27FC236}">
                <a16:creationId xmlns:a16="http://schemas.microsoft.com/office/drawing/2014/main" id="{3C3DE788-2DBE-481A-9122-473B952DA6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4540" y="2258059"/>
            <a:ext cx="851598" cy="223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</a:rPr>
              <a:t>CD69-CD25+</a:t>
            </a:r>
          </a:p>
        </p:txBody>
      </p:sp>
      <p:sp>
        <p:nvSpPr>
          <p:cNvPr id="43" name="TextBox 2">
            <a:extLst>
              <a:ext uri="{FF2B5EF4-FFF2-40B4-BE49-F238E27FC236}">
                <a16:creationId xmlns:a16="http://schemas.microsoft.com/office/drawing/2014/main" id="{EC8D4940-EB7A-485C-B9ED-9FABE99F7D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0369" y="2266493"/>
            <a:ext cx="858945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</a:rPr>
              <a:t>CD69+CD25+</a:t>
            </a:r>
          </a:p>
        </p:txBody>
      </p:sp>
      <p:sp>
        <p:nvSpPr>
          <p:cNvPr id="44" name="TextBox 2">
            <a:extLst>
              <a:ext uri="{FF2B5EF4-FFF2-40B4-BE49-F238E27FC236}">
                <a16:creationId xmlns:a16="http://schemas.microsoft.com/office/drawing/2014/main" id="{A4569877-F3F6-4DD9-B302-DD0AD25218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0028" y="2261883"/>
            <a:ext cx="851598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</a:rPr>
              <a:t>CD69+CD25-</a:t>
            </a:r>
          </a:p>
        </p:txBody>
      </p:sp>
      <p:sp>
        <p:nvSpPr>
          <p:cNvPr id="45" name="TextBox 2">
            <a:extLst>
              <a:ext uri="{FF2B5EF4-FFF2-40B4-BE49-F238E27FC236}">
                <a16:creationId xmlns:a16="http://schemas.microsoft.com/office/drawing/2014/main" id="{D7F7797B-33BC-4335-AAC9-B9DE39782C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5848" y="2258059"/>
            <a:ext cx="63673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800" dirty="0">
                <a:latin typeface="Arial" panose="020B0604020202020204" pitchFamily="34" charset="0"/>
              </a:rPr>
              <a:t>Gated on:</a:t>
            </a:r>
          </a:p>
        </p:txBody>
      </p:sp>
      <p:graphicFrame>
        <p:nvGraphicFramePr>
          <p:cNvPr id="46" name="Chart 45">
            <a:extLst>
              <a:ext uri="{FF2B5EF4-FFF2-40B4-BE49-F238E27FC236}">
                <a16:creationId xmlns:a16="http://schemas.microsoft.com/office/drawing/2014/main" id="{C3699233-2EA2-41D6-9361-112EA1F1B83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5967615"/>
              </p:ext>
            </p:extLst>
          </p:nvPr>
        </p:nvGraphicFramePr>
        <p:xfrm>
          <a:off x="189380" y="4270419"/>
          <a:ext cx="2633701" cy="25381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2"/>
          </a:graphicData>
        </a:graphic>
      </p:graphicFrame>
      <p:sp>
        <p:nvSpPr>
          <p:cNvPr id="47" name="TextBox 2">
            <a:extLst>
              <a:ext uri="{FF2B5EF4-FFF2-40B4-BE49-F238E27FC236}">
                <a16:creationId xmlns:a16="http://schemas.microsoft.com/office/drawing/2014/main" id="{66297F10-EFE2-4023-BB7F-33304361E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7715" y="3534197"/>
            <a:ext cx="53539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>
                <a:latin typeface="Arial" panose="020B0604020202020204" pitchFamily="34" charset="0"/>
              </a:rPr>
              <a:t>CD69</a:t>
            </a:r>
          </a:p>
        </p:txBody>
      </p:sp>
      <p:sp>
        <p:nvSpPr>
          <p:cNvPr id="48" name="TextBox 2">
            <a:extLst>
              <a:ext uri="{FF2B5EF4-FFF2-40B4-BE49-F238E27FC236}">
                <a16:creationId xmlns:a16="http://schemas.microsoft.com/office/drawing/2014/main" id="{FE077462-0E66-4D21-8AD3-3DF7EA4EC339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1841" y="3334268"/>
            <a:ext cx="51168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b="1" dirty="0">
                <a:latin typeface="Arial" panose="020B0604020202020204" pitchFamily="34" charset="0"/>
              </a:rPr>
              <a:t>CD25</a:t>
            </a:r>
          </a:p>
        </p:txBody>
      </p:sp>
      <p:graphicFrame>
        <p:nvGraphicFramePr>
          <p:cNvPr id="49" name="Chart 48">
            <a:extLst>
              <a:ext uri="{FF2B5EF4-FFF2-40B4-BE49-F238E27FC236}">
                <a16:creationId xmlns:a16="http://schemas.microsoft.com/office/drawing/2014/main" id="{48783248-22BE-4BBE-ADA6-E211EC2DFC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39289517"/>
              </p:ext>
            </p:extLst>
          </p:nvPr>
        </p:nvGraphicFramePr>
        <p:xfrm>
          <a:off x="2823081" y="4270419"/>
          <a:ext cx="3842309" cy="24782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3"/>
          </a:graphicData>
        </a:graphic>
      </p:graphicFrame>
      <p:sp>
        <p:nvSpPr>
          <p:cNvPr id="50" name="TextBox 3">
            <a:extLst>
              <a:ext uri="{FF2B5EF4-FFF2-40B4-BE49-F238E27FC236}">
                <a16:creationId xmlns:a16="http://schemas.microsoft.com/office/drawing/2014/main" id="{43C0853C-D34A-4D72-9E33-0F5C883317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21696" y="4139801"/>
            <a:ext cx="70724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u="sng" dirty="0">
                <a:latin typeface="Arial" panose="020B0604020202020204" pitchFamily="34" charset="0"/>
              </a:rPr>
              <a:t>IL2 alone</a:t>
            </a:r>
          </a:p>
        </p:txBody>
      </p:sp>
      <p:sp>
        <p:nvSpPr>
          <p:cNvPr id="51" name="TextBox 3">
            <a:extLst>
              <a:ext uri="{FF2B5EF4-FFF2-40B4-BE49-F238E27FC236}">
                <a16:creationId xmlns:a16="http://schemas.microsoft.com/office/drawing/2014/main" id="{7A6186A8-D293-434B-9EAB-5FF571DC3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3182" y="4147308"/>
            <a:ext cx="787395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000" u="sng" dirty="0">
                <a:latin typeface="Arial" panose="020B0604020202020204" pitchFamily="34" charset="0"/>
              </a:rPr>
              <a:t>CD3 alone</a:t>
            </a:r>
          </a:p>
        </p:txBody>
      </p:sp>
      <p:sp>
        <p:nvSpPr>
          <p:cNvPr id="52" name="TextBox 3">
            <a:extLst>
              <a:ext uri="{FF2B5EF4-FFF2-40B4-BE49-F238E27FC236}">
                <a16:creationId xmlns:a16="http://schemas.microsoft.com/office/drawing/2014/main" id="{E0B58BB9-FFA7-4B8D-BC81-BC844A130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975" y="5029200"/>
            <a:ext cx="2781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9299FD6-F1AB-4D8D-BD01-2749BEB15D90}"/>
              </a:ext>
            </a:extLst>
          </p:cNvPr>
          <p:cNvCxnSpPr>
            <a:cxnSpLocks/>
          </p:cNvCxnSpPr>
          <p:nvPr/>
        </p:nvCxnSpPr>
        <p:spPr>
          <a:xfrm>
            <a:off x="676548" y="5268428"/>
            <a:ext cx="2214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3">
            <a:extLst>
              <a:ext uri="{FF2B5EF4-FFF2-40B4-BE49-F238E27FC236}">
                <a16:creationId xmlns:a16="http://schemas.microsoft.com/office/drawing/2014/main" id="{2E32BAC9-0050-4822-8971-7E40160210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1493" y="4308432"/>
            <a:ext cx="2781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B419509-E5C7-4330-881F-5B56BA3EC3B0}"/>
              </a:ext>
            </a:extLst>
          </p:cNvPr>
          <p:cNvCxnSpPr>
            <a:cxnSpLocks/>
          </p:cNvCxnSpPr>
          <p:nvPr/>
        </p:nvCxnSpPr>
        <p:spPr>
          <a:xfrm>
            <a:off x="2427066" y="4547660"/>
            <a:ext cx="2214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TextBox 3">
            <a:extLst>
              <a:ext uri="{FF2B5EF4-FFF2-40B4-BE49-F238E27FC236}">
                <a16:creationId xmlns:a16="http://schemas.microsoft.com/office/drawing/2014/main" id="{E9BCD05D-20EA-4A7D-9D6B-196223569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8435" y="4868318"/>
            <a:ext cx="2781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B57341F-7E4D-48C7-B8FA-4115FF49E03A}"/>
              </a:ext>
            </a:extLst>
          </p:cNvPr>
          <p:cNvCxnSpPr>
            <a:cxnSpLocks/>
          </p:cNvCxnSpPr>
          <p:nvPr/>
        </p:nvCxnSpPr>
        <p:spPr>
          <a:xfrm>
            <a:off x="1734008" y="5107546"/>
            <a:ext cx="2214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3">
            <a:extLst>
              <a:ext uri="{FF2B5EF4-FFF2-40B4-BE49-F238E27FC236}">
                <a16:creationId xmlns:a16="http://schemas.microsoft.com/office/drawing/2014/main" id="{9B72C08D-D6E8-4F4C-9D47-008E005C75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16240" y="4681070"/>
            <a:ext cx="2781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18720AB3-5830-4D14-9D47-A8C1B2CF1871}"/>
              </a:ext>
            </a:extLst>
          </p:cNvPr>
          <p:cNvCxnSpPr>
            <a:cxnSpLocks/>
          </p:cNvCxnSpPr>
          <p:nvPr/>
        </p:nvCxnSpPr>
        <p:spPr>
          <a:xfrm>
            <a:off x="3331813" y="4920298"/>
            <a:ext cx="2214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3">
            <a:extLst>
              <a:ext uri="{FF2B5EF4-FFF2-40B4-BE49-F238E27FC236}">
                <a16:creationId xmlns:a16="http://schemas.microsoft.com/office/drawing/2014/main" id="{4E134116-010F-4CC2-861F-0E62973043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7053" y="4270419"/>
            <a:ext cx="2781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8A7DD2A2-0B9D-47DF-B152-30FA520A3C47}"/>
              </a:ext>
            </a:extLst>
          </p:cNvPr>
          <p:cNvCxnSpPr>
            <a:cxnSpLocks/>
          </p:cNvCxnSpPr>
          <p:nvPr/>
        </p:nvCxnSpPr>
        <p:spPr>
          <a:xfrm>
            <a:off x="5132626" y="4509647"/>
            <a:ext cx="2214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TextBox 3">
            <a:extLst>
              <a:ext uri="{FF2B5EF4-FFF2-40B4-BE49-F238E27FC236}">
                <a16:creationId xmlns:a16="http://schemas.microsoft.com/office/drawing/2014/main" id="{7935D3DC-8D25-4445-847B-2E3998CA95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4605" y="4578355"/>
            <a:ext cx="2781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06328966-08A2-45F7-9338-9B5D14E2BB81}"/>
              </a:ext>
            </a:extLst>
          </p:cNvPr>
          <p:cNvCxnSpPr>
            <a:cxnSpLocks/>
          </p:cNvCxnSpPr>
          <p:nvPr/>
        </p:nvCxnSpPr>
        <p:spPr>
          <a:xfrm>
            <a:off x="4750178" y="4817583"/>
            <a:ext cx="2214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3">
            <a:extLst>
              <a:ext uri="{FF2B5EF4-FFF2-40B4-BE49-F238E27FC236}">
                <a16:creationId xmlns:a16="http://schemas.microsoft.com/office/drawing/2014/main" id="{70BD1C0D-A14A-4CBF-A7BA-800FFF1621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2577" y="4855354"/>
            <a:ext cx="2781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247EEB7F-26A8-4876-B83C-91406B8374F2}"/>
              </a:ext>
            </a:extLst>
          </p:cNvPr>
          <p:cNvCxnSpPr>
            <a:cxnSpLocks/>
          </p:cNvCxnSpPr>
          <p:nvPr/>
        </p:nvCxnSpPr>
        <p:spPr>
          <a:xfrm>
            <a:off x="4398150" y="5094582"/>
            <a:ext cx="2214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3">
            <a:extLst>
              <a:ext uri="{FF2B5EF4-FFF2-40B4-BE49-F238E27FC236}">
                <a16:creationId xmlns:a16="http://schemas.microsoft.com/office/drawing/2014/main" id="{8FDBB809-E094-4615-BF1B-7679B7C0E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1626" y="4938857"/>
            <a:ext cx="2781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1B243C33-FE0D-4EB2-8AD9-2F8B9671FC28}"/>
              </a:ext>
            </a:extLst>
          </p:cNvPr>
          <p:cNvCxnSpPr>
            <a:cxnSpLocks/>
          </p:cNvCxnSpPr>
          <p:nvPr/>
        </p:nvCxnSpPr>
        <p:spPr>
          <a:xfrm>
            <a:off x="4017199" y="5178085"/>
            <a:ext cx="2214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3">
            <a:extLst>
              <a:ext uri="{FF2B5EF4-FFF2-40B4-BE49-F238E27FC236}">
                <a16:creationId xmlns:a16="http://schemas.microsoft.com/office/drawing/2014/main" id="{AE48AB5F-49E8-4DD8-91AC-12ED7B4CA6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2580" y="5355681"/>
            <a:ext cx="2781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0029EB71-CF68-41B2-BC80-53A05B210929}"/>
              </a:ext>
            </a:extLst>
          </p:cNvPr>
          <p:cNvCxnSpPr>
            <a:cxnSpLocks/>
          </p:cNvCxnSpPr>
          <p:nvPr/>
        </p:nvCxnSpPr>
        <p:spPr>
          <a:xfrm>
            <a:off x="2088153" y="5594909"/>
            <a:ext cx="2214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extBox 3">
            <a:extLst>
              <a:ext uri="{FF2B5EF4-FFF2-40B4-BE49-F238E27FC236}">
                <a16:creationId xmlns:a16="http://schemas.microsoft.com/office/drawing/2014/main" id="{661916DB-FAAA-4C43-BE4E-C59A6D63D4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54469" y="5453327"/>
            <a:ext cx="278169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latin typeface="Arial" panose="020B0604020202020204" pitchFamily="34" charset="0"/>
              </a:rPr>
              <a:t>*</a:t>
            </a:r>
          </a:p>
        </p:txBody>
      </p:sp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80A30134-1A7F-41BF-B89D-702F1FCF48C7}"/>
              </a:ext>
            </a:extLst>
          </p:cNvPr>
          <p:cNvCxnSpPr>
            <a:cxnSpLocks/>
          </p:cNvCxnSpPr>
          <p:nvPr/>
        </p:nvCxnSpPr>
        <p:spPr>
          <a:xfrm>
            <a:off x="1370042" y="5692555"/>
            <a:ext cx="221482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58503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49922</TotalTime>
  <Words>47</Words>
  <Application>Microsoft Office PowerPoint</Application>
  <PresentationFormat>On-screen Show (4:3)</PresentationFormat>
  <Paragraphs>33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Jacob Couturier</dc:creator>
  <cp:lastModifiedBy>lewis-lab</cp:lastModifiedBy>
  <cp:revision>2165</cp:revision>
  <cp:lastPrinted>2016-08-03T16:35:28Z</cp:lastPrinted>
  <dcterms:created xsi:type="dcterms:W3CDTF">2013-10-25T02:31:22Z</dcterms:created>
  <dcterms:modified xsi:type="dcterms:W3CDTF">2019-02-04T16:56:37Z</dcterms:modified>
</cp:coreProperties>
</file>