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32" y="6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&#24352;&#20808;&#29748;\Doctoral%20study\Paper\v11\Figure%20&amp;%20Table-V11\Figure%205-%20combin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&#24352;&#20808;&#29748;\Doctoral%20study\results\Mouse\HFD-Bacteria\&#20307;&#37325;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&#24352;&#20808;&#29748;\Doctoral%20study\results\Mouse\HFD-Bacteria\Biochemistry%20analysis\20150427%20Serum%20biochemistry%20(&#24373;&#12373;&#12435;)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&#24352;&#20808;&#29748;\Doctoral%20study\results\Mouse\HFD-Bacteria\Biochemistry%20analysis\20150427%20Serum%20biochemistry%20(&#24373;&#12373;&#12435;)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&#24352;&#20808;&#29748;\Doctoral%20study\results\Mouse\HFD-Bacteria\Biochemistry%20analysis\20150427%20Serum%20biochemistry%20(&#24373;&#12373;&#12435;)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&#24352;&#20808;&#29748;\Doctoral%20study\results\Mouse\HFD-Bacteria\Biochemistry%20analysis\20150427%20Serum%20biochemistry%20(&#24373;&#12373;&#12435;)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C:\&#24352;&#20808;&#29748;\Doctoral%20study\results\Mouse\HFD-Bacteria\Biochemistry%20analysis\20150427%20Serum%20biochemistry%20(&#24373;&#12373;&#12435;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359562822929016"/>
          <c:y val="0.1672255400692825"/>
          <c:w val="0.63920132328573365"/>
          <c:h val="0.63437543007146679"/>
        </c:manualLayout>
      </c:layout>
      <c:barChart>
        <c:barDir val="col"/>
        <c:grouping val="clustered"/>
        <c:varyColors val="0"/>
        <c:ser>
          <c:idx val="0"/>
          <c:order val="0"/>
          <c:tx>
            <c:v>Average</c:v>
          </c:tx>
          <c:spPr>
            <a:solidFill>
              <a:srgbClr val="0070C0"/>
            </a:solidFill>
          </c:spPr>
          <c:invertIfNegative val="0"/>
          <c:errBars>
            <c:errBarType val="plus"/>
            <c:errValType val="cust"/>
            <c:noEndCap val="0"/>
            <c:plus>
              <c:numLit>
                <c:formatCode>General</c:formatCode>
                <c:ptCount val="3"/>
                <c:pt idx="0">
                  <c:v>0.4576200510370052</c:v>
                </c:pt>
                <c:pt idx="1">
                  <c:v>0.11517136989913873</c:v>
                </c:pt>
                <c:pt idx="2">
                  <c:v>0.16555797910232156</c:v>
                </c:pt>
              </c:numLit>
            </c:plus>
            <c:minus>
              <c:numLit>
                <c:formatCode>General</c:formatCode>
                <c:ptCount val="3"/>
                <c:pt idx="0">
                  <c:v>0.4576200510370052</c:v>
                </c:pt>
                <c:pt idx="1">
                  <c:v>0.11517136989913873</c:v>
                </c:pt>
                <c:pt idx="2">
                  <c:v>0.16555797910232156</c:v>
                </c:pt>
              </c:numLit>
            </c:minus>
          </c:errBars>
          <c:cat>
            <c:strLit>
              <c:ptCount val="3"/>
              <c:pt idx="0">
                <c:v>PBS</c:v>
              </c:pt>
              <c:pt idx="1">
                <c:v>B.dorei</c:v>
              </c:pt>
              <c:pt idx="2">
                <c:v>E.limosum</c:v>
              </c:pt>
            </c:strLit>
          </c:cat>
          <c:val>
            <c:numLit>
              <c:formatCode>0.00</c:formatCode>
              <c:ptCount val="3"/>
              <c:pt idx="0">
                <c:v>2.2183333333333337</c:v>
              </c:pt>
              <c:pt idx="1">
                <c:v>1.6833333333333338</c:v>
              </c:pt>
              <c:pt idx="2">
                <c:v>1.9816666666666665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478528"/>
        <c:axId val="35488512"/>
      </c:barChart>
      <c:catAx>
        <c:axId val="35478528"/>
        <c:scaling>
          <c:orientation val="minMax"/>
        </c:scaling>
        <c:delete val="0"/>
        <c:axPos val="b"/>
        <c:majorTickMark val="out"/>
        <c:minorTickMark val="none"/>
        <c:tickLblPos val="none"/>
        <c:txPr>
          <a:bodyPr/>
          <a:lstStyle/>
          <a:p>
            <a:pPr>
              <a:defRPr lang="ja-JP"/>
            </a:pPr>
            <a:endParaRPr lang="zh-CN"/>
          </a:p>
        </c:txPr>
        <c:crossAx val="35488512"/>
        <c:crosses val="autoZero"/>
        <c:auto val="1"/>
        <c:lblAlgn val="ctr"/>
        <c:lblOffset val="100"/>
        <c:noMultiLvlLbl val="0"/>
      </c:catAx>
      <c:valAx>
        <c:axId val="3548851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lang="ja-JP" b="0"/>
                </a:pPr>
                <a:r>
                  <a:rPr lang="en-US" b="0"/>
                  <a:t>Liver weight (g)</a:t>
                </a:r>
                <a:endParaRPr lang="zh-CN" b="0"/>
              </a:p>
            </c:rich>
          </c:tx>
          <c:layout>
            <c:manualLayout>
              <c:xMode val="edge"/>
              <c:yMode val="edge"/>
              <c:x val="6.3224295064870373E-2"/>
              <c:y val="0.24481680585509777"/>
            </c:manualLayout>
          </c:layout>
          <c:overlay val="0"/>
        </c:title>
        <c:numFmt formatCode="#,##0.0_);[Red]\(#,##0.0\)" sourceLinked="0"/>
        <c:majorTickMark val="out"/>
        <c:minorTickMark val="none"/>
        <c:tickLblPos val="nextTo"/>
        <c:txPr>
          <a:bodyPr/>
          <a:lstStyle/>
          <a:p>
            <a:pPr>
              <a:defRPr lang="ja-JP"/>
            </a:pPr>
            <a:endParaRPr lang="zh-CN"/>
          </a:p>
        </c:txPr>
        <c:crossAx val="3547852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700">
          <a:latin typeface="Times New Roman" panose="02020603050405020304" pitchFamily="18" charset="0"/>
          <a:cs typeface="Times New Roman" panose="02020603050405020304" pitchFamily="18" charset="0"/>
        </a:defRPr>
      </a:pPr>
      <a:endParaRPr lang="zh-CN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25441819772529"/>
          <c:y val="0.14761262626262625"/>
          <c:w val="0.79780183727034126"/>
          <c:h val="0.6903085858585859"/>
        </c:manualLayout>
      </c:layout>
      <c:lineChart>
        <c:grouping val="standard"/>
        <c:varyColors val="0"/>
        <c:ser>
          <c:idx val="0"/>
          <c:order val="0"/>
          <c:tx>
            <c:strRef>
              <c:f>'body weight'!$B$3</c:f>
              <c:strCache>
                <c:ptCount val="1"/>
                <c:pt idx="0">
                  <c:v>HFD-PBS</c:v>
                </c:pt>
              </c:strCache>
            </c:strRef>
          </c:tx>
          <c:spPr>
            <a:ln w="12700">
              <a:solidFill>
                <a:schemeClr val="accent2">
                  <a:lumMod val="75000"/>
                </a:schemeClr>
              </a:solidFill>
            </a:ln>
          </c:spPr>
          <c:marker>
            <c:symbol val="square"/>
            <c:size val="5"/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'body weight'!$C$15:$N$15</c:f>
                <c:numCache>
                  <c:formatCode>General</c:formatCode>
                  <c:ptCount val="12"/>
                  <c:pt idx="0">
                    <c:v>1.2210651088291731</c:v>
                  </c:pt>
                  <c:pt idx="1">
                    <c:v>1.6191561588267729</c:v>
                  </c:pt>
                  <c:pt idx="2">
                    <c:v>3.6169969127255843</c:v>
                  </c:pt>
                  <c:pt idx="3">
                    <c:v>4.8234496645727472</c:v>
                  </c:pt>
                  <c:pt idx="4">
                    <c:v>5.072836156103091</c:v>
                  </c:pt>
                  <c:pt idx="5">
                    <c:v>5.3196491112352726</c:v>
                  </c:pt>
                  <c:pt idx="6">
                    <c:v>5.7587035578041954</c:v>
                  </c:pt>
                  <c:pt idx="7">
                    <c:v>5.9233155130100856</c:v>
                  </c:pt>
                  <c:pt idx="8">
                    <c:v>6.0414126383376914</c:v>
                  </c:pt>
                  <c:pt idx="9">
                    <c:v>6.031473009694019</c:v>
                  </c:pt>
                  <c:pt idx="10">
                    <c:v>6.0661904575002215</c:v>
                  </c:pt>
                  <c:pt idx="11">
                    <c:v>5.9700642095933238</c:v>
                  </c:pt>
                </c:numCache>
              </c:numRef>
            </c:plus>
            <c:minus>
              <c:numRef>
                <c:f>'body weight'!$C$15:$N$15</c:f>
                <c:numCache>
                  <c:formatCode>General</c:formatCode>
                  <c:ptCount val="12"/>
                  <c:pt idx="0">
                    <c:v>1.2210651088291731</c:v>
                  </c:pt>
                  <c:pt idx="1">
                    <c:v>1.6191561588267729</c:v>
                  </c:pt>
                  <c:pt idx="2">
                    <c:v>3.6169969127255843</c:v>
                  </c:pt>
                  <c:pt idx="3">
                    <c:v>4.8234496645727472</c:v>
                  </c:pt>
                  <c:pt idx="4">
                    <c:v>5.072836156103091</c:v>
                  </c:pt>
                  <c:pt idx="5">
                    <c:v>5.3196491112352726</c:v>
                  </c:pt>
                  <c:pt idx="6">
                    <c:v>5.7587035578041954</c:v>
                  </c:pt>
                  <c:pt idx="7">
                    <c:v>5.9233155130100856</c:v>
                  </c:pt>
                  <c:pt idx="8">
                    <c:v>6.0414126383376914</c:v>
                  </c:pt>
                  <c:pt idx="9">
                    <c:v>6.031473009694019</c:v>
                  </c:pt>
                  <c:pt idx="10">
                    <c:v>6.0661904575002215</c:v>
                  </c:pt>
                  <c:pt idx="11">
                    <c:v>5.9700642095933238</c:v>
                  </c:pt>
                </c:numCache>
              </c:numRef>
            </c:minus>
          </c:errBars>
          <c:cat>
            <c:numRef>
              <c:f>'body weight'!$D$5:$N$5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'body weight'!$D$13:$N$13</c:f>
              <c:numCache>
                <c:formatCode>0.0</c:formatCode>
                <c:ptCount val="11"/>
                <c:pt idx="0">
                  <c:v>24.416666666666668</c:v>
                </c:pt>
                <c:pt idx="1">
                  <c:v>27.866666666666671</c:v>
                </c:pt>
                <c:pt idx="2">
                  <c:v>29.783333333333317</c:v>
                </c:pt>
                <c:pt idx="3">
                  <c:v>31.883333333333326</c:v>
                </c:pt>
                <c:pt idx="4">
                  <c:v>33.833333333333336</c:v>
                </c:pt>
                <c:pt idx="5">
                  <c:v>36.066666666666656</c:v>
                </c:pt>
                <c:pt idx="6">
                  <c:v>37.38333333333334</c:v>
                </c:pt>
                <c:pt idx="7">
                  <c:v>39.266666666666659</c:v>
                </c:pt>
                <c:pt idx="8">
                  <c:v>41.16666666666665</c:v>
                </c:pt>
                <c:pt idx="9">
                  <c:v>42.533333333333331</c:v>
                </c:pt>
                <c:pt idx="10">
                  <c:v>43.816666666666634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'body weight'!$B$18</c:f>
              <c:strCache>
                <c:ptCount val="1"/>
                <c:pt idx="0">
                  <c:v>HFD-B.dorei</c:v>
                </c:pt>
              </c:strCache>
            </c:strRef>
          </c:tx>
          <c:spPr>
            <a:ln w="12700">
              <a:solidFill>
                <a:srgbClr val="92D050"/>
              </a:solidFill>
            </a:ln>
          </c:spPr>
          <c:marker>
            <c:symbol val="triangle"/>
            <c:size val="5"/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'body weight'!$C$29:$N$29</c:f>
                <c:numCache>
                  <c:formatCode>General</c:formatCode>
                  <c:ptCount val="12"/>
                  <c:pt idx="0">
                    <c:v>1.0825894882179494</c:v>
                  </c:pt>
                  <c:pt idx="1">
                    <c:v>1.2712198865656561</c:v>
                  </c:pt>
                  <c:pt idx="2">
                    <c:v>1.7944358444926365</c:v>
                  </c:pt>
                  <c:pt idx="3">
                    <c:v>2.0331420675070073</c:v>
                  </c:pt>
                  <c:pt idx="4">
                    <c:v>2.009394602029841</c:v>
                  </c:pt>
                  <c:pt idx="5">
                    <c:v>2.3250089605562083</c:v>
                  </c:pt>
                  <c:pt idx="6">
                    <c:v>2.5343638254994101</c:v>
                  </c:pt>
                  <c:pt idx="7">
                    <c:v>2.6</c:v>
                  </c:pt>
                  <c:pt idx="8">
                    <c:v>2.6822875809030373</c:v>
                  </c:pt>
                  <c:pt idx="9">
                    <c:v>3.1619087062511264</c:v>
                  </c:pt>
                  <c:pt idx="10">
                    <c:v>3.2481789770064484</c:v>
                  </c:pt>
                  <c:pt idx="11">
                    <c:v>3.2946421151115421</c:v>
                  </c:pt>
                </c:numCache>
              </c:numRef>
            </c:plus>
            <c:minus>
              <c:numRef>
                <c:f>'body weight'!$C$29:$N$29</c:f>
                <c:numCache>
                  <c:formatCode>General</c:formatCode>
                  <c:ptCount val="12"/>
                  <c:pt idx="0">
                    <c:v>1.0825894882179494</c:v>
                  </c:pt>
                  <c:pt idx="1">
                    <c:v>1.2712198865656561</c:v>
                  </c:pt>
                  <c:pt idx="2">
                    <c:v>1.7944358444926365</c:v>
                  </c:pt>
                  <c:pt idx="3">
                    <c:v>2.0331420675070073</c:v>
                  </c:pt>
                  <c:pt idx="4">
                    <c:v>2.009394602029841</c:v>
                  </c:pt>
                  <c:pt idx="5">
                    <c:v>2.3250089605562083</c:v>
                  </c:pt>
                  <c:pt idx="6">
                    <c:v>2.5343638254994101</c:v>
                  </c:pt>
                  <c:pt idx="7">
                    <c:v>2.6</c:v>
                  </c:pt>
                  <c:pt idx="8">
                    <c:v>2.6822875809030373</c:v>
                  </c:pt>
                  <c:pt idx="9">
                    <c:v>3.1619087062511264</c:v>
                  </c:pt>
                  <c:pt idx="10">
                    <c:v>3.2481789770064484</c:v>
                  </c:pt>
                  <c:pt idx="11">
                    <c:v>3.2946421151115421</c:v>
                  </c:pt>
                </c:numCache>
              </c:numRef>
            </c:minus>
          </c:errBars>
          <c:cat>
            <c:numRef>
              <c:f>'body weight'!$D$5:$N$5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'body weight'!$D$27:$N$27</c:f>
              <c:numCache>
                <c:formatCode>0.0</c:formatCode>
                <c:ptCount val="11"/>
                <c:pt idx="0">
                  <c:v>23.900000000000002</c:v>
                </c:pt>
                <c:pt idx="1">
                  <c:v>26.899999999999991</c:v>
                </c:pt>
                <c:pt idx="2">
                  <c:v>28.283333333333321</c:v>
                </c:pt>
                <c:pt idx="3">
                  <c:v>29.48333333333332</c:v>
                </c:pt>
                <c:pt idx="4">
                  <c:v>31.416666666666661</c:v>
                </c:pt>
                <c:pt idx="5">
                  <c:v>33.15</c:v>
                </c:pt>
                <c:pt idx="6">
                  <c:v>34.800000000000011</c:v>
                </c:pt>
                <c:pt idx="7">
                  <c:v>36.46666666666664</c:v>
                </c:pt>
                <c:pt idx="8">
                  <c:v>37.983333333333334</c:v>
                </c:pt>
                <c:pt idx="9">
                  <c:v>39.333333333333336</c:v>
                </c:pt>
                <c:pt idx="10">
                  <c:v>40.533333333333331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'body weight'!$B$33</c:f>
              <c:strCache>
                <c:ptCount val="1"/>
                <c:pt idx="0">
                  <c:v>HFD-E.limosum</c:v>
                </c:pt>
              </c:strCache>
            </c:strRef>
          </c:tx>
          <c:spPr>
            <a:ln w="12700">
              <a:solidFill>
                <a:srgbClr val="7030A0"/>
              </a:solidFill>
            </a:ln>
          </c:spPr>
          <c:marker>
            <c:symbol val="circle"/>
            <c:size val="5"/>
            <c:spPr>
              <a:solidFill>
                <a:srgbClr val="7030A0"/>
              </a:solidFill>
              <a:ln>
                <a:solidFill>
                  <a:srgbClr val="7030A0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'body weight'!$C$44:$K$44</c:f>
                <c:numCache>
                  <c:formatCode>General</c:formatCode>
                  <c:ptCount val="9"/>
                  <c:pt idx="0">
                    <c:v>0.58452259722500621</c:v>
                  </c:pt>
                  <c:pt idx="1">
                    <c:v>0.59553897157672842</c:v>
                  </c:pt>
                  <c:pt idx="2">
                    <c:v>0.84478794183313588</c:v>
                  </c:pt>
                  <c:pt idx="3">
                    <c:v>1.1045361017187263</c:v>
                  </c:pt>
                  <c:pt idx="4">
                    <c:v>1.7116269063866303</c:v>
                  </c:pt>
                  <c:pt idx="5">
                    <c:v>2.1940069887460871</c:v>
                  </c:pt>
                  <c:pt idx="6">
                    <c:v>2.500733225809316</c:v>
                  </c:pt>
                  <c:pt idx="7">
                    <c:v>2.8675192530594575</c:v>
                  </c:pt>
                  <c:pt idx="8">
                    <c:v>3.3649665674416438</c:v>
                  </c:pt>
                </c:numCache>
              </c:numRef>
            </c:plus>
            <c:minus>
              <c:numRef>
                <c:f>'body weight'!$C$44:$K$44</c:f>
                <c:numCache>
                  <c:formatCode>General</c:formatCode>
                  <c:ptCount val="9"/>
                  <c:pt idx="0">
                    <c:v>0.58452259722500621</c:v>
                  </c:pt>
                  <c:pt idx="1">
                    <c:v>0.59553897157672842</c:v>
                  </c:pt>
                  <c:pt idx="2">
                    <c:v>0.84478794183313588</c:v>
                  </c:pt>
                  <c:pt idx="3">
                    <c:v>1.1045361017187263</c:v>
                  </c:pt>
                  <c:pt idx="4">
                    <c:v>1.7116269063866303</c:v>
                  </c:pt>
                  <c:pt idx="5">
                    <c:v>2.1940069887460871</c:v>
                  </c:pt>
                  <c:pt idx="6">
                    <c:v>2.500733225809316</c:v>
                  </c:pt>
                  <c:pt idx="7">
                    <c:v>2.8675192530594575</c:v>
                  </c:pt>
                  <c:pt idx="8">
                    <c:v>3.3649665674416438</c:v>
                  </c:pt>
                </c:numCache>
              </c:numRef>
            </c:minus>
          </c:errBars>
          <c:cat>
            <c:numRef>
              <c:f>'body weight'!$D$5:$N$5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cat>
          <c:val>
            <c:numRef>
              <c:f>'body weight'!$D$42:$N$42</c:f>
              <c:numCache>
                <c:formatCode>0.0</c:formatCode>
                <c:ptCount val="11"/>
                <c:pt idx="0">
                  <c:v>23.266666666666669</c:v>
                </c:pt>
                <c:pt idx="1">
                  <c:v>26.283333333333321</c:v>
                </c:pt>
                <c:pt idx="2">
                  <c:v>27.799999999999994</c:v>
                </c:pt>
                <c:pt idx="3">
                  <c:v>29.683333333333326</c:v>
                </c:pt>
                <c:pt idx="4">
                  <c:v>31.716666666666672</c:v>
                </c:pt>
                <c:pt idx="5">
                  <c:v>34.016666666666644</c:v>
                </c:pt>
                <c:pt idx="6">
                  <c:v>36.133333333333333</c:v>
                </c:pt>
                <c:pt idx="7">
                  <c:v>38.050000000000004</c:v>
                </c:pt>
                <c:pt idx="8">
                  <c:v>40.066666666666656</c:v>
                </c:pt>
                <c:pt idx="9">
                  <c:v>40.866666666666646</c:v>
                </c:pt>
                <c:pt idx="10">
                  <c:v>42.266666666666659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167104"/>
        <c:axId val="39169024"/>
      </c:lineChart>
      <c:catAx>
        <c:axId val="391671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ja-JP" b="0"/>
                </a:pPr>
                <a:r>
                  <a:rPr lang="en-US" b="0"/>
                  <a:t>HFD administration time (week)</a:t>
                </a:r>
                <a:endParaRPr lang="zh-CN" b="0"/>
              </a:p>
            </c:rich>
          </c:tx>
          <c:layout>
            <c:manualLayout>
              <c:xMode val="edge"/>
              <c:yMode val="edge"/>
              <c:x val="0.38484179656577161"/>
              <c:y val="0.9226381244510293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ja-JP"/>
            </a:pPr>
            <a:endParaRPr lang="zh-CN"/>
          </a:p>
        </c:txPr>
        <c:crossAx val="39169024"/>
        <c:crosses val="autoZero"/>
        <c:auto val="1"/>
        <c:lblAlgn val="ctr"/>
        <c:lblOffset val="100"/>
        <c:noMultiLvlLbl val="0"/>
      </c:catAx>
      <c:valAx>
        <c:axId val="39169024"/>
        <c:scaling>
          <c:orientation val="minMax"/>
          <c:min val="2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lang="ja-JP" b="0"/>
                </a:pPr>
                <a:r>
                  <a:rPr lang="en-US" b="0"/>
                  <a:t>Body weight (g)</a:t>
                </a:r>
                <a:endParaRPr lang="zh-CN" b="0"/>
              </a:p>
            </c:rich>
          </c:tx>
          <c:layout>
            <c:manualLayout>
              <c:xMode val="edge"/>
              <c:yMode val="edge"/>
              <c:x val="7.5299618509086829E-3"/>
              <c:y val="0.23014342502657656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ja-JP"/>
            </a:pPr>
            <a:endParaRPr lang="zh-CN"/>
          </a:p>
        </c:txPr>
        <c:crossAx val="3916710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043880116959064"/>
          <c:y val="0.14538434343434345"/>
          <c:w val="0.38816885389326344"/>
          <c:h val="0.25228145695309745"/>
        </c:manualLayout>
      </c:layout>
      <c:overlay val="0"/>
      <c:txPr>
        <a:bodyPr/>
        <a:lstStyle/>
        <a:p>
          <a:pPr>
            <a:defRPr lang="ja-JP"/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700">
          <a:latin typeface="Times New Roman" panose="02020603050405020304" pitchFamily="18" charset="0"/>
          <a:cs typeface="Times New Roman" panose="02020603050405020304" pitchFamily="18" charset="0"/>
        </a:defRPr>
      </a:pPr>
      <a:endParaRPr lang="zh-CN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47165834211614"/>
          <c:y val="0.16876418439716334"/>
          <c:w val="0.57904871007652514"/>
          <c:h val="0.43626595744680852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errBars>
            <c:errBarType val="plus"/>
            <c:errValType val="cust"/>
            <c:noEndCap val="0"/>
            <c:plus>
              <c:numRef>
                <c:f>Sheet1!$C$35:$C$37</c:f>
                <c:numCache>
                  <c:formatCode>General</c:formatCode>
                  <c:ptCount val="3"/>
                  <c:pt idx="0">
                    <c:v>57.728483245082565</c:v>
                  </c:pt>
                  <c:pt idx="1">
                    <c:v>9.1204897529317677</c:v>
                  </c:pt>
                  <c:pt idx="2">
                    <c:v>52.462939300043033</c:v>
                  </c:pt>
                </c:numCache>
              </c:numRef>
            </c:plus>
            <c:minus>
              <c:numRef>
                <c:f>Sheet1!$C$35:$C$37</c:f>
                <c:numCache>
                  <c:formatCode>General</c:formatCode>
                  <c:ptCount val="3"/>
                  <c:pt idx="0">
                    <c:v>57.728483245082565</c:v>
                  </c:pt>
                  <c:pt idx="1">
                    <c:v>9.1204897529317677</c:v>
                  </c:pt>
                  <c:pt idx="2">
                    <c:v>52.462939300043033</c:v>
                  </c:pt>
                </c:numCache>
              </c:numRef>
            </c:minus>
          </c:errBars>
          <c:cat>
            <c:strRef>
              <c:f>Sheet1!$B$25:$B$27</c:f>
              <c:strCache>
                <c:ptCount val="3"/>
                <c:pt idx="0">
                  <c:v>HFD-PBS</c:v>
                </c:pt>
                <c:pt idx="1">
                  <c:v>HFD-B.dorei</c:v>
                </c:pt>
                <c:pt idx="2">
                  <c:v>HFD-E.lomosum</c:v>
                </c:pt>
              </c:strCache>
            </c:strRef>
          </c:cat>
          <c:val>
            <c:numRef>
              <c:f>Sheet1!$C$25:$C$27</c:f>
              <c:numCache>
                <c:formatCode>0_ </c:formatCode>
                <c:ptCount val="3"/>
                <c:pt idx="0">
                  <c:v>91.333333333333286</c:v>
                </c:pt>
                <c:pt idx="1">
                  <c:v>36.5</c:v>
                </c:pt>
                <c:pt idx="2">
                  <c:v>102.6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735296"/>
        <c:axId val="39736832"/>
      </c:barChart>
      <c:catAx>
        <c:axId val="39735296"/>
        <c:scaling>
          <c:orientation val="minMax"/>
        </c:scaling>
        <c:delete val="0"/>
        <c:axPos val="b"/>
        <c:majorTickMark val="out"/>
        <c:minorTickMark val="none"/>
        <c:tickLblPos val="none"/>
        <c:txPr>
          <a:bodyPr/>
          <a:lstStyle/>
          <a:p>
            <a:pPr>
              <a:defRPr lang="ja-JP"/>
            </a:pPr>
            <a:endParaRPr lang="zh-CN"/>
          </a:p>
        </c:txPr>
        <c:crossAx val="39736832"/>
        <c:crosses val="autoZero"/>
        <c:auto val="1"/>
        <c:lblAlgn val="ctr"/>
        <c:lblOffset val="100"/>
        <c:noMultiLvlLbl val="0"/>
      </c:catAx>
      <c:valAx>
        <c:axId val="3973683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lang="ja-JP" b="0"/>
                </a:pPr>
                <a:r>
                  <a:rPr lang="en-US" b="0"/>
                  <a:t>ALT (IU/L)</a:t>
                </a:r>
                <a:endParaRPr lang="zh-CN" b="0"/>
              </a:p>
            </c:rich>
          </c:tx>
          <c:layout>
            <c:manualLayout>
              <c:xMode val="edge"/>
              <c:yMode val="edge"/>
              <c:x val="0"/>
              <c:y val="0.19268380614657213"/>
            </c:manualLayout>
          </c:layout>
          <c:overlay val="0"/>
        </c:title>
        <c:numFmt formatCode="0_ " sourceLinked="1"/>
        <c:majorTickMark val="out"/>
        <c:minorTickMark val="none"/>
        <c:tickLblPos val="nextTo"/>
        <c:txPr>
          <a:bodyPr/>
          <a:lstStyle/>
          <a:p>
            <a:pPr>
              <a:defRPr lang="ja-JP"/>
            </a:pPr>
            <a:endParaRPr lang="zh-CN"/>
          </a:p>
        </c:txPr>
        <c:crossAx val="397352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700">
          <a:latin typeface="Times New Roman" panose="02020603050405020304" pitchFamily="18" charset="0"/>
          <a:cs typeface="Times New Roman" panose="02020603050405020304" pitchFamily="18" charset="0"/>
        </a:defRPr>
      </a:pPr>
      <a:endParaRPr lang="zh-CN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887229070247026"/>
          <c:y val="0.16876418439716331"/>
          <c:w val="0.524893002795216"/>
          <c:h val="0.436265957446808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Sheet1!$D$24</c:f>
              <c:strCache>
                <c:ptCount val="1"/>
                <c:pt idx="0">
                  <c:v>GOT</c:v>
                </c:pt>
              </c:strCache>
            </c:strRef>
          </c:tx>
          <c:invertIfNegative val="0"/>
          <c:errBars>
            <c:errBarType val="plus"/>
            <c:errValType val="cust"/>
            <c:noEndCap val="0"/>
            <c:plus>
              <c:numRef>
                <c:f>Sheet1!$D$35:$D$37</c:f>
                <c:numCache>
                  <c:formatCode>General</c:formatCode>
                  <c:ptCount val="3"/>
                  <c:pt idx="0">
                    <c:v>37.241255498588011</c:v>
                  </c:pt>
                  <c:pt idx="1">
                    <c:v>13.679668611970584</c:v>
                  </c:pt>
                  <c:pt idx="2">
                    <c:v>83.217185725065278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Sheet1!$B$25:$B$27</c:f>
              <c:strCache>
                <c:ptCount val="3"/>
                <c:pt idx="0">
                  <c:v>HFD</c:v>
                </c:pt>
                <c:pt idx="1">
                  <c:v>HFD-B.dorei</c:v>
                </c:pt>
                <c:pt idx="2">
                  <c:v>HFD-E.lomosum</c:v>
                </c:pt>
              </c:strCache>
            </c:strRef>
          </c:cat>
          <c:val>
            <c:numRef>
              <c:f>Sheet1!$D$25:$D$27</c:f>
              <c:numCache>
                <c:formatCode>0_ </c:formatCode>
                <c:ptCount val="3"/>
                <c:pt idx="0">
                  <c:v>130.33333333333343</c:v>
                </c:pt>
                <c:pt idx="1">
                  <c:v>110</c:v>
                </c:pt>
                <c:pt idx="2">
                  <c:v>226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758080"/>
        <c:axId val="39763968"/>
      </c:barChart>
      <c:catAx>
        <c:axId val="39758080"/>
        <c:scaling>
          <c:orientation val="minMax"/>
        </c:scaling>
        <c:delete val="0"/>
        <c:axPos val="b"/>
        <c:majorTickMark val="out"/>
        <c:minorTickMark val="none"/>
        <c:tickLblPos val="none"/>
        <c:txPr>
          <a:bodyPr/>
          <a:lstStyle/>
          <a:p>
            <a:pPr>
              <a:defRPr lang="ja-JP"/>
            </a:pPr>
            <a:endParaRPr lang="zh-CN"/>
          </a:p>
        </c:txPr>
        <c:crossAx val="39763968"/>
        <c:crosses val="autoZero"/>
        <c:auto val="1"/>
        <c:lblAlgn val="ctr"/>
        <c:lblOffset val="100"/>
        <c:noMultiLvlLbl val="0"/>
      </c:catAx>
      <c:valAx>
        <c:axId val="3976396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lang="ja-JP" b="0"/>
                </a:pPr>
                <a:r>
                  <a:rPr lang="en-US" b="0"/>
                  <a:t>AST (IU/L)</a:t>
                </a:r>
                <a:endParaRPr lang="zh-CN" b="0"/>
              </a:p>
            </c:rich>
          </c:tx>
          <c:layout>
            <c:manualLayout>
              <c:xMode val="edge"/>
              <c:yMode val="edge"/>
              <c:x val="6.8597222222222289E-3"/>
              <c:y val="0.17418209876543217"/>
            </c:manualLayout>
          </c:layout>
          <c:overlay val="0"/>
        </c:title>
        <c:numFmt formatCode="0_ " sourceLinked="1"/>
        <c:majorTickMark val="out"/>
        <c:minorTickMark val="none"/>
        <c:tickLblPos val="nextTo"/>
        <c:txPr>
          <a:bodyPr/>
          <a:lstStyle/>
          <a:p>
            <a:pPr>
              <a:defRPr lang="ja-JP"/>
            </a:pPr>
            <a:endParaRPr lang="zh-CN"/>
          </a:p>
        </c:txPr>
        <c:crossAx val="397580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700">
          <a:latin typeface="Times New Roman" panose="02020603050405020304" pitchFamily="18" charset="0"/>
          <a:cs typeface="Times New Roman" panose="02020603050405020304" pitchFamily="18" charset="0"/>
        </a:defRPr>
      </a:pPr>
      <a:endParaRPr lang="zh-CN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051138706868916"/>
          <c:y val="0.16776300236406624"/>
          <c:w val="0.51325390642899693"/>
          <c:h val="0.437267139479905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Sheet1!$E$24</c:f>
              <c:strCache>
                <c:ptCount val="1"/>
                <c:pt idx="0">
                  <c:v>T-Chol</c:v>
                </c:pt>
              </c:strCache>
            </c:strRef>
          </c:tx>
          <c:invertIfNegative val="0"/>
          <c:errBars>
            <c:errBarType val="plus"/>
            <c:errValType val="cust"/>
            <c:noEndCap val="0"/>
            <c:plus>
              <c:numRef>
                <c:f>Sheet1!$E$35:$E$37</c:f>
                <c:numCache>
                  <c:formatCode>General</c:formatCode>
                  <c:ptCount val="3"/>
                  <c:pt idx="0">
                    <c:v>16.115554942697798</c:v>
                  </c:pt>
                  <c:pt idx="1">
                    <c:v>7.1059443035000251</c:v>
                  </c:pt>
                  <c:pt idx="2">
                    <c:v>13.566871415326373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Sheet1!$B$25:$B$27</c:f>
              <c:strCache>
                <c:ptCount val="3"/>
                <c:pt idx="0">
                  <c:v>HFD</c:v>
                </c:pt>
                <c:pt idx="1">
                  <c:v>HFD-B.dorei</c:v>
                </c:pt>
                <c:pt idx="2">
                  <c:v>HFD-E.lomosum</c:v>
                </c:pt>
              </c:strCache>
            </c:strRef>
          </c:cat>
          <c:val>
            <c:numRef>
              <c:f>Sheet1!$E$25:$E$27</c:f>
              <c:numCache>
                <c:formatCode>0_ </c:formatCode>
                <c:ptCount val="3"/>
                <c:pt idx="0">
                  <c:v>201.33333333333343</c:v>
                </c:pt>
                <c:pt idx="1">
                  <c:v>173.16666666666657</c:v>
                </c:pt>
                <c:pt idx="2">
                  <c:v>161.4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9578752"/>
        <c:axId val="49580288"/>
      </c:barChart>
      <c:catAx>
        <c:axId val="49578752"/>
        <c:scaling>
          <c:orientation val="minMax"/>
        </c:scaling>
        <c:delete val="0"/>
        <c:axPos val="b"/>
        <c:majorTickMark val="out"/>
        <c:minorTickMark val="none"/>
        <c:tickLblPos val="none"/>
        <c:txPr>
          <a:bodyPr/>
          <a:lstStyle/>
          <a:p>
            <a:pPr>
              <a:defRPr lang="ja-JP"/>
            </a:pPr>
            <a:endParaRPr lang="zh-CN"/>
          </a:p>
        </c:txPr>
        <c:crossAx val="49580288"/>
        <c:crosses val="autoZero"/>
        <c:auto val="1"/>
        <c:lblAlgn val="ctr"/>
        <c:lblOffset val="100"/>
        <c:noMultiLvlLbl val="0"/>
      </c:catAx>
      <c:valAx>
        <c:axId val="4958028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lang="ja-JP" b="0"/>
                </a:pPr>
                <a:r>
                  <a:rPr lang="en-US" b="0"/>
                  <a:t>cholesterol (mg/dl)</a:t>
                </a:r>
                <a:endParaRPr lang="zh-CN" b="0"/>
              </a:p>
            </c:rich>
          </c:tx>
          <c:layout>
            <c:manualLayout>
              <c:xMode val="edge"/>
              <c:yMode val="edge"/>
              <c:x val="6.8597222222222289E-3"/>
              <c:y val="0.15568086419753091"/>
            </c:manualLayout>
          </c:layout>
          <c:overlay val="0"/>
        </c:title>
        <c:numFmt formatCode="0_ " sourceLinked="1"/>
        <c:majorTickMark val="out"/>
        <c:minorTickMark val="none"/>
        <c:tickLblPos val="nextTo"/>
        <c:txPr>
          <a:bodyPr/>
          <a:lstStyle/>
          <a:p>
            <a:pPr>
              <a:defRPr lang="ja-JP"/>
            </a:pPr>
            <a:endParaRPr lang="zh-CN"/>
          </a:p>
        </c:txPr>
        <c:crossAx val="495787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700">
          <a:latin typeface="Times New Roman" panose="02020603050405020304" pitchFamily="18" charset="0"/>
          <a:cs typeface="Times New Roman" panose="02020603050405020304" pitchFamily="18" charset="0"/>
        </a:defRPr>
      </a:pPr>
      <a:endParaRPr lang="zh-CN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075150071025983"/>
          <c:y val="0.14624629629629649"/>
          <c:w val="0.51301379278742576"/>
          <c:h val="0.458783950617283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Sheet1!$F$24</c:f>
              <c:strCache>
                <c:ptCount val="1"/>
                <c:pt idx="0">
                  <c:v>Glucose</c:v>
                </c:pt>
              </c:strCache>
            </c:strRef>
          </c:tx>
          <c:invertIfNegative val="0"/>
          <c:errBars>
            <c:errBarType val="plus"/>
            <c:errValType val="cust"/>
            <c:noEndCap val="0"/>
            <c:plus>
              <c:numRef>
                <c:f>Sheet1!$F$35:$F$37</c:f>
                <c:numCache>
                  <c:formatCode>General</c:formatCode>
                  <c:ptCount val="3"/>
                  <c:pt idx="0">
                    <c:v>11.496859474559875</c:v>
                  </c:pt>
                  <c:pt idx="1">
                    <c:v>21.007009412204393</c:v>
                  </c:pt>
                  <c:pt idx="2">
                    <c:v>15.011329055083673</c:v>
                  </c:pt>
                </c:numCache>
              </c:numRef>
            </c:plus>
            <c:minus>
              <c:numRef>
                <c:f>Sheet1!$F$35:$F$37</c:f>
                <c:numCache>
                  <c:formatCode>General</c:formatCode>
                  <c:ptCount val="3"/>
                  <c:pt idx="0">
                    <c:v>11.496859474559875</c:v>
                  </c:pt>
                  <c:pt idx="1">
                    <c:v>21.007009412204393</c:v>
                  </c:pt>
                  <c:pt idx="2">
                    <c:v>15.011329055083673</c:v>
                  </c:pt>
                </c:numCache>
              </c:numRef>
            </c:minus>
          </c:errBars>
          <c:cat>
            <c:strRef>
              <c:f>Sheet1!$B$25:$B$27</c:f>
              <c:strCache>
                <c:ptCount val="3"/>
                <c:pt idx="0">
                  <c:v>HFD</c:v>
                </c:pt>
                <c:pt idx="1">
                  <c:v>HFD-B.dorei</c:v>
                </c:pt>
                <c:pt idx="2">
                  <c:v>HFD-E.lomosum</c:v>
                </c:pt>
              </c:strCache>
            </c:strRef>
          </c:cat>
          <c:val>
            <c:numRef>
              <c:f>Sheet1!$F$25:$F$27</c:f>
              <c:numCache>
                <c:formatCode>0_ </c:formatCode>
                <c:ptCount val="3"/>
                <c:pt idx="0">
                  <c:v>228.66666666666657</c:v>
                </c:pt>
                <c:pt idx="1">
                  <c:v>265.16666666666691</c:v>
                </c:pt>
                <c:pt idx="2">
                  <c:v>238.2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9605632"/>
        <c:axId val="95294208"/>
      </c:barChart>
      <c:catAx>
        <c:axId val="49605632"/>
        <c:scaling>
          <c:orientation val="minMax"/>
        </c:scaling>
        <c:delete val="0"/>
        <c:axPos val="b"/>
        <c:majorTickMark val="out"/>
        <c:minorTickMark val="none"/>
        <c:tickLblPos val="none"/>
        <c:txPr>
          <a:bodyPr/>
          <a:lstStyle/>
          <a:p>
            <a:pPr>
              <a:defRPr lang="ja-JP"/>
            </a:pPr>
            <a:endParaRPr lang="zh-CN"/>
          </a:p>
        </c:txPr>
        <c:crossAx val="95294208"/>
        <c:crosses val="autoZero"/>
        <c:auto val="1"/>
        <c:lblAlgn val="ctr"/>
        <c:lblOffset val="100"/>
        <c:noMultiLvlLbl val="0"/>
      </c:catAx>
      <c:valAx>
        <c:axId val="9529420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lang="ja-JP" b="0"/>
                </a:pPr>
                <a:r>
                  <a:rPr lang="en-US" b="0"/>
                  <a:t>Glucose (mg/dl)</a:t>
                </a:r>
                <a:endParaRPr lang="zh-CN" b="0"/>
              </a:p>
            </c:rich>
          </c:tx>
          <c:layout>
            <c:manualLayout>
              <c:xMode val="edge"/>
              <c:yMode val="edge"/>
              <c:x val="6.8597222222222289E-3"/>
              <c:y val="0.15568086419753091"/>
            </c:manualLayout>
          </c:layout>
          <c:overlay val="0"/>
        </c:title>
        <c:numFmt formatCode="0_ " sourceLinked="1"/>
        <c:majorTickMark val="out"/>
        <c:minorTickMark val="none"/>
        <c:tickLblPos val="nextTo"/>
        <c:txPr>
          <a:bodyPr/>
          <a:lstStyle/>
          <a:p>
            <a:pPr>
              <a:defRPr lang="ja-JP"/>
            </a:pPr>
            <a:endParaRPr lang="zh-CN"/>
          </a:p>
        </c:txPr>
        <c:crossAx val="496056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700">
          <a:latin typeface="Times New Roman" panose="02020603050405020304" pitchFamily="18" charset="0"/>
          <a:cs typeface="Times New Roman" panose="02020603050405020304" pitchFamily="18" charset="0"/>
        </a:defRPr>
      </a:pPr>
      <a:endParaRPr lang="zh-CN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611556614580963"/>
          <c:y val="0.16809692671394791"/>
          <c:w val="0.56764972735187724"/>
          <c:h val="0.436933215130023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Sheet1!$G$24</c:f>
              <c:strCache>
                <c:ptCount val="1"/>
                <c:pt idx="0">
                  <c:v>TG</c:v>
                </c:pt>
              </c:strCache>
            </c:strRef>
          </c:tx>
          <c:invertIfNegative val="0"/>
          <c:errBars>
            <c:errBarType val="plus"/>
            <c:errValType val="cust"/>
            <c:noEndCap val="0"/>
            <c:plus>
              <c:numRef>
                <c:f>Sheet1!$G$35:$G$37</c:f>
                <c:numCache>
                  <c:formatCode>General</c:formatCode>
                  <c:ptCount val="3"/>
                  <c:pt idx="0">
                    <c:v>3.5189960689567892</c:v>
                  </c:pt>
                  <c:pt idx="1">
                    <c:v>4.0879225911349151</c:v>
                  </c:pt>
                  <c:pt idx="2">
                    <c:v>6.7705243519242995</c:v>
                  </c:pt>
                </c:numCache>
              </c:numRef>
            </c:plus>
            <c:minus>
              <c:numRef>
                <c:f>Sheet1!$G$35:$G$37</c:f>
                <c:numCache>
                  <c:formatCode>General</c:formatCode>
                  <c:ptCount val="3"/>
                  <c:pt idx="0">
                    <c:v>3.5189960689567892</c:v>
                  </c:pt>
                  <c:pt idx="1">
                    <c:v>4.0879225911349151</c:v>
                  </c:pt>
                  <c:pt idx="2">
                    <c:v>6.7705243519242995</c:v>
                  </c:pt>
                </c:numCache>
              </c:numRef>
            </c:minus>
          </c:errBars>
          <c:cat>
            <c:strRef>
              <c:f>Sheet1!$B$25:$B$27</c:f>
              <c:strCache>
                <c:ptCount val="3"/>
                <c:pt idx="0">
                  <c:v>HFD</c:v>
                </c:pt>
                <c:pt idx="1">
                  <c:v>HFD-B.dorei</c:v>
                </c:pt>
                <c:pt idx="2">
                  <c:v>HFD-E.lomosum</c:v>
                </c:pt>
              </c:strCache>
            </c:strRef>
          </c:cat>
          <c:val>
            <c:numRef>
              <c:f>Sheet1!$G$25:$G$27</c:f>
              <c:numCache>
                <c:formatCode>0_ </c:formatCode>
                <c:ptCount val="3"/>
                <c:pt idx="0">
                  <c:v>90.5</c:v>
                </c:pt>
                <c:pt idx="1">
                  <c:v>88.333333333333286</c:v>
                </c:pt>
                <c:pt idx="2">
                  <c:v>77.2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9640960"/>
        <c:axId val="49642496"/>
      </c:barChart>
      <c:catAx>
        <c:axId val="49640960"/>
        <c:scaling>
          <c:orientation val="minMax"/>
        </c:scaling>
        <c:delete val="0"/>
        <c:axPos val="b"/>
        <c:majorTickMark val="out"/>
        <c:minorTickMark val="none"/>
        <c:tickLblPos val="none"/>
        <c:txPr>
          <a:bodyPr/>
          <a:lstStyle/>
          <a:p>
            <a:pPr>
              <a:defRPr lang="ja-JP"/>
            </a:pPr>
            <a:endParaRPr lang="zh-CN"/>
          </a:p>
        </c:txPr>
        <c:crossAx val="49642496"/>
        <c:crosses val="autoZero"/>
        <c:auto val="1"/>
        <c:lblAlgn val="ctr"/>
        <c:lblOffset val="100"/>
        <c:noMultiLvlLbl val="0"/>
      </c:catAx>
      <c:valAx>
        <c:axId val="4964249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lang="ja-JP" b="0"/>
                </a:pPr>
                <a:r>
                  <a:rPr lang="en-US" b="0"/>
                  <a:t>Triglycerides (mg/dl)</a:t>
                </a:r>
                <a:endParaRPr lang="zh-CN" b="0"/>
              </a:p>
            </c:rich>
          </c:tx>
          <c:layout>
            <c:manualLayout>
              <c:xMode val="edge"/>
              <c:yMode val="edge"/>
              <c:x val="5.8799937320564606E-3"/>
              <c:y val="0.14104194523574221"/>
            </c:manualLayout>
          </c:layout>
          <c:overlay val="0"/>
        </c:title>
        <c:numFmt formatCode="0_ " sourceLinked="1"/>
        <c:majorTickMark val="out"/>
        <c:minorTickMark val="none"/>
        <c:tickLblPos val="nextTo"/>
        <c:txPr>
          <a:bodyPr/>
          <a:lstStyle/>
          <a:p>
            <a:pPr>
              <a:defRPr lang="ja-JP"/>
            </a:pPr>
            <a:endParaRPr lang="zh-CN"/>
          </a:p>
        </c:txPr>
        <c:crossAx val="496409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700">
          <a:latin typeface="Times New Roman" panose="02020603050405020304" pitchFamily="18" charset="0"/>
          <a:cs typeface="Times New Roman" panose="02020603050405020304" pitchFamily="18" charset="0"/>
        </a:defRPr>
      </a:pPr>
      <a:endParaRPr lang="zh-CN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0.16598</cdr:x>
      <cdr:y>0.12399</cdr:y>
    </cdr:to>
    <cdr:sp macro="" textlink="">
      <cdr:nvSpPr>
        <cdr:cNvPr id="2" name="TextBox 5"/>
        <cdr:cNvSpPr txBox="1"/>
      </cdr:nvSpPr>
      <cdr:spPr>
        <a:xfrm xmlns:a="http://schemas.openxmlformats.org/drawingml/2006/main">
          <a:off x="0" y="0"/>
          <a:ext cx="298764" cy="24600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100" b="1" dirty="0">
              <a:latin typeface="Times New Roman" panose="02020603050405020304" pitchFamily="18" charset="0"/>
              <a:cs typeface="Times New Roman" panose="02020603050405020304" pitchFamily="18" charset="0"/>
            </a:rPr>
            <a:t>B</a:t>
          </a:r>
          <a:endParaRPr lang="zh-CN" altLang="en-US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0.27499</cdr:x>
      <cdr:y>0.8214</cdr:y>
    </cdr:from>
    <cdr:to>
      <cdr:x>1</cdr:x>
      <cdr:y>0.96251</cdr:y>
    </cdr:to>
    <cdr:sp macro="" textlink="">
      <cdr:nvSpPr>
        <cdr:cNvPr id="3" name="TextBox 12"/>
        <cdr:cNvSpPr txBox="1"/>
      </cdr:nvSpPr>
      <cdr:spPr>
        <a:xfrm xmlns:a="http://schemas.openxmlformats.org/drawingml/2006/main">
          <a:off x="558380" y="1605530"/>
          <a:ext cx="1472163" cy="2758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700">
              <a:latin typeface="Times New Roman" panose="02020603050405020304" pitchFamily="18" charset="0"/>
              <a:cs typeface="Times New Roman" panose="02020603050405020304" pitchFamily="18" charset="0"/>
            </a:rPr>
            <a:t>PBS             </a:t>
          </a:r>
          <a:r>
            <a:rPr lang="en-US" altLang="zh-CN" sz="700" i="1">
              <a:latin typeface="Times New Roman" panose="02020603050405020304" pitchFamily="18" charset="0"/>
              <a:cs typeface="Times New Roman" panose="02020603050405020304" pitchFamily="18" charset="0"/>
            </a:rPr>
            <a:t>B.dorei</a:t>
          </a:r>
          <a:r>
            <a:rPr lang="en-US" altLang="zh-CN" sz="700" i="1" baseline="0">
              <a:latin typeface="Times New Roman" panose="02020603050405020304" pitchFamily="18" charset="0"/>
              <a:cs typeface="Times New Roman" panose="02020603050405020304" pitchFamily="18" charset="0"/>
            </a:rPr>
            <a:t>       E.limosum</a:t>
          </a:r>
          <a:endParaRPr lang="zh-CN" altLang="en-US" sz="700" i="1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0.11643</cdr:x>
      <cdr:y>0.175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-971600" y="0"/>
          <a:ext cx="398199" cy="3465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100" b="1" dirty="0"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endParaRPr lang="zh-CN" altLang="en-US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5.55556E-7</cdr:y>
    </cdr:from>
    <cdr:to>
      <cdr:x>0.19798</cdr:x>
      <cdr:y>0.14534</cdr:y>
    </cdr:to>
    <cdr:sp macro="" textlink="">
      <cdr:nvSpPr>
        <cdr:cNvPr id="2" name="TextBox 8"/>
        <cdr:cNvSpPr txBox="1"/>
      </cdr:nvSpPr>
      <cdr:spPr>
        <a:xfrm xmlns:a="http://schemas.openxmlformats.org/drawingml/2006/main">
          <a:off x="0" y="1"/>
          <a:ext cx="216026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</a:t>
          </a:r>
          <a:endParaRPr lang="zh-CN" alt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0.26397</cdr:x>
      <cdr:y>0.60007</cdr:y>
    </cdr:from>
    <cdr:to>
      <cdr:x>0.85791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 rot="16200000">
          <a:off x="252128" y="1116024"/>
          <a:ext cx="719880" cy="6480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>
            <a:lnSpc>
              <a:spcPct val="220000"/>
            </a:lnSpc>
          </a:pPr>
          <a:r>
            <a:rPr lang="en-US" altLang="zh-CN" sz="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HFD-PBS</a:t>
          </a:r>
          <a:endParaRPr lang="en-US" altLang="zh-CN" sz="6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r">
            <a:lnSpc>
              <a:spcPct val="220000"/>
            </a:lnSpc>
          </a:pPr>
          <a:r>
            <a:rPr lang="en-US" altLang="zh-CN" sz="600" dirty="0">
              <a:latin typeface="Times New Roman" panose="02020603050405020304" pitchFamily="18" charset="0"/>
              <a:cs typeface="Times New Roman" panose="02020603050405020304" pitchFamily="18" charset="0"/>
            </a:rPr>
            <a:t>HFD-</a:t>
          </a:r>
          <a:r>
            <a:rPr lang="en-US" altLang="zh-CN" sz="600" i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B.dorei</a:t>
          </a:r>
          <a:endParaRPr lang="en-US" altLang="zh-CN" sz="6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r">
            <a:lnSpc>
              <a:spcPct val="220000"/>
            </a:lnSpc>
          </a:pPr>
          <a:r>
            <a:rPr lang="en-US" altLang="zh-CN" sz="600" dirty="0">
              <a:latin typeface="Times New Roman" panose="02020603050405020304" pitchFamily="18" charset="0"/>
              <a:cs typeface="Times New Roman" panose="02020603050405020304" pitchFamily="18" charset="0"/>
            </a:rPr>
            <a:t>HFD-</a:t>
          </a:r>
          <a:r>
            <a:rPr lang="en-US" altLang="zh-CN" sz="600" i="1" baseline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E.limosum</a:t>
          </a:r>
          <a:endParaRPr lang="zh-CN" altLang="en-US" sz="6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0.26326</cdr:x>
      <cdr:y>0.14534</cdr:y>
    </cdr:to>
    <cdr:sp macro="" textlink="">
      <cdr:nvSpPr>
        <cdr:cNvPr id="2" name="TextBox 8"/>
        <cdr:cNvSpPr txBox="1"/>
      </cdr:nvSpPr>
      <cdr:spPr>
        <a:xfrm xmlns:a="http://schemas.openxmlformats.org/drawingml/2006/main">
          <a:off x="0" y="0"/>
          <a:ext cx="287258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</a:t>
          </a:r>
          <a:endParaRPr lang="zh-CN" alt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0.31053</cdr:x>
      <cdr:y>0.60007</cdr:y>
    </cdr:from>
    <cdr:to>
      <cdr:x>0.90446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 rot="16200000">
          <a:off x="302928" y="1166824"/>
          <a:ext cx="719880" cy="6480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>
            <a:lnSpc>
              <a:spcPct val="220000"/>
            </a:lnSpc>
          </a:pPr>
          <a:r>
            <a:rPr lang="en-US" altLang="zh-CN" sz="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HFD-PBS</a:t>
          </a:r>
          <a:endParaRPr lang="en-US" altLang="zh-CN" sz="6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r">
            <a:lnSpc>
              <a:spcPct val="220000"/>
            </a:lnSpc>
          </a:pPr>
          <a:r>
            <a:rPr lang="en-US" altLang="zh-CN" sz="600" dirty="0">
              <a:latin typeface="Times New Roman" panose="02020603050405020304" pitchFamily="18" charset="0"/>
              <a:cs typeface="Times New Roman" panose="02020603050405020304" pitchFamily="18" charset="0"/>
            </a:rPr>
            <a:t>HFD-</a:t>
          </a:r>
          <a:r>
            <a:rPr lang="en-US" altLang="zh-CN" sz="600" i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B.dorei</a:t>
          </a:r>
          <a:endParaRPr lang="en-US" altLang="zh-CN" sz="6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r">
            <a:lnSpc>
              <a:spcPct val="220000"/>
            </a:lnSpc>
          </a:pPr>
          <a:r>
            <a:rPr lang="en-US" altLang="zh-CN" sz="600" dirty="0">
              <a:latin typeface="Times New Roman" panose="02020603050405020304" pitchFamily="18" charset="0"/>
              <a:cs typeface="Times New Roman" panose="02020603050405020304" pitchFamily="18" charset="0"/>
            </a:rPr>
            <a:t>HFD-</a:t>
          </a:r>
          <a:r>
            <a:rPr lang="en-US" altLang="zh-CN" sz="600" i="1" baseline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E.limosum</a:t>
          </a:r>
          <a:endParaRPr lang="zh-CN" altLang="en-US" sz="6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0.25592</cdr:x>
      <cdr:y>0.14534</cdr:y>
    </cdr:to>
    <cdr:sp macro="" textlink="">
      <cdr:nvSpPr>
        <cdr:cNvPr id="2" name="TextBox 8"/>
        <cdr:cNvSpPr txBox="1"/>
      </cdr:nvSpPr>
      <cdr:spPr>
        <a:xfrm xmlns:a="http://schemas.openxmlformats.org/drawingml/2006/main">
          <a:off x="0" y="0"/>
          <a:ext cx="279244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  <a:endParaRPr lang="zh-CN" alt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0.31053</cdr:x>
      <cdr:y>0.60007</cdr:y>
    </cdr:from>
    <cdr:to>
      <cdr:x>0.90446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 rot="16200000">
          <a:off x="302928" y="1166824"/>
          <a:ext cx="719880" cy="6480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>
            <a:lnSpc>
              <a:spcPct val="220000"/>
            </a:lnSpc>
          </a:pPr>
          <a:r>
            <a:rPr lang="en-US" altLang="zh-CN" sz="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HFD-PBS</a:t>
          </a:r>
          <a:endParaRPr lang="en-US" altLang="zh-CN" sz="6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r">
            <a:lnSpc>
              <a:spcPct val="220000"/>
            </a:lnSpc>
          </a:pPr>
          <a:r>
            <a:rPr lang="en-US" altLang="zh-CN" sz="600" dirty="0">
              <a:latin typeface="Times New Roman" panose="02020603050405020304" pitchFamily="18" charset="0"/>
              <a:cs typeface="Times New Roman" panose="02020603050405020304" pitchFamily="18" charset="0"/>
            </a:rPr>
            <a:t>HFD-</a:t>
          </a:r>
          <a:r>
            <a:rPr lang="en-US" altLang="zh-CN" sz="600" i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B.dorei</a:t>
          </a:r>
          <a:endParaRPr lang="en-US" altLang="zh-CN" sz="6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r">
            <a:lnSpc>
              <a:spcPct val="220000"/>
            </a:lnSpc>
          </a:pPr>
          <a:r>
            <a:rPr lang="en-US" altLang="zh-CN" sz="600" dirty="0">
              <a:latin typeface="Times New Roman" panose="02020603050405020304" pitchFamily="18" charset="0"/>
              <a:cs typeface="Times New Roman" panose="02020603050405020304" pitchFamily="18" charset="0"/>
            </a:rPr>
            <a:t>HFD-</a:t>
          </a:r>
          <a:r>
            <a:rPr lang="en-US" altLang="zh-CN" sz="600" i="1" baseline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E.limosum</a:t>
          </a:r>
          <a:endParaRPr lang="zh-CN" altLang="en-US" sz="6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0.24857</cdr:x>
      <cdr:y>0.14534</cdr:y>
    </cdr:to>
    <cdr:sp macro="" textlink="">
      <cdr:nvSpPr>
        <cdr:cNvPr id="2" name="TextBox 8"/>
        <cdr:cNvSpPr txBox="1"/>
      </cdr:nvSpPr>
      <cdr:spPr>
        <a:xfrm xmlns:a="http://schemas.openxmlformats.org/drawingml/2006/main">
          <a:off x="0" y="0"/>
          <a:ext cx="271228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</a:t>
          </a:r>
          <a:endParaRPr lang="zh-CN" alt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0.31053</cdr:x>
      <cdr:y>0.60007</cdr:y>
    </cdr:from>
    <cdr:to>
      <cdr:x>0.90446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 rot="16200000">
          <a:off x="302928" y="1166824"/>
          <a:ext cx="719880" cy="6480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>
            <a:lnSpc>
              <a:spcPct val="220000"/>
            </a:lnSpc>
          </a:pPr>
          <a:r>
            <a:rPr lang="en-US" altLang="zh-CN" sz="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HFD-PBS</a:t>
          </a:r>
          <a:endParaRPr lang="en-US" altLang="zh-CN" sz="6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r">
            <a:lnSpc>
              <a:spcPct val="220000"/>
            </a:lnSpc>
          </a:pPr>
          <a:r>
            <a:rPr lang="en-US" altLang="zh-CN" sz="600" dirty="0">
              <a:latin typeface="Times New Roman" panose="02020603050405020304" pitchFamily="18" charset="0"/>
              <a:cs typeface="Times New Roman" panose="02020603050405020304" pitchFamily="18" charset="0"/>
            </a:rPr>
            <a:t>HFD-</a:t>
          </a:r>
          <a:r>
            <a:rPr lang="en-US" altLang="zh-CN" sz="600" i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B.dorei</a:t>
          </a:r>
          <a:endParaRPr lang="en-US" altLang="zh-CN" sz="6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r">
            <a:lnSpc>
              <a:spcPct val="220000"/>
            </a:lnSpc>
          </a:pPr>
          <a:r>
            <a:rPr lang="en-US" altLang="zh-CN" sz="600" dirty="0">
              <a:latin typeface="Times New Roman" panose="02020603050405020304" pitchFamily="18" charset="0"/>
              <a:cs typeface="Times New Roman" panose="02020603050405020304" pitchFamily="18" charset="0"/>
            </a:rPr>
            <a:t>HFD-</a:t>
          </a:r>
          <a:r>
            <a:rPr lang="en-US" altLang="zh-CN" sz="600" i="1" baseline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E.limosum</a:t>
          </a:r>
          <a:endParaRPr lang="zh-CN" altLang="en-US" sz="6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0.26914</cdr:x>
      <cdr:y>0.14534</cdr:y>
    </cdr:to>
    <cdr:sp macro="" textlink="">
      <cdr:nvSpPr>
        <cdr:cNvPr id="2" name="TextBox 8"/>
        <cdr:cNvSpPr txBox="1"/>
      </cdr:nvSpPr>
      <cdr:spPr>
        <a:xfrm xmlns:a="http://schemas.openxmlformats.org/drawingml/2006/main">
          <a:off x="0" y="0"/>
          <a:ext cx="293670" cy="26161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G</a:t>
          </a:r>
          <a:endParaRPr lang="zh-CN" alt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0.31053</cdr:x>
      <cdr:y>0.60007</cdr:y>
    </cdr:from>
    <cdr:to>
      <cdr:x>0.90446</cdr:x>
      <cdr:y>1</cdr:y>
    </cdr:to>
    <cdr:sp macro="" textlink="">
      <cdr:nvSpPr>
        <cdr:cNvPr id="3" name="TextBox 1"/>
        <cdr:cNvSpPr txBox="1"/>
      </cdr:nvSpPr>
      <cdr:spPr>
        <a:xfrm xmlns:a="http://schemas.openxmlformats.org/drawingml/2006/main" rot="16200000">
          <a:off x="302928" y="1166824"/>
          <a:ext cx="719880" cy="6480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>
            <a:lnSpc>
              <a:spcPct val="220000"/>
            </a:lnSpc>
          </a:pPr>
          <a:r>
            <a:rPr lang="en-US" altLang="zh-CN" sz="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HFD-PBS</a:t>
          </a:r>
          <a:endParaRPr lang="en-US" altLang="zh-CN" sz="6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r">
            <a:lnSpc>
              <a:spcPct val="220000"/>
            </a:lnSpc>
          </a:pPr>
          <a:r>
            <a:rPr lang="en-US" altLang="zh-CN" sz="600" dirty="0">
              <a:latin typeface="Times New Roman" panose="02020603050405020304" pitchFamily="18" charset="0"/>
              <a:cs typeface="Times New Roman" panose="02020603050405020304" pitchFamily="18" charset="0"/>
            </a:rPr>
            <a:t>HFD-</a:t>
          </a:r>
          <a:r>
            <a:rPr lang="en-US" altLang="zh-CN" sz="600" i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B.dorei</a:t>
          </a:r>
          <a:endParaRPr lang="en-US" altLang="zh-CN" sz="6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r">
            <a:lnSpc>
              <a:spcPct val="220000"/>
            </a:lnSpc>
          </a:pPr>
          <a:r>
            <a:rPr lang="en-US" altLang="zh-CN" sz="600" dirty="0">
              <a:latin typeface="Times New Roman" panose="02020603050405020304" pitchFamily="18" charset="0"/>
              <a:cs typeface="Times New Roman" panose="02020603050405020304" pitchFamily="18" charset="0"/>
            </a:rPr>
            <a:t>HFD-</a:t>
          </a:r>
          <a:r>
            <a:rPr lang="en-US" altLang="zh-CN" sz="600" i="1" baseline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E.limosum</a:t>
          </a:r>
          <a:endParaRPr lang="zh-CN" altLang="en-US" sz="600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2015/11/6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2015/11/6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2015/11/6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92280" y="980728"/>
            <a:ext cx="5400000" cy="2052000"/>
            <a:chOff x="1043608" y="2132856"/>
            <a:chExt cx="5364588" cy="2052000"/>
          </a:xfrm>
        </p:grpSpPr>
        <p:graphicFrame>
          <p:nvGraphicFramePr>
            <p:cNvPr id="5" name="图表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56206988"/>
                </p:ext>
              </p:extLst>
            </p:nvPr>
          </p:nvGraphicFramePr>
          <p:xfrm>
            <a:off x="4355976" y="2132856"/>
            <a:ext cx="2052220" cy="20505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9" name="图表 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136981425"/>
                </p:ext>
              </p:extLst>
            </p:nvPr>
          </p:nvGraphicFramePr>
          <p:xfrm>
            <a:off x="1043608" y="2132856"/>
            <a:ext cx="3420000" cy="205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6" name="组合 13"/>
          <p:cNvGrpSpPr/>
          <p:nvPr/>
        </p:nvGrpSpPr>
        <p:grpSpPr>
          <a:xfrm>
            <a:off x="1764288" y="3213176"/>
            <a:ext cx="5400000" cy="1800000"/>
            <a:chOff x="1403648" y="1196752"/>
            <a:chExt cx="5400000" cy="1800000"/>
          </a:xfrm>
        </p:grpSpPr>
        <p:graphicFrame>
          <p:nvGraphicFramePr>
            <p:cNvPr id="7" name="图表 4"/>
            <p:cNvGraphicFramePr/>
            <p:nvPr>
              <p:extLst>
                <p:ext uri="{D42A27DB-BD31-4B8C-83A1-F6EECF244321}">
                  <p14:modId xmlns:p14="http://schemas.microsoft.com/office/powerpoint/2010/main" val="4101618326"/>
                </p:ext>
              </p:extLst>
            </p:nvPr>
          </p:nvGraphicFramePr>
          <p:xfrm>
            <a:off x="1403648" y="1196752"/>
            <a:ext cx="1091150" cy="18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8" name="图表 5"/>
            <p:cNvGraphicFramePr/>
            <p:nvPr>
              <p:extLst>
                <p:ext uri="{D42A27DB-BD31-4B8C-83A1-F6EECF244321}">
                  <p14:modId xmlns:p14="http://schemas.microsoft.com/office/powerpoint/2010/main" val="2259362710"/>
                </p:ext>
              </p:extLst>
            </p:nvPr>
          </p:nvGraphicFramePr>
          <p:xfrm>
            <a:off x="2486274" y="1196752"/>
            <a:ext cx="1091150" cy="18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0" name="图表 6"/>
            <p:cNvGraphicFramePr/>
            <p:nvPr>
              <p:extLst>
                <p:ext uri="{D42A27DB-BD31-4B8C-83A1-F6EECF244321}">
                  <p14:modId xmlns:p14="http://schemas.microsoft.com/office/powerpoint/2010/main" val="510659586"/>
                </p:ext>
              </p:extLst>
            </p:nvPr>
          </p:nvGraphicFramePr>
          <p:xfrm>
            <a:off x="3561682" y="1196752"/>
            <a:ext cx="1091150" cy="18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12" name="图表 7"/>
            <p:cNvGraphicFramePr/>
            <p:nvPr>
              <p:extLst>
                <p:ext uri="{D42A27DB-BD31-4B8C-83A1-F6EECF244321}">
                  <p14:modId xmlns:p14="http://schemas.microsoft.com/office/powerpoint/2010/main" val="918089096"/>
                </p:ext>
              </p:extLst>
            </p:nvPr>
          </p:nvGraphicFramePr>
          <p:xfrm>
            <a:off x="4644307" y="1196752"/>
            <a:ext cx="1091150" cy="18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13" name="图表 8"/>
            <p:cNvGraphicFramePr/>
            <p:nvPr>
              <p:extLst>
                <p:ext uri="{D42A27DB-BD31-4B8C-83A1-F6EECF244321}">
                  <p14:modId xmlns:p14="http://schemas.microsoft.com/office/powerpoint/2010/main" val="2969039997"/>
                </p:ext>
              </p:extLst>
            </p:nvPr>
          </p:nvGraphicFramePr>
          <p:xfrm>
            <a:off x="5712498" y="1196752"/>
            <a:ext cx="1091150" cy="18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79582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61</Words>
  <Application>Microsoft Office PowerPoint</Application>
  <PresentationFormat>全屏显示(4:3)</PresentationFormat>
  <Paragraphs>31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Tsuneda-Lab</dc:creator>
  <cp:lastModifiedBy>Tsuneda-Lab</cp:lastModifiedBy>
  <cp:revision>13</cp:revision>
  <dcterms:created xsi:type="dcterms:W3CDTF">2015-07-29T07:16:47Z</dcterms:created>
  <dcterms:modified xsi:type="dcterms:W3CDTF">2015-11-06T07:22:05Z</dcterms:modified>
</cp:coreProperties>
</file>