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2" r:id="rId2"/>
  </p:sldIdLst>
  <p:sldSz cx="6858000" cy="9144000" type="screen4x3"/>
  <p:notesSz cx="6742113" cy="98726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y LB Frazier" initials="ALBF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CC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9748" autoAdjust="0"/>
  </p:normalViewPr>
  <p:slideViewPr>
    <p:cSldViewPr>
      <p:cViewPr>
        <p:scale>
          <a:sx n="125" d="100"/>
          <a:sy n="125" d="100"/>
        </p:scale>
        <p:origin x="-468" y="504"/>
      </p:cViewPr>
      <p:guideLst>
        <p:guide orient="horz" pos="288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 bwMode="auto">
          <a:xfrm>
            <a:off x="3819525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796DDEAB-8356-42EA-8984-6F42B76A9A52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38188"/>
            <a:ext cx="277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379" tIns="45689" rIns="91379" bIns="456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 bwMode="auto">
          <a:xfrm>
            <a:off x="673100" y="4691063"/>
            <a:ext cx="5395913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 bwMode="auto">
          <a:xfrm>
            <a:off x="0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 bwMode="auto">
          <a:xfrm>
            <a:off x="3819525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F89F205F-7083-4F02-AB37-EB6A019C1D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8405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922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</a:pPr>
            <a:fld id="{639880AB-1EBA-4BC3-B923-DC3175B59E47}" type="slidenum">
              <a:rPr lang="ja-JP" altLang="en-US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38262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7B4969-4499-4BB8-ABED-942D8D92A51C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BFD5E-C910-4704-99F4-CC0CEA4FA6E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61488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5D48D-D7CE-43C4-A511-63684C0EF6A3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4AA95-80BB-43B8-A90E-A298BF1D9C1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37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D6B139-A068-4A6B-85C2-2876B2C22EA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5209A-26D0-483C-BB6E-B1AF9DBDC92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24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FEFBD-5C03-4CE2-BACB-142A804A3579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6FD38-432F-44F0-ABAF-51FA44B422C3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336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98D62F-0A04-4C81-B186-F1088B18135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6A14A-6496-4EC6-B1E8-1ADBA4B71BBB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0256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171710-E9C1-40FE-94B1-69E3B8CA8FA7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EAEB7-8AA5-47EB-BA97-CF33D58FD25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64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849F93-47AC-4A2C-9EEA-FB540BDAF3B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23077-D139-4BF7-A1F1-A2FDFD9607B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3654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46E65D-B9A6-4EF7-BC07-D10C6CC62F7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6AF99-DCFB-4B6B-80A7-52B91068082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06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499EB7-8F50-4FA6-89B8-C4D9419A741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408EC-7BFF-46CE-8F13-0CC9EC8645F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1473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A5A92D-56F5-47EF-98EC-F5673E0EB5E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19DF9-96A1-412C-8C26-6E4538FCAC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021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225A12-C281-4DE8-992A-2991BE85111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01B9E-710C-45EF-9B09-0BA68F483BE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90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3581499-9C59-43C5-A92D-D1BF446F330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0093A28-7CDA-44E5-9C44-2B7386A53110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テキスト ボックス 95"/>
          <p:cNvSpPr txBox="1">
            <a:spLocks noChangeArrowheads="1"/>
          </p:cNvSpPr>
          <p:nvPr/>
        </p:nvSpPr>
        <p:spPr bwMode="auto">
          <a:xfrm>
            <a:off x="3724275" y="8774113"/>
            <a:ext cx="3133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b="1">
                <a:latin typeface="Arial" charset="0"/>
              </a:rPr>
              <a:t>Additional file 2</a:t>
            </a:r>
            <a:r>
              <a:rPr lang="en-US" altLang="ja-JP" sz="1800" b="1">
                <a:latin typeface="Arial" charset="0"/>
                <a:cs typeface="Arial" charset="0"/>
              </a:rPr>
              <a:t>. Hirai et al.</a:t>
            </a:r>
            <a:endParaRPr lang="ja-JP" altLang="en-US" sz="1800" b="1">
              <a:latin typeface="Arial" charset="0"/>
              <a:cs typeface="Arial" charset="0"/>
            </a:endParaRPr>
          </a:p>
        </p:txBody>
      </p:sp>
      <p:sp>
        <p:nvSpPr>
          <p:cNvPr id="3075" name="テキスト ボックス 51"/>
          <p:cNvSpPr txBox="1">
            <a:spLocks noChangeArrowheads="1"/>
          </p:cNvSpPr>
          <p:nvPr/>
        </p:nvSpPr>
        <p:spPr bwMode="auto">
          <a:xfrm>
            <a:off x="1588" y="-1588"/>
            <a:ext cx="328612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A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3076" name="テキスト ボックス 51"/>
          <p:cNvSpPr txBox="1">
            <a:spLocks noChangeArrowheads="1"/>
          </p:cNvSpPr>
          <p:nvPr/>
        </p:nvSpPr>
        <p:spPr bwMode="auto">
          <a:xfrm>
            <a:off x="3292475" y="-1588"/>
            <a:ext cx="328613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B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3077" name="テキスト ボックス 51"/>
          <p:cNvSpPr txBox="1">
            <a:spLocks noChangeArrowheads="1"/>
          </p:cNvSpPr>
          <p:nvPr/>
        </p:nvSpPr>
        <p:spPr bwMode="auto">
          <a:xfrm>
            <a:off x="1588" y="2078038"/>
            <a:ext cx="3286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C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3078" name="テキスト ボックス 51"/>
          <p:cNvSpPr txBox="1">
            <a:spLocks noChangeArrowheads="1"/>
          </p:cNvSpPr>
          <p:nvPr/>
        </p:nvSpPr>
        <p:spPr bwMode="auto">
          <a:xfrm>
            <a:off x="6094413" y="1312863"/>
            <a:ext cx="425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3079" name="Line 21"/>
          <p:cNvSpPr>
            <a:spLocks noChangeShapeType="1"/>
          </p:cNvSpPr>
          <p:nvPr/>
        </p:nvSpPr>
        <p:spPr bwMode="auto">
          <a:xfrm>
            <a:off x="3879850" y="228600"/>
            <a:ext cx="1588" cy="14112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0" name="Line 22"/>
          <p:cNvSpPr>
            <a:spLocks noChangeShapeType="1"/>
          </p:cNvSpPr>
          <p:nvPr/>
        </p:nvSpPr>
        <p:spPr bwMode="auto">
          <a:xfrm>
            <a:off x="3840163" y="163988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1" name="Line 24"/>
          <p:cNvSpPr>
            <a:spLocks noChangeShapeType="1"/>
          </p:cNvSpPr>
          <p:nvPr/>
        </p:nvSpPr>
        <p:spPr bwMode="auto">
          <a:xfrm>
            <a:off x="3840163" y="140493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2" name="Line 25"/>
          <p:cNvSpPr>
            <a:spLocks noChangeShapeType="1"/>
          </p:cNvSpPr>
          <p:nvPr/>
        </p:nvSpPr>
        <p:spPr bwMode="auto">
          <a:xfrm>
            <a:off x="3840163" y="116998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3" name="Line 26"/>
          <p:cNvSpPr>
            <a:spLocks noChangeShapeType="1"/>
          </p:cNvSpPr>
          <p:nvPr/>
        </p:nvSpPr>
        <p:spPr bwMode="auto">
          <a:xfrm>
            <a:off x="3840163" y="93503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4" name="Line 28"/>
          <p:cNvSpPr>
            <a:spLocks noChangeShapeType="1"/>
          </p:cNvSpPr>
          <p:nvPr/>
        </p:nvSpPr>
        <p:spPr bwMode="auto">
          <a:xfrm>
            <a:off x="3840163" y="70008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5" name="Line 30"/>
          <p:cNvSpPr>
            <a:spLocks noChangeShapeType="1"/>
          </p:cNvSpPr>
          <p:nvPr/>
        </p:nvSpPr>
        <p:spPr bwMode="auto">
          <a:xfrm>
            <a:off x="3840163" y="463550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6" name="Line 31"/>
          <p:cNvSpPr>
            <a:spLocks noChangeShapeType="1"/>
          </p:cNvSpPr>
          <p:nvPr/>
        </p:nvSpPr>
        <p:spPr bwMode="auto">
          <a:xfrm>
            <a:off x="3840163" y="228600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7" name="Line 32"/>
          <p:cNvSpPr>
            <a:spLocks noChangeShapeType="1"/>
          </p:cNvSpPr>
          <p:nvPr/>
        </p:nvSpPr>
        <p:spPr bwMode="auto">
          <a:xfrm>
            <a:off x="3879850" y="1639888"/>
            <a:ext cx="26955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8" name="Line 33"/>
          <p:cNvSpPr>
            <a:spLocks noChangeShapeType="1"/>
          </p:cNvSpPr>
          <p:nvPr/>
        </p:nvSpPr>
        <p:spPr bwMode="auto">
          <a:xfrm flipV="1">
            <a:off x="3879850" y="1639888"/>
            <a:ext cx="0" cy="44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89" name="Line 34"/>
          <p:cNvSpPr>
            <a:spLocks noChangeShapeType="1"/>
          </p:cNvSpPr>
          <p:nvPr/>
        </p:nvSpPr>
        <p:spPr bwMode="auto">
          <a:xfrm flipV="1">
            <a:off x="4419600" y="1639888"/>
            <a:ext cx="0" cy="44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90" name="Line 35"/>
          <p:cNvSpPr>
            <a:spLocks noChangeShapeType="1"/>
          </p:cNvSpPr>
          <p:nvPr/>
        </p:nvSpPr>
        <p:spPr bwMode="auto">
          <a:xfrm flipV="1">
            <a:off x="4960938" y="1639888"/>
            <a:ext cx="0" cy="44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91" name="Line 36"/>
          <p:cNvSpPr>
            <a:spLocks noChangeShapeType="1"/>
          </p:cNvSpPr>
          <p:nvPr/>
        </p:nvSpPr>
        <p:spPr bwMode="auto">
          <a:xfrm flipV="1">
            <a:off x="5494338" y="1639888"/>
            <a:ext cx="0" cy="44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92" name="Line 37"/>
          <p:cNvSpPr>
            <a:spLocks noChangeShapeType="1"/>
          </p:cNvSpPr>
          <p:nvPr/>
        </p:nvSpPr>
        <p:spPr bwMode="auto">
          <a:xfrm flipV="1">
            <a:off x="6034088" y="1639888"/>
            <a:ext cx="0" cy="44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93" name="Line 38"/>
          <p:cNvSpPr>
            <a:spLocks noChangeShapeType="1"/>
          </p:cNvSpPr>
          <p:nvPr/>
        </p:nvSpPr>
        <p:spPr bwMode="auto">
          <a:xfrm flipV="1">
            <a:off x="6575425" y="1639888"/>
            <a:ext cx="0" cy="44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94" name="Rectangle 39"/>
          <p:cNvSpPr>
            <a:spLocks noChangeArrowheads="1"/>
          </p:cNvSpPr>
          <p:nvPr/>
        </p:nvSpPr>
        <p:spPr bwMode="auto">
          <a:xfrm>
            <a:off x="3727450" y="1584325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3095" name="Rectangle 41"/>
          <p:cNvSpPr>
            <a:spLocks noChangeArrowheads="1"/>
          </p:cNvSpPr>
          <p:nvPr/>
        </p:nvSpPr>
        <p:spPr bwMode="auto">
          <a:xfrm>
            <a:off x="3640138" y="1349375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</a:t>
            </a:r>
            <a:r>
              <a:rPr lang="en-US" altLang="ja-JP" sz="800">
                <a:latin typeface="Arial" charset="0"/>
                <a:cs typeface="Arial" charset="0"/>
              </a:rPr>
              <a:t>3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3096" name="Rectangle 42"/>
          <p:cNvSpPr>
            <a:spLocks noChangeArrowheads="1"/>
          </p:cNvSpPr>
          <p:nvPr/>
        </p:nvSpPr>
        <p:spPr bwMode="auto">
          <a:xfrm>
            <a:off x="3640138" y="1114425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0.6</a:t>
            </a:r>
          </a:p>
        </p:txBody>
      </p:sp>
      <p:sp>
        <p:nvSpPr>
          <p:cNvPr id="3097" name="Rectangle 43"/>
          <p:cNvSpPr>
            <a:spLocks noChangeArrowheads="1"/>
          </p:cNvSpPr>
          <p:nvPr/>
        </p:nvSpPr>
        <p:spPr bwMode="auto">
          <a:xfrm>
            <a:off x="3640138" y="879475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</a:t>
            </a:r>
            <a:r>
              <a:rPr lang="en-US" altLang="ja-JP" sz="800">
                <a:latin typeface="Arial" charset="0"/>
                <a:cs typeface="Arial" charset="0"/>
              </a:rPr>
              <a:t>9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3098" name="Rectangle 45"/>
          <p:cNvSpPr>
            <a:spLocks noChangeArrowheads="1"/>
          </p:cNvSpPr>
          <p:nvPr/>
        </p:nvSpPr>
        <p:spPr bwMode="auto">
          <a:xfrm>
            <a:off x="3640138" y="642938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1.2</a:t>
            </a:r>
          </a:p>
        </p:txBody>
      </p:sp>
      <p:sp>
        <p:nvSpPr>
          <p:cNvPr id="3099" name="Rectangle 47"/>
          <p:cNvSpPr>
            <a:spLocks noChangeArrowheads="1"/>
          </p:cNvSpPr>
          <p:nvPr/>
        </p:nvSpPr>
        <p:spPr bwMode="auto">
          <a:xfrm>
            <a:off x="3640138" y="407988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</a:t>
            </a:r>
            <a:r>
              <a:rPr lang="en-US" altLang="ja-JP" sz="800">
                <a:latin typeface="Arial" charset="0"/>
                <a:cs typeface="Arial" charset="0"/>
              </a:rPr>
              <a:t>5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3100" name="Rectangle 48"/>
          <p:cNvSpPr>
            <a:spLocks noChangeArrowheads="1"/>
          </p:cNvSpPr>
          <p:nvPr/>
        </p:nvSpPr>
        <p:spPr bwMode="auto">
          <a:xfrm>
            <a:off x="3640138" y="173038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1.8</a:t>
            </a:r>
          </a:p>
        </p:txBody>
      </p:sp>
      <p:sp>
        <p:nvSpPr>
          <p:cNvPr id="3101" name="Rectangle 54"/>
          <p:cNvSpPr>
            <a:spLocks noChangeArrowheads="1"/>
          </p:cNvSpPr>
          <p:nvPr/>
        </p:nvSpPr>
        <p:spPr bwMode="auto">
          <a:xfrm rot="-5400000">
            <a:off x="2906713" y="873125"/>
            <a:ext cx="12065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</a:t>
            </a:r>
            <a:r>
              <a:rPr lang="en-US" altLang="ja-JP" sz="800">
                <a:latin typeface="Arial" charset="0"/>
                <a:cs typeface="Arial" charset="0"/>
              </a:rPr>
              <a:t>p-specific </a:t>
            </a:r>
            <a:r>
              <a:rPr lang="ja-JP" altLang="ja-JP" sz="800">
                <a:latin typeface="Arial" charset="0"/>
                <a:cs typeface="Arial" charset="0"/>
              </a:rPr>
              <a:t>IgG (OD</a:t>
            </a:r>
            <a:r>
              <a:rPr lang="ja-JP" altLang="ja-JP" sz="800" baseline="-25000">
                <a:latin typeface="Arial" charset="0"/>
                <a:cs typeface="Arial" charset="0"/>
              </a:rPr>
              <a:t>450-620</a:t>
            </a:r>
            <a:r>
              <a:rPr lang="ja-JP" altLang="ja-JP" sz="80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3102" name="Rectangle 6"/>
          <p:cNvSpPr>
            <a:spLocks noChangeArrowheads="1"/>
          </p:cNvSpPr>
          <p:nvPr/>
        </p:nvSpPr>
        <p:spPr bwMode="auto">
          <a:xfrm>
            <a:off x="4040188" y="1622425"/>
            <a:ext cx="219075" cy="1746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03" name="Line 11"/>
          <p:cNvSpPr>
            <a:spLocks noChangeShapeType="1"/>
          </p:cNvSpPr>
          <p:nvPr/>
        </p:nvSpPr>
        <p:spPr bwMode="auto">
          <a:xfrm>
            <a:off x="4149725" y="1622425"/>
            <a:ext cx="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04" name="Line 12"/>
          <p:cNvSpPr>
            <a:spLocks noChangeShapeType="1"/>
          </p:cNvSpPr>
          <p:nvPr/>
        </p:nvSpPr>
        <p:spPr bwMode="auto">
          <a:xfrm>
            <a:off x="4110038" y="1620838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05" name="Rectangle 7"/>
          <p:cNvSpPr>
            <a:spLocks noChangeArrowheads="1"/>
          </p:cNvSpPr>
          <p:nvPr/>
        </p:nvSpPr>
        <p:spPr bwMode="auto">
          <a:xfrm>
            <a:off x="4581525" y="942975"/>
            <a:ext cx="217488" cy="69691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06" name="Line 13"/>
          <p:cNvSpPr>
            <a:spLocks noChangeShapeType="1"/>
          </p:cNvSpPr>
          <p:nvPr/>
        </p:nvSpPr>
        <p:spPr bwMode="auto">
          <a:xfrm flipV="1">
            <a:off x="4689475" y="725488"/>
            <a:ext cx="0" cy="2174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07" name="Line 14"/>
          <p:cNvSpPr>
            <a:spLocks noChangeShapeType="1"/>
          </p:cNvSpPr>
          <p:nvPr/>
        </p:nvSpPr>
        <p:spPr bwMode="auto">
          <a:xfrm>
            <a:off x="4649788" y="723900"/>
            <a:ext cx="809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08" name="Rectangle 8"/>
          <p:cNvSpPr>
            <a:spLocks noChangeArrowheads="1"/>
          </p:cNvSpPr>
          <p:nvPr/>
        </p:nvSpPr>
        <p:spPr bwMode="auto">
          <a:xfrm>
            <a:off x="5129213" y="677863"/>
            <a:ext cx="211137" cy="96202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09" name="Line 15"/>
          <p:cNvSpPr>
            <a:spLocks noChangeShapeType="1"/>
          </p:cNvSpPr>
          <p:nvPr/>
        </p:nvSpPr>
        <p:spPr bwMode="auto">
          <a:xfrm flipV="1">
            <a:off x="5233988" y="423863"/>
            <a:ext cx="0" cy="254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10" name="Line 16"/>
          <p:cNvSpPr>
            <a:spLocks noChangeShapeType="1"/>
          </p:cNvSpPr>
          <p:nvPr/>
        </p:nvSpPr>
        <p:spPr bwMode="auto">
          <a:xfrm>
            <a:off x="5194300" y="422275"/>
            <a:ext cx="809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11" name="Rectangle 9"/>
          <p:cNvSpPr>
            <a:spLocks noChangeArrowheads="1"/>
          </p:cNvSpPr>
          <p:nvPr/>
        </p:nvSpPr>
        <p:spPr bwMode="auto">
          <a:xfrm>
            <a:off x="5661025" y="1403350"/>
            <a:ext cx="219075" cy="23653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12" name="Line 17"/>
          <p:cNvSpPr>
            <a:spLocks noChangeShapeType="1"/>
          </p:cNvSpPr>
          <p:nvPr/>
        </p:nvSpPr>
        <p:spPr bwMode="auto">
          <a:xfrm flipV="1">
            <a:off x="5770563" y="1255713"/>
            <a:ext cx="0" cy="1476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13" name="Line 18"/>
          <p:cNvSpPr>
            <a:spLocks noChangeShapeType="1"/>
          </p:cNvSpPr>
          <p:nvPr/>
        </p:nvSpPr>
        <p:spPr bwMode="auto">
          <a:xfrm>
            <a:off x="5730875" y="1255713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14" name="Rectangle 10"/>
          <p:cNvSpPr>
            <a:spLocks noChangeArrowheads="1"/>
          </p:cNvSpPr>
          <p:nvPr/>
        </p:nvSpPr>
        <p:spPr bwMode="auto">
          <a:xfrm>
            <a:off x="6196013" y="1574800"/>
            <a:ext cx="219075" cy="650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15" name="Line 19"/>
          <p:cNvSpPr>
            <a:spLocks noChangeShapeType="1"/>
          </p:cNvSpPr>
          <p:nvPr/>
        </p:nvSpPr>
        <p:spPr bwMode="auto">
          <a:xfrm flipV="1">
            <a:off x="6305550" y="1563688"/>
            <a:ext cx="0" cy="111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16" name="Line 20"/>
          <p:cNvSpPr>
            <a:spLocks noChangeShapeType="1"/>
          </p:cNvSpPr>
          <p:nvPr/>
        </p:nvSpPr>
        <p:spPr bwMode="auto">
          <a:xfrm>
            <a:off x="6265863" y="1562100"/>
            <a:ext cx="809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17" name="テキスト ボックス 51"/>
          <p:cNvSpPr txBox="1">
            <a:spLocks noChangeArrowheads="1"/>
          </p:cNvSpPr>
          <p:nvPr/>
        </p:nvSpPr>
        <p:spPr bwMode="auto">
          <a:xfrm>
            <a:off x="2722563" y="3429000"/>
            <a:ext cx="423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3118" name="テキスト ボックス 51"/>
          <p:cNvSpPr txBox="1">
            <a:spLocks noChangeArrowheads="1"/>
          </p:cNvSpPr>
          <p:nvPr/>
        </p:nvSpPr>
        <p:spPr bwMode="auto">
          <a:xfrm>
            <a:off x="6088063" y="3432175"/>
            <a:ext cx="425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3119" name="テキスト ボックス 51"/>
          <p:cNvSpPr txBox="1">
            <a:spLocks noChangeArrowheads="1"/>
          </p:cNvSpPr>
          <p:nvPr/>
        </p:nvSpPr>
        <p:spPr bwMode="auto">
          <a:xfrm>
            <a:off x="2724150" y="4729163"/>
            <a:ext cx="423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3120" name="テキスト ボックス 51"/>
          <p:cNvSpPr txBox="1">
            <a:spLocks noChangeArrowheads="1"/>
          </p:cNvSpPr>
          <p:nvPr/>
        </p:nvSpPr>
        <p:spPr bwMode="auto">
          <a:xfrm>
            <a:off x="6072188" y="4637088"/>
            <a:ext cx="425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3121" name="テキスト ボックス 51"/>
          <p:cNvSpPr txBox="1">
            <a:spLocks noChangeArrowheads="1"/>
          </p:cNvSpPr>
          <p:nvPr/>
        </p:nvSpPr>
        <p:spPr bwMode="auto">
          <a:xfrm>
            <a:off x="2185988" y="3081338"/>
            <a:ext cx="423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3122" name="Rectangle 6"/>
          <p:cNvSpPr>
            <a:spLocks noChangeArrowheads="1"/>
          </p:cNvSpPr>
          <p:nvPr/>
        </p:nvSpPr>
        <p:spPr bwMode="auto">
          <a:xfrm>
            <a:off x="684213" y="3781425"/>
            <a:ext cx="217487" cy="111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23" name="Rectangle 8"/>
          <p:cNvSpPr>
            <a:spLocks noChangeArrowheads="1"/>
          </p:cNvSpPr>
          <p:nvPr/>
        </p:nvSpPr>
        <p:spPr bwMode="auto">
          <a:xfrm>
            <a:off x="1758950" y="2741613"/>
            <a:ext cx="211138" cy="10509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24" name="Line 11"/>
          <p:cNvSpPr>
            <a:spLocks noChangeShapeType="1"/>
          </p:cNvSpPr>
          <p:nvPr/>
        </p:nvSpPr>
        <p:spPr bwMode="auto">
          <a:xfrm>
            <a:off x="793750" y="3781425"/>
            <a:ext cx="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25" name="Line 12"/>
          <p:cNvSpPr>
            <a:spLocks noChangeShapeType="1"/>
          </p:cNvSpPr>
          <p:nvPr/>
        </p:nvSpPr>
        <p:spPr bwMode="auto">
          <a:xfrm>
            <a:off x="754063" y="3781425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26" name="Rectangle 7"/>
          <p:cNvSpPr>
            <a:spLocks noChangeArrowheads="1"/>
          </p:cNvSpPr>
          <p:nvPr/>
        </p:nvSpPr>
        <p:spPr bwMode="auto">
          <a:xfrm>
            <a:off x="1222375" y="2795588"/>
            <a:ext cx="217488" cy="9969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27" name="Line 13"/>
          <p:cNvSpPr>
            <a:spLocks noChangeShapeType="1"/>
          </p:cNvSpPr>
          <p:nvPr/>
        </p:nvSpPr>
        <p:spPr bwMode="auto">
          <a:xfrm flipV="1">
            <a:off x="1330325" y="2559050"/>
            <a:ext cx="0" cy="23653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28" name="Line 14"/>
          <p:cNvSpPr>
            <a:spLocks noChangeShapeType="1"/>
          </p:cNvSpPr>
          <p:nvPr/>
        </p:nvSpPr>
        <p:spPr bwMode="auto">
          <a:xfrm>
            <a:off x="1290638" y="2559050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29" name="Line 15"/>
          <p:cNvSpPr>
            <a:spLocks noChangeShapeType="1"/>
          </p:cNvSpPr>
          <p:nvPr/>
        </p:nvSpPr>
        <p:spPr bwMode="auto">
          <a:xfrm flipV="1">
            <a:off x="1860550" y="2552700"/>
            <a:ext cx="0" cy="1889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30" name="Line 16"/>
          <p:cNvSpPr>
            <a:spLocks noChangeShapeType="1"/>
          </p:cNvSpPr>
          <p:nvPr/>
        </p:nvSpPr>
        <p:spPr bwMode="auto">
          <a:xfrm>
            <a:off x="1822450" y="2552700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31" name="Rectangle 9"/>
          <p:cNvSpPr>
            <a:spLocks noChangeArrowheads="1"/>
          </p:cNvSpPr>
          <p:nvPr/>
        </p:nvSpPr>
        <p:spPr bwMode="auto">
          <a:xfrm>
            <a:off x="2289175" y="3492500"/>
            <a:ext cx="217488" cy="3000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32" name="Line 17"/>
          <p:cNvSpPr>
            <a:spLocks noChangeShapeType="1"/>
          </p:cNvSpPr>
          <p:nvPr/>
        </p:nvSpPr>
        <p:spPr bwMode="auto">
          <a:xfrm flipV="1">
            <a:off x="2398713" y="3327400"/>
            <a:ext cx="0" cy="1651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33" name="Line 18"/>
          <p:cNvSpPr>
            <a:spLocks noChangeShapeType="1"/>
          </p:cNvSpPr>
          <p:nvPr/>
        </p:nvSpPr>
        <p:spPr bwMode="auto">
          <a:xfrm>
            <a:off x="2359025" y="3327400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34" name="Rectangle 10"/>
          <p:cNvSpPr>
            <a:spLocks noChangeArrowheads="1"/>
          </p:cNvSpPr>
          <p:nvPr/>
        </p:nvSpPr>
        <p:spPr bwMode="auto">
          <a:xfrm>
            <a:off x="2827338" y="3709988"/>
            <a:ext cx="217487" cy="825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35" name="Line 19"/>
          <p:cNvSpPr>
            <a:spLocks noChangeShapeType="1"/>
          </p:cNvSpPr>
          <p:nvPr/>
        </p:nvSpPr>
        <p:spPr bwMode="auto">
          <a:xfrm flipV="1">
            <a:off x="2935288" y="3686175"/>
            <a:ext cx="0" cy="23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36" name="Line 20"/>
          <p:cNvSpPr>
            <a:spLocks noChangeShapeType="1"/>
          </p:cNvSpPr>
          <p:nvPr/>
        </p:nvSpPr>
        <p:spPr bwMode="auto">
          <a:xfrm>
            <a:off x="2895600" y="3686175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37" name="Line 21"/>
          <p:cNvSpPr>
            <a:spLocks noChangeShapeType="1"/>
          </p:cNvSpPr>
          <p:nvPr/>
        </p:nvSpPr>
        <p:spPr bwMode="auto">
          <a:xfrm>
            <a:off x="523875" y="2382838"/>
            <a:ext cx="1588" cy="1409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38" name="Line 22"/>
          <p:cNvSpPr>
            <a:spLocks noChangeShapeType="1"/>
          </p:cNvSpPr>
          <p:nvPr/>
        </p:nvSpPr>
        <p:spPr bwMode="auto">
          <a:xfrm>
            <a:off x="487363" y="379253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39" name="Line 24"/>
          <p:cNvSpPr>
            <a:spLocks noChangeShapeType="1"/>
          </p:cNvSpPr>
          <p:nvPr/>
        </p:nvSpPr>
        <p:spPr bwMode="auto">
          <a:xfrm>
            <a:off x="487363" y="3509963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0" name="Line 26"/>
          <p:cNvSpPr>
            <a:spLocks noChangeShapeType="1"/>
          </p:cNvSpPr>
          <p:nvPr/>
        </p:nvSpPr>
        <p:spPr bwMode="auto">
          <a:xfrm>
            <a:off x="487363" y="3225800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1" name="Line 28"/>
          <p:cNvSpPr>
            <a:spLocks noChangeShapeType="1"/>
          </p:cNvSpPr>
          <p:nvPr/>
        </p:nvSpPr>
        <p:spPr bwMode="auto">
          <a:xfrm>
            <a:off x="487363" y="2949575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2" name="Line 30"/>
          <p:cNvSpPr>
            <a:spLocks noChangeShapeType="1"/>
          </p:cNvSpPr>
          <p:nvPr/>
        </p:nvSpPr>
        <p:spPr bwMode="auto">
          <a:xfrm>
            <a:off x="487363" y="2665413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3" name="Line 32"/>
          <p:cNvSpPr>
            <a:spLocks noChangeShapeType="1"/>
          </p:cNvSpPr>
          <p:nvPr/>
        </p:nvSpPr>
        <p:spPr bwMode="auto">
          <a:xfrm>
            <a:off x="487363" y="238283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4" name="Line 33"/>
          <p:cNvSpPr>
            <a:spLocks noChangeShapeType="1"/>
          </p:cNvSpPr>
          <p:nvPr/>
        </p:nvSpPr>
        <p:spPr bwMode="auto">
          <a:xfrm>
            <a:off x="523875" y="3792538"/>
            <a:ext cx="26797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5" name="Line 34"/>
          <p:cNvSpPr>
            <a:spLocks noChangeShapeType="1"/>
          </p:cNvSpPr>
          <p:nvPr/>
        </p:nvSpPr>
        <p:spPr bwMode="auto">
          <a:xfrm flipV="1">
            <a:off x="523875" y="3792538"/>
            <a:ext cx="1588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6" name="Line 35"/>
          <p:cNvSpPr>
            <a:spLocks noChangeShapeType="1"/>
          </p:cNvSpPr>
          <p:nvPr/>
        </p:nvSpPr>
        <p:spPr bwMode="auto">
          <a:xfrm flipV="1">
            <a:off x="1062038" y="3792538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7" name="Line 36"/>
          <p:cNvSpPr>
            <a:spLocks noChangeShapeType="1"/>
          </p:cNvSpPr>
          <p:nvPr/>
        </p:nvSpPr>
        <p:spPr bwMode="auto">
          <a:xfrm flipV="1">
            <a:off x="1598613" y="3792538"/>
            <a:ext cx="1587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8" name="Line 37"/>
          <p:cNvSpPr>
            <a:spLocks noChangeShapeType="1"/>
          </p:cNvSpPr>
          <p:nvPr/>
        </p:nvSpPr>
        <p:spPr bwMode="auto">
          <a:xfrm flipV="1">
            <a:off x="2128838" y="3792538"/>
            <a:ext cx="1587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49" name="Line 38"/>
          <p:cNvSpPr>
            <a:spLocks noChangeShapeType="1"/>
          </p:cNvSpPr>
          <p:nvPr/>
        </p:nvSpPr>
        <p:spPr bwMode="auto">
          <a:xfrm flipV="1">
            <a:off x="2667000" y="3792538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50" name="Line 39"/>
          <p:cNvSpPr>
            <a:spLocks noChangeShapeType="1"/>
          </p:cNvSpPr>
          <p:nvPr/>
        </p:nvSpPr>
        <p:spPr bwMode="auto">
          <a:xfrm flipV="1">
            <a:off x="3203575" y="3792538"/>
            <a:ext cx="1588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51" name="Rectangle 40"/>
          <p:cNvSpPr>
            <a:spLocks noChangeArrowheads="1"/>
          </p:cNvSpPr>
          <p:nvPr/>
        </p:nvSpPr>
        <p:spPr bwMode="auto">
          <a:xfrm>
            <a:off x="379413" y="3741738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3152" name="Rectangle 42"/>
          <p:cNvSpPr>
            <a:spLocks noChangeArrowheads="1"/>
          </p:cNvSpPr>
          <p:nvPr/>
        </p:nvSpPr>
        <p:spPr bwMode="auto">
          <a:xfrm>
            <a:off x="292100" y="3459163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0.4</a:t>
            </a:r>
          </a:p>
        </p:txBody>
      </p:sp>
      <p:sp>
        <p:nvSpPr>
          <p:cNvPr id="3153" name="Rectangle 44"/>
          <p:cNvSpPr>
            <a:spLocks noChangeArrowheads="1"/>
          </p:cNvSpPr>
          <p:nvPr/>
        </p:nvSpPr>
        <p:spPr bwMode="auto">
          <a:xfrm>
            <a:off x="292100" y="3175000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0.8</a:t>
            </a:r>
          </a:p>
        </p:txBody>
      </p:sp>
      <p:sp>
        <p:nvSpPr>
          <p:cNvPr id="3154" name="Rectangle 46"/>
          <p:cNvSpPr>
            <a:spLocks noChangeArrowheads="1"/>
          </p:cNvSpPr>
          <p:nvPr/>
        </p:nvSpPr>
        <p:spPr bwMode="auto">
          <a:xfrm>
            <a:off x="292100" y="2897188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1.2</a:t>
            </a:r>
          </a:p>
        </p:txBody>
      </p:sp>
      <p:sp>
        <p:nvSpPr>
          <p:cNvPr id="3155" name="Rectangle 48"/>
          <p:cNvSpPr>
            <a:spLocks noChangeArrowheads="1"/>
          </p:cNvSpPr>
          <p:nvPr/>
        </p:nvSpPr>
        <p:spPr bwMode="auto">
          <a:xfrm>
            <a:off x="292100" y="2614613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1.6</a:t>
            </a:r>
          </a:p>
        </p:txBody>
      </p:sp>
      <p:sp>
        <p:nvSpPr>
          <p:cNvPr id="3156" name="Rectangle 50"/>
          <p:cNvSpPr>
            <a:spLocks noChangeArrowheads="1"/>
          </p:cNvSpPr>
          <p:nvPr/>
        </p:nvSpPr>
        <p:spPr bwMode="auto">
          <a:xfrm>
            <a:off x="379413" y="2330450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157" name="Rectangle 56"/>
          <p:cNvSpPr>
            <a:spLocks noChangeArrowheads="1"/>
          </p:cNvSpPr>
          <p:nvPr/>
        </p:nvSpPr>
        <p:spPr bwMode="auto">
          <a:xfrm rot="-5400000">
            <a:off x="-421481" y="3026569"/>
            <a:ext cx="12636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</a:t>
            </a:r>
            <a:r>
              <a:rPr lang="en-US" altLang="ja-JP" sz="800">
                <a:latin typeface="Arial" charset="0"/>
                <a:cs typeface="Arial" charset="0"/>
              </a:rPr>
              <a:t>p-specific </a:t>
            </a:r>
            <a:r>
              <a:rPr lang="ja-JP" altLang="ja-JP" sz="800">
                <a:latin typeface="Arial" charset="0"/>
                <a:cs typeface="Arial" charset="0"/>
              </a:rPr>
              <a:t>IgG1</a:t>
            </a:r>
            <a:r>
              <a:rPr lang="en-US" altLang="ja-JP" sz="800">
                <a:latin typeface="Arial" charset="0"/>
                <a:cs typeface="Arial" charset="0"/>
              </a:rPr>
              <a:t> </a:t>
            </a:r>
            <a:r>
              <a:rPr lang="ja-JP" altLang="ja-JP" sz="800">
                <a:latin typeface="Arial" charset="0"/>
                <a:cs typeface="Arial" charset="0"/>
              </a:rPr>
              <a:t>(OD</a:t>
            </a:r>
            <a:r>
              <a:rPr lang="ja-JP" altLang="ja-JP" sz="800" baseline="-25000">
                <a:latin typeface="Arial" charset="0"/>
                <a:cs typeface="Arial" charset="0"/>
              </a:rPr>
              <a:t>450-620</a:t>
            </a:r>
            <a:r>
              <a:rPr lang="ja-JP" altLang="ja-JP" sz="80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3158" name="Rectangle 6"/>
          <p:cNvSpPr>
            <a:spLocks noChangeArrowheads="1"/>
          </p:cNvSpPr>
          <p:nvPr/>
        </p:nvSpPr>
        <p:spPr bwMode="auto">
          <a:xfrm>
            <a:off x="4037013" y="3751263"/>
            <a:ext cx="215900" cy="41275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3159" name="Rectangle 7"/>
          <p:cNvSpPr>
            <a:spLocks noChangeArrowheads="1"/>
          </p:cNvSpPr>
          <p:nvPr/>
        </p:nvSpPr>
        <p:spPr bwMode="auto">
          <a:xfrm>
            <a:off x="4578350" y="3014663"/>
            <a:ext cx="215900" cy="777875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3160" name="Rectangle 8"/>
          <p:cNvSpPr>
            <a:spLocks noChangeArrowheads="1"/>
          </p:cNvSpPr>
          <p:nvPr/>
        </p:nvSpPr>
        <p:spPr bwMode="auto">
          <a:xfrm>
            <a:off x="5119688" y="2967038"/>
            <a:ext cx="215900" cy="825500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3161" name="Rectangle 9"/>
          <p:cNvSpPr>
            <a:spLocks noChangeArrowheads="1"/>
          </p:cNvSpPr>
          <p:nvPr/>
        </p:nvSpPr>
        <p:spPr bwMode="auto">
          <a:xfrm>
            <a:off x="5654675" y="3455988"/>
            <a:ext cx="215900" cy="336550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3162" name="Rectangle 10"/>
          <p:cNvSpPr>
            <a:spLocks noChangeArrowheads="1"/>
          </p:cNvSpPr>
          <p:nvPr/>
        </p:nvSpPr>
        <p:spPr bwMode="auto">
          <a:xfrm>
            <a:off x="6196013" y="3709988"/>
            <a:ext cx="215900" cy="82550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3163" name="Line 11"/>
          <p:cNvSpPr>
            <a:spLocks noChangeShapeType="1"/>
          </p:cNvSpPr>
          <p:nvPr/>
        </p:nvSpPr>
        <p:spPr bwMode="auto">
          <a:xfrm flipV="1">
            <a:off x="4146550" y="3740150"/>
            <a:ext cx="0" cy="11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64" name="Line 12"/>
          <p:cNvSpPr>
            <a:spLocks noChangeShapeType="1"/>
          </p:cNvSpPr>
          <p:nvPr/>
        </p:nvSpPr>
        <p:spPr bwMode="auto">
          <a:xfrm>
            <a:off x="4108450" y="3740150"/>
            <a:ext cx="809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65" name="Line 13"/>
          <p:cNvSpPr>
            <a:spLocks noChangeShapeType="1"/>
          </p:cNvSpPr>
          <p:nvPr/>
        </p:nvSpPr>
        <p:spPr bwMode="auto">
          <a:xfrm flipV="1">
            <a:off x="4687888" y="2773363"/>
            <a:ext cx="0" cy="241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66" name="Line 14"/>
          <p:cNvSpPr>
            <a:spLocks noChangeShapeType="1"/>
          </p:cNvSpPr>
          <p:nvPr/>
        </p:nvSpPr>
        <p:spPr bwMode="auto">
          <a:xfrm>
            <a:off x="4649788" y="2773363"/>
            <a:ext cx="809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67" name="Line 15"/>
          <p:cNvSpPr>
            <a:spLocks noChangeShapeType="1"/>
          </p:cNvSpPr>
          <p:nvPr/>
        </p:nvSpPr>
        <p:spPr bwMode="auto">
          <a:xfrm flipV="1">
            <a:off x="5229225" y="2608263"/>
            <a:ext cx="0" cy="3587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68" name="Line 16"/>
          <p:cNvSpPr>
            <a:spLocks noChangeShapeType="1"/>
          </p:cNvSpPr>
          <p:nvPr/>
        </p:nvSpPr>
        <p:spPr bwMode="auto">
          <a:xfrm>
            <a:off x="5191125" y="2608263"/>
            <a:ext cx="809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69" name="Line 17"/>
          <p:cNvSpPr>
            <a:spLocks noChangeShapeType="1"/>
          </p:cNvSpPr>
          <p:nvPr/>
        </p:nvSpPr>
        <p:spPr bwMode="auto">
          <a:xfrm flipV="1">
            <a:off x="5762625" y="3244850"/>
            <a:ext cx="0" cy="21113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0" name="Line 18"/>
          <p:cNvSpPr>
            <a:spLocks noChangeShapeType="1"/>
          </p:cNvSpPr>
          <p:nvPr/>
        </p:nvSpPr>
        <p:spPr bwMode="auto">
          <a:xfrm>
            <a:off x="5726113" y="3244850"/>
            <a:ext cx="809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1" name="Line 19"/>
          <p:cNvSpPr>
            <a:spLocks noChangeShapeType="1"/>
          </p:cNvSpPr>
          <p:nvPr/>
        </p:nvSpPr>
        <p:spPr bwMode="auto">
          <a:xfrm flipV="1">
            <a:off x="6303963" y="3703638"/>
            <a:ext cx="0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2" name="Line 20"/>
          <p:cNvSpPr>
            <a:spLocks noChangeShapeType="1"/>
          </p:cNvSpPr>
          <p:nvPr/>
        </p:nvSpPr>
        <p:spPr bwMode="auto">
          <a:xfrm>
            <a:off x="6267450" y="3703638"/>
            <a:ext cx="809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3" name="Line 21"/>
          <p:cNvSpPr>
            <a:spLocks noChangeShapeType="1"/>
          </p:cNvSpPr>
          <p:nvPr/>
        </p:nvSpPr>
        <p:spPr bwMode="auto">
          <a:xfrm>
            <a:off x="3881438" y="2384425"/>
            <a:ext cx="0" cy="1408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4" name="Line 22"/>
          <p:cNvSpPr>
            <a:spLocks noChangeShapeType="1"/>
          </p:cNvSpPr>
          <p:nvPr/>
        </p:nvSpPr>
        <p:spPr bwMode="auto">
          <a:xfrm>
            <a:off x="3836988" y="3792538"/>
            <a:ext cx="412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5" name="Line 24"/>
          <p:cNvSpPr>
            <a:spLocks noChangeShapeType="1"/>
          </p:cNvSpPr>
          <p:nvPr/>
        </p:nvSpPr>
        <p:spPr bwMode="auto">
          <a:xfrm>
            <a:off x="3836988" y="3321050"/>
            <a:ext cx="412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6" name="Line 26"/>
          <p:cNvSpPr>
            <a:spLocks noChangeShapeType="1"/>
          </p:cNvSpPr>
          <p:nvPr/>
        </p:nvSpPr>
        <p:spPr bwMode="auto">
          <a:xfrm>
            <a:off x="3836988" y="2855913"/>
            <a:ext cx="412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7" name="Line 28"/>
          <p:cNvSpPr>
            <a:spLocks noChangeShapeType="1"/>
          </p:cNvSpPr>
          <p:nvPr/>
        </p:nvSpPr>
        <p:spPr bwMode="auto">
          <a:xfrm>
            <a:off x="3836988" y="2384425"/>
            <a:ext cx="412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8" name="Line 29"/>
          <p:cNvSpPr>
            <a:spLocks noChangeShapeType="1"/>
          </p:cNvSpPr>
          <p:nvPr/>
        </p:nvSpPr>
        <p:spPr bwMode="auto">
          <a:xfrm>
            <a:off x="3881438" y="3792538"/>
            <a:ext cx="27003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79" name="Line 30"/>
          <p:cNvSpPr>
            <a:spLocks noChangeShapeType="1"/>
          </p:cNvSpPr>
          <p:nvPr/>
        </p:nvSpPr>
        <p:spPr bwMode="auto">
          <a:xfrm flipV="1">
            <a:off x="3881438" y="37925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80" name="Line 31"/>
          <p:cNvSpPr>
            <a:spLocks noChangeShapeType="1"/>
          </p:cNvSpPr>
          <p:nvPr/>
        </p:nvSpPr>
        <p:spPr bwMode="auto">
          <a:xfrm flipV="1">
            <a:off x="4422775" y="37925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81" name="Line 32"/>
          <p:cNvSpPr>
            <a:spLocks noChangeShapeType="1"/>
          </p:cNvSpPr>
          <p:nvPr/>
        </p:nvSpPr>
        <p:spPr bwMode="auto">
          <a:xfrm flipV="1">
            <a:off x="4964113" y="37925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82" name="Line 33"/>
          <p:cNvSpPr>
            <a:spLocks noChangeShapeType="1"/>
          </p:cNvSpPr>
          <p:nvPr/>
        </p:nvSpPr>
        <p:spPr bwMode="auto">
          <a:xfrm flipV="1">
            <a:off x="5499100" y="37925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83" name="Line 34"/>
          <p:cNvSpPr>
            <a:spLocks noChangeShapeType="1"/>
          </p:cNvSpPr>
          <p:nvPr/>
        </p:nvSpPr>
        <p:spPr bwMode="auto">
          <a:xfrm flipV="1">
            <a:off x="6040438" y="37925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84" name="Line 35"/>
          <p:cNvSpPr>
            <a:spLocks noChangeShapeType="1"/>
          </p:cNvSpPr>
          <p:nvPr/>
        </p:nvSpPr>
        <p:spPr bwMode="auto">
          <a:xfrm flipV="1">
            <a:off x="6581775" y="37925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85" name="Rectangle 36"/>
          <p:cNvSpPr>
            <a:spLocks noChangeArrowheads="1"/>
          </p:cNvSpPr>
          <p:nvPr/>
        </p:nvSpPr>
        <p:spPr bwMode="auto">
          <a:xfrm>
            <a:off x="3733800" y="3733800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3186" name="Rectangle 38"/>
          <p:cNvSpPr>
            <a:spLocks noChangeArrowheads="1"/>
          </p:cNvSpPr>
          <p:nvPr/>
        </p:nvSpPr>
        <p:spPr bwMode="auto">
          <a:xfrm>
            <a:off x="3646488" y="3262313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0.4</a:t>
            </a:r>
          </a:p>
        </p:txBody>
      </p:sp>
      <p:sp>
        <p:nvSpPr>
          <p:cNvPr id="3187" name="Rectangle 40"/>
          <p:cNvSpPr>
            <a:spLocks noChangeArrowheads="1"/>
          </p:cNvSpPr>
          <p:nvPr/>
        </p:nvSpPr>
        <p:spPr bwMode="auto">
          <a:xfrm>
            <a:off x="3646488" y="2795588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0.8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3188" name="Rectangle 42"/>
          <p:cNvSpPr>
            <a:spLocks noChangeArrowheads="1"/>
          </p:cNvSpPr>
          <p:nvPr/>
        </p:nvSpPr>
        <p:spPr bwMode="auto">
          <a:xfrm>
            <a:off x="3646488" y="2324100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1.2</a:t>
            </a:r>
          </a:p>
        </p:txBody>
      </p:sp>
      <p:sp>
        <p:nvSpPr>
          <p:cNvPr id="3189" name="Rectangle 48"/>
          <p:cNvSpPr>
            <a:spLocks noChangeArrowheads="1"/>
          </p:cNvSpPr>
          <p:nvPr/>
        </p:nvSpPr>
        <p:spPr bwMode="auto">
          <a:xfrm rot="-5400000">
            <a:off x="2848769" y="2999581"/>
            <a:ext cx="132238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</a:t>
            </a:r>
            <a:r>
              <a:rPr lang="en-US" altLang="ja-JP" sz="800">
                <a:latin typeface="Arial" charset="0"/>
                <a:cs typeface="Arial" charset="0"/>
              </a:rPr>
              <a:t>p-specific </a:t>
            </a:r>
            <a:r>
              <a:rPr lang="ja-JP" altLang="ja-JP" sz="800">
                <a:latin typeface="Arial" charset="0"/>
                <a:cs typeface="Arial" charset="0"/>
              </a:rPr>
              <a:t>IgG2a (OD</a:t>
            </a:r>
            <a:r>
              <a:rPr lang="ja-JP" altLang="ja-JP" sz="800" baseline="-25000">
                <a:latin typeface="Arial" charset="0"/>
                <a:cs typeface="Arial" charset="0"/>
              </a:rPr>
              <a:t>450-620</a:t>
            </a:r>
            <a:r>
              <a:rPr lang="ja-JP" altLang="ja-JP" sz="80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3190" name="Rectangle 6"/>
          <p:cNvSpPr>
            <a:spLocks noChangeArrowheads="1"/>
          </p:cNvSpPr>
          <p:nvPr/>
        </p:nvSpPr>
        <p:spPr bwMode="auto">
          <a:xfrm>
            <a:off x="676275" y="5348288"/>
            <a:ext cx="215900" cy="174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91" name="Line 11"/>
          <p:cNvSpPr>
            <a:spLocks noChangeShapeType="1"/>
          </p:cNvSpPr>
          <p:nvPr/>
        </p:nvSpPr>
        <p:spPr bwMode="auto">
          <a:xfrm flipV="1">
            <a:off x="790575" y="5341938"/>
            <a:ext cx="0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92" name="Line 12"/>
          <p:cNvSpPr>
            <a:spLocks noChangeShapeType="1"/>
          </p:cNvSpPr>
          <p:nvPr/>
        </p:nvSpPr>
        <p:spPr bwMode="auto">
          <a:xfrm>
            <a:off x="750888" y="5341938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93" name="Rectangle 7"/>
          <p:cNvSpPr>
            <a:spLocks noChangeArrowheads="1"/>
          </p:cNvSpPr>
          <p:nvPr/>
        </p:nvSpPr>
        <p:spPr bwMode="auto">
          <a:xfrm>
            <a:off x="1219200" y="4344988"/>
            <a:ext cx="217488" cy="10207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94" name="Line 13"/>
          <p:cNvSpPr>
            <a:spLocks noChangeShapeType="1"/>
          </p:cNvSpPr>
          <p:nvPr/>
        </p:nvSpPr>
        <p:spPr bwMode="auto">
          <a:xfrm flipV="1">
            <a:off x="1325563" y="4086225"/>
            <a:ext cx="0" cy="2587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95" name="Line 14"/>
          <p:cNvSpPr>
            <a:spLocks noChangeShapeType="1"/>
          </p:cNvSpPr>
          <p:nvPr/>
        </p:nvSpPr>
        <p:spPr bwMode="auto">
          <a:xfrm>
            <a:off x="1285875" y="4086225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96" name="Rectangle 8"/>
          <p:cNvSpPr>
            <a:spLocks noChangeArrowheads="1"/>
          </p:cNvSpPr>
          <p:nvPr/>
        </p:nvSpPr>
        <p:spPr bwMode="auto">
          <a:xfrm>
            <a:off x="1754188" y="4518025"/>
            <a:ext cx="215900" cy="8477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197" name="Line 15"/>
          <p:cNvSpPr>
            <a:spLocks noChangeShapeType="1"/>
          </p:cNvSpPr>
          <p:nvPr/>
        </p:nvSpPr>
        <p:spPr bwMode="auto">
          <a:xfrm flipV="1">
            <a:off x="1860550" y="4235450"/>
            <a:ext cx="0" cy="282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98" name="Line 16"/>
          <p:cNvSpPr>
            <a:spLocks noChangeShapeType="1"/>
          </p:cNvSpPr>
          <p:nvPr/>
        </p:nvSpPr>
        <p:spPr bwMode="auto">
          <a:xfrm>
            <a:off x="1820863" y="4235450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199" name="Rectangle 9"/>
          <p:cNvSpPr>
            <a:spLocks noChangeArrowheads="1"/>
          </p:cNvSpPr>
          <p:nvPr/>
        </p:nvSpPr>
        <p:spPr bwMode="auto">
          <a:xfrm>
            <a:off x="2289175" y="4903788"/>
            <a:ext cx="215900" cy="4619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200" name="Line 17"/>
          <p:cNvSpPr>
            <a:spLocks noChangeShapeType="1"/>
          </p:cNvSpPr>
          <p:nvPr/>
        </p:nvSpPr>
        <p:spPr bwMode="auto">
          <a:xfrm flipV="1">
            <a:off x="2393950" y="4697413"/>
            <a:ext cx="0" cy="2063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01" name="Line 18"/>
          <p:cNvSpPr>
            <a:spLocks noChangeShapeType="1"/>
          </p:cNvSpPr>
          <p:nvPr/>
        </p:nvSpPr>
        <p:spPr bwMode="auto">
          <a:xfrm>
            <a:off x="2354263" y="4697413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02" name="Rectangle 10"/>
          <p:cNvSpPr>
            <a:spLocks noChangeArrowheads="1"/>
          </p:cNvSpPr>
          <p:nvPr/>
        </p:nvSpPr>
        <p:spPr bwMode="auto">
          <a:xfrm>
            <a:off x="2822575" y="5083175"/>
            <a:ext cx="215900" cy="2825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203" name="Line 19"/>
          <p:cNvSpPr>
            <a:spLocks noChangeShapeType="1"/>
          </p:cNvSpPr>
          <p:nvPr/>
        </p:nvSpPr>
        <p:spPr bwMode="auto">
          <a:xfrm flipV="1">
            <a:off x="2928938" y="4995863"/>
            <a:ext cx="0" cy="873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04" name="Line 20"/>
          <p:cNvSpPr>
            <a:spLocks noChangeShapeType="1"/>
          </p:cNvSpPr>
          <p:nvPr/>
        </p:nvSpPr>
        <p:spPr bwMode="auto">
          <a:xfrm>
            <a:off x="2889250" y="4995863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05" name="Line 21"/>
          <p:cNvSpPr>
            <a:spLocks noChangeShapeType="1"/>
          </p:cNvSpPr>
          <p:nvPr/>
        </p:nvSpPr>
        <p:spPr bwMode="auto">
          <a:xfrm>
            <a:off x="523875" y="3952875"/>
            <a:ext cx="1588" cy="14128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06" name="Line 22"/>
          <p:cNvSpPr>
            <a:spLocks noChangeShapeType="1"/>
          </p:cNvSpPr>
          <p:nvPr/>
        </p:nvSpPr>
        <p:spPr bwMode="auto">
          <a:xfrm>
            <a:off x="485775" y="5365750"/>
            <a:ext cx="396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07" name="Line 23"/>
          <p:cNvSpPr>
            <a:spLocks noChangeShapeType="1"/>
          </p:cNvSpPr>
          <p:nvPr/>
        </p:nvSpPr>
        <p:spPr bwMode="auto">
          <a:xfrm>
            <a:off x="485775" y="5164138"/>
            <a:ext cx="396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08" name="Line 24"/>
          <p:cNvSpPr>
            <a:spLocks noChangeShapeType="1"/>
          </p:cNvSpPr>
          <p:nvPr/>
        </p:nvSpPr>
        <p:spPr bwMode="auto">
          <a:xfrm>
            <a:off x="485775" y="4962525"/>
            <a:ext cx="396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09" name="Line 25"/>
          <p:cNvSpPr>
            <a:spLocks noChangeShapeType="1"/>
          </p:cNvSpPr>
          <p:nvPr/>
        </p:nvSpPr>
        <p:spPr bwMode="auto">
          <a:xfrm>
            <a:off x="485775" y="4760913"/>
            <a:ext cx="396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0" name="Line 26"/>
          <p:cNvSpPr>
            <a:spLocks noChangeShapeType="1"/>
          </p:cNvSpPr>
          <p:nvPr/>
        </p:nvSpPr>
        <p:spPr bwMode="auto">
          <a:xfrm>
            <a:off x="485775" y="4557713"/>
            <a:ext cx="396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1" name="Line 27"/>
          <p:cNvSpPr>
            <a:spLocks noChangeShapeType="1"/>
          </p:cNvSpPr>
          <p:nvPr/>
        </p:nvSpPr>
        <p:spPr bwMode="auto">
          <a:xfrm>
            <a:off x="485775" y="4356100"/>
            <a:ext cx="396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2" name="Line 28"/>
          <p:cNvSpPr>
            <a:spLocks noChangeShapeType="1"/>
          </p:cNvSpPr>
          <p:nvPr/>
        </p:nvSpPr>
        <p:spPr bwMode="auto">
          <a:xfrm>
            <a:off x="485775" y="4154488"/>
            <a:ext cx="396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3" name="Line 29"/>
          <p:cNvSpPr>
            <a:spLocks noChangeShapeType="1"/>
          </p:cNvSpPr>
          <p:nvPr/>
        </p:nvSpPr>
        <p:spPr bwMode="auto">
          <a:xfrm>
            <a:off x="485775" y="3952875"/>
            <a:ext cx="396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4" name="Line 30"/>
          <p:cNvSpPr>
            <a:spLocks noChangeShapeType="1"/>
          </p:cNvSpPr>
          <p:nvPr/>
        </p:nvSpPr>
        <p:spPr bwMode="auto">
          <a:xfrm>
            <a:off x="523875" y="5365750"/>
            <a:ext cx="26717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5" name="Line 31"/>
          <p:cNvSpPr>
            <a:spLocks noChangeShapeType="1"/>
          </p:cNvSpPr>
          <p:nvPr/>
        </p:nvSpPr>
        <p:spPr bwMode="auto">
          <a:xfrm flipV="1">
            <a:off x="523875" y="536575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6" name="Line 32"/>
          <p:cNvSpPr>
            <a:spLocks noChangeShapeType="1"/>
          </p:cNvSpPr>
          <p:nvPr/>
        </p:nvSpPr>
        <p:spPr bwMode="auto">
          <a:xfrm flipV="1">
            <a:off x="1058863" y="536575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7" name="Line 33"/>
          <p:cNvSpPr>
            <a:spLocks noChangeShapeType="1"/>
          </p:cNvSpPr>
          <p:nvPr/>
        </p:nvSpPr>
        <p:spPr bwMode="auto">
          <a:xfrm flipV="1">
            <a:off x="1592263" y="536575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8" name="Line 34"/>
          <p:cNvSpPr>
            <a:spLocks noChangeShapeType="1"/>
          </p:cNvSpPr>
          <p:nvPr/>
        </p:nvSpPr>
        <p:spPr bwMode="auto">
          <a:xfrm flipV="1">
            <a:off x="2127250" y="536575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19" name="Line 35"/>
          <p:cNvSpPr>
            <a:spLocks noChangeShapeType="1"/>
          </p:cNvSpPr>
          <p:nvPr/>
        </p:nvSpPr>
        <p:spPr bwMode="auto">
          <a:xfrm flipV="1">
            <a:off x="2662238" y="536575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20" name="Line 36"/>
          <p:cNvSpPr>
            <a:spLocks noChangeShapeType="1"/>
          </p:cNvSpPr>
          <p:nvPr/>
        </p:nvSpPr>
        <p:spPr bwMode="auto">
          <a:xfrm flipV="1">
            <a:off x="3195638" y="536575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21" name="Rectangle 38"/>
          <p:cNvSpPr>
            <a:spLocks noChangeArrowheads="1"/>
          </p:cNvSpPr>
          <p:nvPr/>
        </p:nvSpPr>
        <p:spPr bwMode="auto">
          <a:xfrm>
            <a:off x="379413" y="5318125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3222" name="Rectangle 39"/>
          <p:cNvSpPr>
            <a:spLocks noChangeArrowheads="1"/>
          </p:cNvSpPr>
          <p:nvPr/>
        </p:nvSpPr>
        <p:spPr bwMode="auto">
          <a:xfrm>
            <a:off x="292100" y="5116513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0.2</a:t>
            </a:r>
          </a:p>
        </p:txBody>
      </p:sp>
      <p:sp>
        <p:nvSpPr>
          <p:cNvPr id="3223" name="Rectangle 40"/>
          <p:cNvSpPr>
            <a:spLocks noChangeArrowheads="1"/>
          </p:cNvSpPr>
          <p:nvPr/>
        </p:nvSpPr>
        <p:spPr bwMode="auto">
          <a:xfrm>
            <a:off x="292100" y="4914900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0.4</a:t>
            </a:r>
          </a:p>
        </p:txBody>
      </p:sp>
      <p:sp>
        <p:nvSpPr>
          <p:cNvPr id="3224" name="Rectangle 41"/>
          <p:cNvSpPr>
            <a:spLocks noChangeArrowheads="1"/>
          </p:cNvSpPr>
          <p:nvPr/>
        </p:nvSpPr>
        <p:spPr bwMode="auto">
          <a:xfrm>
            <a:off x="292100" y="4711700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0.6</a:t>
            </a:r>
          </a:p>
        </p:txBody>
      </p:sp>
      <p:sp>
        <p:nvSpPr>
          <p:cNvPr id="3225" name="Rectangle 42"/>
          <p:cNvSpPr>
            <a:spLocks noChangeArrowheads="1"/>
          </p:cNvSpPr>
          <p:nvPr/>
        </p:nvSpPr>
        <p:spPr bwMode="auto">
          <a:xfrm>
            <a:off x="292100" y="4510088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0.8</a:t>
            </a:r>
          </a:p>
        </p:txBody>
      </p:sp>
      <p:sp>
        <p:nvSpPr>
          <p:cNvPr id="3226" name="Rectangle 43"/>
          <p:cNvSpPr>
            <a:spLocks noChangeArrowheads="1"/>
          </p:cNvSpPr>
          <p:nvPr/>
        </p:nvSpPr>
        <p:spPr bwMode="auto">
          <a:xfrm>
            <a:off x="379413" y="4308475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3227" name="Rectangle 44"/>
          <p:cNvSpPr>
            <a:spLocks noChangeArrowheads="1"/>
          </p:cNvSpPr>
          <p:nvPr/>
        </p:nvSpPr>
        <p:spPr bwMode="auto">
          <a:xfrm>
            <a:off x="292100" y="4106863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1.2</a:t>
            </a:r>
          </a:p>
        </p:txBody>
      </p:sp>
      <p:sp>
        <p:nvSpPr>
          <p:cNvPr id="3228" name="Rectangle 45"/>
          <p:cNvSpPr>
            <a:spLocks noChangeArrowheads="1"/>
          </p:cNvSpPr>
          <p:nvPr/>
        </p:nvSpPr>
        <p:spPr bwMode="auto">
          <a:xfrm>
            <a:off x="292100" y="3905250"/>
            <a:ext cx="1444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1.4</a:t>
            </a:r>
          </a:p>
        </p:txBody>
      </p:sp>
      <p:sp>
        <p:nvSpPr>
          <p:cNvPr id="3229" name="Rectangle 51"/>
          <p:cNvSpPr>
            <a:spLocks noChangeArrowheads="1"/>
          </p:cNvSpPr>
          <p:nvPr/>
        </p:nvSpPr>
        <p:spPr bwMode="auto">
          <a:xfrm rot="-5400000">
            <a:off x="-450850" y="4568825"/>
            <a:ext cx="13223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  <a:r>
              <a:rPr lang="en-US" altLang="ja-JP" sz="800">
                <a:latin typeface="Arial" charset="0"/>
                <a:cs typeface="Arial" charset="0"/>
              </a:rPr>
              <a:t>-</a:t>
            </a:r>
            <a:r>
              <a:rPr lang="ja-JP" altLang="ja-JP" sz="800">
                <a:latin typeface="Arial" charset="0"/>
                <a:cs typeface="Arial" charset="0"/>
              </a:rPr>
              <a:t>specific IgG2b</a:t>
            </a:r>
            <a:r>
              <a:rPr lang="ja-JP" altLang="en-US" sz="800">
                <a:latin typeface="Arial" charset="0"/>
                <a:cs typeface="Arial" charset="0"/>
              </a:rPr>
              <a:t> </a:t>
            </a:r>
            <a:r>
              <a:rPr lang="en-US" altLang="ja-JP" sz="800">
                <a:latin typeface="Arial" charset="0"/>
                <a:cs typeface="Arial" charset="0"/>
              </a:rPr>
              <a:t>(OD</a:t>
            </a:r>
            <a:r>
              <a:rPr lang="en-US" altLang="ja-JP" sz="800" baseline="-25000">
                <a:latin typeface="Arial" charset="0"/>
                <a:cs typeface="Arial" charset="0"/>
              </a:rPr>
              <a:t>450-620</a:t>
            </a:r>
            <a:r>
              <a:rPr lang="en-US" altLang="ja-JP" sz="800">
                <a:latin typeface="Arial" charset="0"/>
                <a:cs typeface="Arial" charset="0"/>
              </a:rPr>
              <a:t>)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3230" name="Rectangle 7"/>
          <p:cNvSpPr>
            <a:spLocks noChangeArrowheads="1"/>
          </p:cNvSpPr>
          <p:nvPr/>
        </p:nvSpPr>
        <p:spPr bwMode="auto">
          <a:xfrm>
            <a:off x="4030663" y="5038725"/>
            <a:ext cx="220662" cy="328613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231" name="Rectangle 8"/>
          <p:cNvSpPr>
            <a:spLocks noChangeArrowheads="1"/>
          </p:cNvSpPr>
          <p:nvPr/>
        </p:nvSpPr>
        <p:spPr bwMode="auto">
          <a:xfrm>
            <a:off x="4570413" y="4359275"/>
            <a:ext cx="220662" cy="1008063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232" name="Rectangle 9"/>
          <p:cNvSpPr>
            <a:spLocks noChangeArrowheads="1"/>
          </p:cNvSpPr>
          <p:nvPr/>
        </p:nvSpPr>
        <p:spPr bwMode="auto">
          <a:xfrm>
            <a:off x="5111750" y="4560888"/>
            <a:ext cx="212725" cy="806450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233" name="Line 12"/>
          <p:cNvSpPr>
            <a:spLocks noChangeShapeType="1"/>
          </p:cNvSpPr>
          <p:nvPr/>
        </p:nvSpPr>
        <p:spPr bwMode="auto">
          <a:xfrm flipV="1">
            <a:off x="4137025" y="4957763"/>
            <a:ext cx="0" cy="809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34" name="Line 13"/>
          <p:cNvSpPr>
            <a:spLocks noChangeShapeType="1"/>
          </p:cNvSpPr>
          <p:nvPr/>
        </p:nvSpPr>
        <p:spPr bwMode="auto">
          <a:xfrm>
            <a:off x="4100513" y="4957763"/>
            <a:ext cx="809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35" name="Line 14"/>
          <p:cNvSpPr>
            <a:spLocks noChangeShapeType="1"/>
          </p:cNvSpPr>
          <p:nvPr/>
        </p:nvSpPr>
        <p:spPr bwMode="auto">
          <a:xfrm flipV="1">
            <a:off x="4678363" y="4048125"/>
            <a:ext cx="0" cy="3111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36" name="Line 15"/>
          <p:cNvSpPr>
            <a:spLocks noChangeShapeType="1"/>
          </p:cNvSpPr>
          <p:nvPr/>
        </p:nvSpPr>
        <p:spPr bwMode="auto">
          <a:xfrm>
            <a:off x="4640263" y="4048125"/>
            <a:ext cx="809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37" name="Line 16"/>
          <p:cNvSpPr>
            <a:spLocks noChangeShapeType="1"/>
          </p:cNvSpPr>
          <p:nvPr/>
        </p:nvSpPr>
        <p:spPr bwMode="auto">
          <a:xfrm flipV="1">
            <a:off x="5218113" y="4221163"/>
            <a:ext cx="0" cy="3397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38" name="Line 17"/>
          <p:cNvSpPr>
            <a:spLocks noChangeShapeType="1"/>
          </p:cNvSpPr>
          <p:nvPr/>
        </p:nvSpPr>
        <p:spPr bwMode="auto">
          <a:xfrm>
            <a:off x="5180013" y="4221163"/>
            <a:ext cx="809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39" name="Rectangle 10"/>
          <p:cNvSpPr>
            <a:spLocks noChangeArrowheads="1"/>
          </p:cNvSpPr>
          <p:nvPr/>
        </p:nvSpPr>
        <p:spPr bwMode="auto">
          <a:xfrm>
            <a:off x="5645150" y="4751388"/>
            <a:ext cx="219075" cy="615950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240" name="Line 18"/>
          <p:cNvSpPr>
            <a:spLocks noChangeShapeType="1"/>
          </p:cNvSpPr>
          <p:nvPr/>
        </p:nvSpPr>
        <p:spPr bwMode="auto">
          <a:xfrm flipV="1">
            <a:off x="5754688" y="4589463"/>
            <a:ext cx="0" cy="161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41" name="Line 19"/>
          <p:cNvSpPr>
            <a:spLocks noChangeShapeType="1"/>
          </p:cNvSpPr>
          <p:nvPr/>
        </p:nvSpPr>
        <p:spPr bwMode="auto">
          <a:xfrm>
            <a:off x="5715000" y="4589463"/>
            <a:ext cx="793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42" name="Rectangle 11"/>
          <p:cNvSpPr>
            <a:spLocks noChangeArrowheads="1"/>
          </p:cNvSpPr>
          <p:nvPr/>
        </p:nvSpPr>
        <p:spPr bwMode="auto">
          <a:xfrm>
            <a:off x="6181725" y="4992688"/>
            <a:ext cx="215900" cy="374650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3243" name="Line 20"/>
          <p:cNvSpPr>
            <a:spLocks noChangeShapeType="1"/>
          </p:cNvSpPr>
          <p:nvPr/>
        </p:nvSpPr>
        <p:spPr bwMode="auto">
          <a:xfrm flipV="1">
            <a:off x="6289675" y="4894263"/>
            <a:ext cx="0" cy="984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44" name="Line 21"/>
          <p:cNvSpPr>
            <a:spLocks noChangeShapeType="1"/>
          </p:cNvSpPr>
          <p:nvPr/>
        </p:nvSpPr>
        <p:spPr bwMode="auto">
          <a:xfrm>
            <a:off x="6248400" y="4894263"/>
            <a:ext cx="809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45" name="Line 22"/>
          <p:cNvSpPr>
            <a:spLocks noChangeShapeType="1"/>
          </p:cNvSpPr>
          <p:nvPr/>
        </p:nvSpPr>
        <p:spPr bwMode="auto">
          <a:xfrm>
            <a:off x="3870325" y="3956050"/>
            <a:ext cx="1588" cy="14112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46" name="Line 23"/>
          <p:cNvSpPr>
            <a:spLocks noChangeShapeType="1"/>
          </p:cNvSpPr>
          <p:nvPr/>
        </p:nvSpPr>
        <p:spPr bwMode="auto">
          <a:xfrm>
            <a:off x="3827463" y="536733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47" name="Line 25"/>
          <p:cNvSpPr>
            <a:spLocks noChangeShapeType="1"/>
          </p:cNvSpPr>
          <p:nvPr/>
        </p:nvSpPr>
        <p:spPr bwMode="auto">
          <a:xfrm>
            <a:off x="3827463" y="5014913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48" name="Line 27"/>
          <p:cNvSpPr>
            <a:spLocks noChangeShapeType="1"/>
          </p:cNvSpPr>
          <p:nvPr/>
        </p:nvSpPr>
        <p:spPr bwMode="auto">
          <a:xfrm>
            <a:off x="3827463" y="4664075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49" name="Line 29"/>
          <p:cNvSpPr>
            <a:spLocks noChangeShapeType="1"/>
          </p:cNvSpPr>
          <p:nvPr/>
        </p:nvSpPr>
        <p:spPr bwMode="auto">
          <a:xfrm>
            <a:off x="3827463" y="4306888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0" name="Line 31"/>
          <p:cNvSpPr>
            <a:spLocks noChangeShapeType="1"/>
          </p:cNvSpPr>
          <p:nvPr/>
        </p:nvSpPr>
        <p:spPr bwMode="auto">
          <a:xfrm>
            <a:off x="3827463" y="3956050"/>
            <a:ext cx="396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1" name="Line 32"/>
          <p:cNvSpPr>
            <a:spLocks noChangeShapeType="1"/>
          </p:cNvSpPr>
          <p:nvPr/>
        </p:nvSpPr>
        <p:spPr bwMode="auto">
          <a:xfrm>
            <a:off x="3870325" y="5367338"/>
            <a:ext cx="26939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2" name="Line 33"/>
          <p:cNvSpPr>
            <a:spLocks noChangeShapeType="1"/>
          </p:cNvSpPr>
          <p:nvPr/>
        </p:nvSpPr>
        <p:spPr bwMode="auto">
          <a:xfrm flipV="1">
            <a:off x="3870325" y="5367338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3" name="Line 34"/>
          <p:cNvSpPr>
            <a:spLocks noChangeShapeType="1"/>
          </p:cNvSpPr>
          <p:nvPr/>
        </p:nvSpPr>
        <p:spPr bwMode="auto">
          <a:xfrm flipV="1">
            <a:off x="4410075" y="5367338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4" name="Line 35"/>
          <p:cNvSpPr>
            <a:spLocks noChangeShapeType="1"/>
          </p:cNvSpPr>
          <p:nvPr/>
        </p:nvSpPr>
        <p:spPr bwMode="auto">
          <a:xfrm flipV="1">
            <a:off x="4951413" y="5367338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5" name="Line 36"/>
          <p:cNvSpPr>
            <a:spLocks noChangeShapeType="1"/>
          </p:cNvSpPr>
          <p:nvPr/>
        </p:nvSpPr>
        <p:spPr bwMode="auto">
          <a:xfrm flipV="1">
            <a:off x="5484813" y="5367338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6" name="Line 37"/>
          <p:cNvSpPr>
            <a:spLocks noChangeShapeType="1"/>
          </p:cNvSpPr>
          <p:nvPr/>
        </p:nvSpPr>
        <p:spPr bwMode="auto">
          <a:xfrm flipV="1">
            <a:off x="6024563" y="5367338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7" name="Line 38"/>
          <p:cNvSpPr>
            <a:spLocks noChangeShapeType="1"/>
          </p:cNvSpPr>
          <p:nvPr/>
        </p:nvSpPr>
        <p:spPr bwMode="auto">
          <a:xfrm flipV="1">
            <a:off x="6564313" y="5367338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258" name="Rectangle 39"/>
          <p:cNvSpPr>
            <a:spLocks noChangeArrowheads="1"/>
          </p:cNvSpPr>
          <p:nvPr/>
        </p:nvSpPr>
        <p:spPr bwMode="auto">
          <a:xfrm>
            <a:off x="3724275" y="5308600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3259" name="Rectangle 41"/>
          <p:cNvSpPr>
            <a:spLocks noChangeArrowheads="1"/>
          </p:cNvSpPr>
          <p:nvPr/>
        </p:nvSpPr>
        <p:spPr bwMode="auto">
          <a:xfrm>
            <a:off x="3579813" y="4957763"/>
            <a:ext cx="20161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0.04</a:t>
            </a:r>
          </a:p>
        </p:txBody>
      </p:sp>
      <p:sp>
        <p:nvSpPr>
          <p:cNvPr id="3260" name="Rectangle 43"/>
          <p:cNvSpPr>
            <a:spLocks noChangeArrowheads="1"/>
          </p:cNvSpPr>
          <p:nvPr/>
        </p:nvSpPr>
        <p:spPr bwMode="auto">
          <a:xfrm>
            <a:off x="3579813" y="4605338"/>
            <a:ext cx="20161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0.08</a:t>
            </a:r>
          </a:p>
        </p:txBody>
      </p:sp>
      <p:sp>
        <p:nvSpPr>
          <p:cNvPr id="3261" name="Rectangle 45"/>
          <p:cNvSpPr>
            <a:spLocks noChangeArrowheads="1"/>
          </p:cNvSpPr>
          <p:nvPr/>
        </p:nvSpPr>
        <p:spPr bwMode="auto">
          <a:xfrm>
            <a:off x="3579813" y="4249738"/>
            <a:ext cx="20161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0.12</a:t>
            </a:r>
          </a:p>
        </p:txBody>
      </p:sp>
      <p:sp>
        <p:nvSpPr>
          <p:cNvPr id="3262" name="Rectangle 47"/>
          <p:cNvSpPr>
            <a:spLocks noChangeArrowheads="1"/>
          </p:cNvSpPr>
          <p:nvPr/>
        </p:nvSpPr>
        <p:spPr bwMode="auto">
          <a:xfrm>
            <a:off x="3579813" y="3897313"/>
            <a:ext cx="20161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0.16</a:t>
            </a:r>
          </a:p>
        </p:txBody>
      </p:sp>
      <p:sp>
        <p:nvSpPr>
          <p:cNvPr id="3263" name="Rectangle 53"/>
          <p:cNvSpPr>
            <a:spLocks noChangeArrowheads="1"/>
          </p:cNvSpPr>
          <p:nvPr/>
        </p:nvSpPr>
        <p:spPr bwMode="auto">
          <a:xfrm rot="-5400000">
            <a:off x="2877344" y="4599781"/>
            <a:ext cx="126523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  <a:r>
              <a:rPr lang="en-US" altLang="ja-JP" sz="800">
                <a:latin typeface="Arial" charset="0"/>
                <a:cs typeface="Arial" charset="0"/>
              </a:rPr>
              <a:t>-</a:t>
            </a:r>
            <a:r>
              <a:rPr lang="ja-JP" altLang="ja-JP" sz="800">
                <a:latin typeface="Arial" charset="0"/>
                <a:cs typeface="Arial" charset="0"/>
              </a:rPr>
              <a:t>specific IgG3</a:t>
            </a:r>
            <a:r>
              <a:rPr lang="en-US" altLang="ja-JP" sz="800">
                <a:latin typeface="Arial" charset="0"/>
                <a:cs typeface="Arial" charset="0"/>
              </a:rPr>
              <a:t> (OD</a:t>
            </a:r>
            <a:r>
              <a:rPr lang="en-US" altLang="ja-JP" sz="800" baseline="-25000">
                <a:latin typeface="Arial" charset="0"/>
                <a:cs typeface="Arial" charset="0"/>
              </a:rPr>
              <a:t>450-620</a:t>
            </a:r>
            <a:r>
              <a:rPr lang="en-US" altLang="ja-JP" sz="800">
                <a:latin typeface="Arial" charset="0"/>
                <a:cs typeface="Arial" charset="0"/>
              </a:rPr>
              <a:t>)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grpSp>
        <p:nvGrpSpPr>
          <p:cNvPr id="3264" name="グループ化 2"/>
          <p:cNvGrpSpPr>
            <a:grpSpLocks/>
          </p:cNvGrpSpPr>
          <p:nvPr/>
        </p:nvGrpSpPr>
        <p:grpSpPr bwMode="auto">
          <a:xfrm>
            <a:off x="142875" y="171450"/>
            <a:ext cx="3059113" cy="1535113"/>
            <a:chOff x="-954898" y="35936"/>
            <a:chExt cx="3059197" cy="1534307"/>
          </a:xfrm>
        </p:grpSpPr>
        <p:sp>
          <p:nvSpPr>
            <p:cNvPr id="3304" name="Rectangle 6"/>
            <p:cNvSpPr>
              <a:spLocks noChangeArrowheads="1"/>
            </p:cNvSpPr>
            <p:nvPr/>
          </p:nvSpPr>
          <p:spPr bwMode="auto">
            <a:xfrm>
              <a:off x="-424143" y="1133951"/>
              <a:ext cx="215048" cy="3641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800">
                <a:latin typeface="Arial" charset="0"/>
                <a:cs typeface="Arial" charset="0"/>
              </a:endParaRPr>
            </a:p>
          </p:txBody>
        </p:sp>
        <p:sp>
          <p:nvSpPr>
            <p:cNvPr id="3305" name="Rectangle 7"/>
            <p:cNvSpPr>
              <a:spLocks noChangeArrowheads="1"/>
            </p:cNvSpPr>
            <p:nvPr/>
          </p:nvSpPr>
          <p:spPr bwMode="auto">
            <a:xfrm>
              <a:off x="110219" y="558413"/>
              <a:ext cx="221565" cy="9396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800">
                <a:latin typeface="Arial" charset="0"/>
                <a:cs typeface="Arial" charset="0"/>
              </a:endParaRPr>
            </a:p>
          </p:txBody>
        </p:sp>
        <p:sp>
          <p:nvSpPr>
            <p:cNvPr id="3306" name="Rectangle 8"/>
            <p:cNvSpPr>
              <a:spLocks noChangeArrowheads="1"/>
            </p:cNvSpPr>
            <p:nvPr/>
          </p:nvSpPr>
          <p:spPr bwMode="auto">
            <a:xfrm>
              <a:off x="651097" y="405718"/>
              <a:ext cx="215048" cy="109235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800">
                <a:latin typeface="Arial" charset="0"/>
                <a:cs typeface="Arial" charset="0"/>
              </a:endParaRPr>
            </a:p>
          </p:txBody>
        </p:sp>
        <p:sp>
          <p:nvSpPr>
            <p:cNvPr id="3307" name="Rectangle 9"/>
            <p:cNvSpPr>
              <a:spLocks noChangeArrowheads="1"/>
            </p:cNvSpPr>
            <p:nvPr/>
          </p:nvSpPr>
          <p:spPr bwMode="auto">
            <a:xfrm>
              <a:off x="1185458" y="687615"/>
              <a:ext cx="221565" cy="81045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800">
                <a:latin typeface="Arial" charset="0"/>
                <a:cs typeface="Arial" charset="0"/>
              </a:endParaRPr>
            </a:p>
          </p:txBody>
        </p:sp>
        <p:sp>
          <p:nvSpPr>
            <p:cNvPr id="3308" name="Rectangle 10"/>
            <p:cNvSpPr>
              <a:spLocks noChangeArrowheads="1"/>
            </p:cNvSpPr>
            <p:nvPr/>
          </p:nvSpPr>
          <p:spPr bwMode="auto">
            <a:xfrm>
              <a:off x="1726336" y="487938"/>
              <a:ext cx="215048" cy="10101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800">
                <a:latin typeface="Arial" charset="0"/>
                <a:cs typeface="Arial" charset="0"/>
              </a:endParaRPr>
            </a:p>
          </p:txBody>
        </p:sp>
        <p:sp>
          <p:nvSpPr>
            <p:cNvPr id="3309" name="Line 11"/>
            <p:cNvSpPr>
              <a:spLocks noChangeShapeType="1"/>
            </p:cNvSpPr>
            <p:nvPr/>
          </p:nvSpPr>
          <p:spPr bwMode="auto">
            <a:xfrm flipV="1">
              <a:off x="-319876" y="1116333"/>
              <a:ext cx="0" cy="176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0" name="Line 12"/>
            <p:cNvSpPr>
              <a:spLocks noChangeShapeType="1"/>
            </p:cNvSpPr>
            <p:nvPr/>
          </p:nvSpPr>
          <p:spPr bwMode="auto">
            <a:xfrm>
              <a:off x="-358623" y="1116333"/>
              <a:ext cx="8162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1" name="Line 13"/>
            <p:cNvSpPr>
              <a:spLocks noChangeShapeType="1"/>
            </p:cNvSpPr>
            <p:nvPr/>
          </p:nvSpPr>
          <p:spPr bwMode="auto">
            <a:xfrm flipV="1">
              <a:off x="221001" y="411591"/>
              <a:ext cx="0" cy="1468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2" name="Line 14"/>
            <p:cNvSpPr>
              <a:spLocks noChangeShapeType="1"/>
            </p:cNvSpPr>
            <p:nvPr/>
          </p:nvSpPr>
          <p:spPr bwMode="auto">
            <a:xfrm>
              <a:off x="182255" y="411591"/>
              <a:ext cx="8162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3" name="Line 15"/>
            <p:cNvSpPr>
              <a:spLocks noChangeShapeType="1"/>
            </p:cNvSpPr>
            <p:nvPr/>
          </p:nvSpPr>
          <p:spPr bwMode="auto">
            <a:xfrm flipV="1">
              <a:off x="755363" y="300007"/>
              <a:ext cx="0" cy="10571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4" name="Line 16"/>
            <p:cNvSpPr>
              <a:spLocks noChangeShapeType="1"/>
            </p:cNvSpPr>
            <p:nvPr/>
          </p:nvSpPr>
          <p:spPr bwMode="auto">
            <a:xfrm>
              <a:off x="716616" y="300007"/>
              <a:ext cx="8162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5" name="Line 17"/>
            <p:cNvSpPr>
              <a:spLocks noChangeShapeType="1"/>
            </p:cNvSpPr>
            <p:nvPr/>
          </p:nvSpPr>
          <p:spPr bwMode="auto">
            <a:xfrm flipV="1">
              <a:off x="1296241" y="558413"/>
              <a:ext cx="0" cy="1292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6" name="Line 18"/>
            <p:cNvSpPr>
              <a:spLocks noChangeShapeType="1"/>
            </p:cNvSpPr>
            <p:nvPr/>
          </p:nvSpPr>
          <p:spPr bwMode="auto">
            <a:xfrm>
              <a:off x="1257494" y="558413"/>
              <a:ext cx="8162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7" name="Line 19"/>
            <p:cNvSpPr>
              <a:spLocks noChangeShapeType="1"/>
            </p:cNvSpPr>
            <p:nvPr/>
          </p:nvSpPr>
          <p:spPr bwMode="auto">
            <a:xfrm flipV="1">
              <a:off x="1830602" y="294134"/>
              <a:ext cx="0" cy="1938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8" name="Line 20"/>
            <p:cNvSpPr>
              <a:spLocks noChangeShapeType="1"/>
            </p:cNvSpPr>
            <p:nvPr/>
          </p:nvSpPr>
          <p:spPr bwMode="auto">
            <a:xfrm>
              <a:off x="1791855" y="294134"/>
              <a:ext cx="8162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19" name="Line 21"/>
            <p:cNvSpPr>
              <a:spLocks noChangeShapeType="1"/>
            </p:cNvSpPr>
            <p:nvPr/>
          </p:nvSpPr>
          <p:spPr bwMode="auto">
            <a:xfrm>
              <a:off x="-580541" y="94457"/>
              <a:ext cx="1087" cy="140361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0" name="Line 22"/>
            <p:cNvSpPr>
              <a:spLocks noChangeShapeType="1"/>
            </p:cNvSpPr>
            <p:nvPr/>
          </p:nvSpPr>
          <p:spPr bwMode="auto">
            <a:xfrm>
              <a:off x="-621005" y="1498069"/>
              <a:ext cx="408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1" name="Line 24"/>
            <p:cNvSpPr>
              <a:spLocks noChangeShapeType="1"/>
            </p:cNvSpPr>
            <p:nvPr/>
          </p:nvSpPr>
          <p:spPr bwMode="auto">
            <a:xfrm>
              <a:off x="-621005" y="1145697"/>
              <a:ext cx="408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2" name="Line 26"/>
            <p:cNvSpPr>
              <a:spLocks noChangeShapeType="1"/>
            </p:cNvSpPr>
            <p:nvPr/>
          </p:nvSpPr>
          <p:spPr bwMode="auto">
            <a:xfrm>
              <a:off x="-621005" y="799199"/>
              <a:ext cx="408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3" name="Line 28"/>
            <p:cNvSpPr>
              <a:spLocks noChangeShapeType="1"/>
            </p:cNvSpPr>
            <p:nvPr/>
          </p:nvSpPr>
          <p:spPr bwMode="auto">
            <a:xfrm>
              <a:off x="-621005" y="446829"/>
              <a:ext cx="408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4" name="Line 30"/>
            <p:cNvSpPr>
              <a:spLocks noChangeShapeType="1"/>
            </p:cNvSpPr>
            <p:nvPr/>
          </p:nvSpPr>
          <p:spPr bwMode="auto">
            <a:xfrm>
              <a:off x="-621005" y="94457"/>
              <a:ext cx="408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5" name="Line 31"/>
            <p:cNvSpPr>
              <a:spLocks noChangeShapeType="1"/>
            </p:cNvSpPr>
            <p:nvPr/>
          </p:nvSpPr>
          <p:spPr bwMode="auto">
            <a:xfrm>
              <a:off x="-580541" y="1498069"/>
              <a:ext cx="268484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6" name="Line 32"/>
            <p:cNvSpPr>
              <a:spLocks noChangeShapeType="1"/>
            </p:cNvSpPr>
            <p:nvPr/>
          </p:nvSpPr>
          <p:spPr bwMode="auto">
            <a:xfrm flipV="1">
              <a:off x="-580541" y="1498067"/>
              <a:ext cx="0" cy="444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7" name="Line 33"/>
            <p:cNvSpPr>
              <a:spLocks noChangeShapeType="1"/>
            </p:cNvSpPr>
            <p:nvPr/>
          </p:nvSpPr>
          <p:spPr bwMode="auto">
            <a:xfrm flipV="1">
              <a:off x="-46180" y="1498067"/>
              <a:ext cx="0" cy="444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8" name="Line 34"/>
            <p:cNvSpPr>
              <a:spLocks noChangeShapeType="1"/>
            </p:cNvSpPr>
            <p:nvPr/>
          </p:nvSpPr>
          <p:spPr bwMode="auto">
            <a:xfrm flipV="1">
              <a:off x="494699" y="1498067"/>
              <a:ext cx="0" cy="444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29" name="Line 35"/>
            <p:cNvSpPr>
              <a:spLocks noChangeShapeType="1"/>
            </p:cNvSpPr>
            <p:nvPr/>
          </p:nvSpPr>
          <p:spPr bwMode="auto">
            <a:xfrm flipV="1">
              <a:off x="1029060" y="1498067"/>
              <a:ext cx="0" cy="444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30" name="Line 36"/>
            <p:cNvSpPr>
              <a:spLocks noChangeShapeType="1"/>
            </p:cNvSpPr>
            <p:nvPr/>
          </p:nvSpPr>
          <p:spPr bwMode="auto">
            <a:xfrm flipV="1">
              <a:off x="1569938" y="1498067"/>
              <a:ext cx="0" cy="444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31" name="Line 37"/>
            <p:cNvSpPr>
              <a:spLocks noChangeShapeType="1"/>
            </p:cNvSpPr>
            <p:nvPr/>
          </p:nvSpPr>
          <p:spPr bwMode="auto">
            <a:xfrm flipV="1">
              <a:off x="2104299" y="1498067"/>
              <a:ext cx="0" cy="444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32" name="Rectangle 38"/>
            <p:cNvSpPr>
              <a:spLocks noChangeArrowheads="1"/>
            </p:cNvSpPr>
            <p:nvPr/>
          </p:nvSpPr>
          <p:spPr bwMode="auto">
            <a:xfrm>
              <a:off x="-724218" y="1447167"/>
              <a:ext cx="57710" cy="123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333" name="Rectangle 40"/>
            <p:cNvSpPr>
              <a:spLocks noChangeArrowheads="1"/>
            </p:cNvSpPr>
            <p:nvPr/>
          </p:nvSpPr>
          <p:spPr bwMode="auto">
            <a:xfrm>
              <a:off x="-810782" y="1094796"/>
              <a:ext cx="144274" cy="123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0.1</a:t>
              </a:r>
            </a:p>
          </p:txBody>
        </p:sp>
        <p:sp>
          <p:nvSpPr>
            <p:cNvPr id="3334" name="Rectangle 42"/>
            <p:cNvSpPr>
              <a:spLocks noChangeArrowheads="1"/>
            </p:cNvSpPr>
            <p:nvPr/>
          </p:nvSpPr>
          <p:spPr bwMode="auto">
            <a:xfrm>
              <a:off x="-810782" y="748298"/>
              <a:ext cx="144274" cy="123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0.2</a:t>
              </a:r>
            </a:p>
          </p:txBody>
        </p:sp>
        <p:sp>
          <p:nvSpPr>
            <p:cNvPr id="3335" name="Rectangle 44"/>
            <p:cNvSpPr>
              <a:spLocks noChangeArrowheads="1"/>
            </p:cNvSpPr>
            <p:nvPr/>
          </p:nvSpPr>
          <p:spPr bwMode="auto">
            <a:xfrm>
              <a:off x="-810782" y="395927"/>
              <a:ext cx="144274" cy="123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0.3</a:t>
              </a:r>
            </a:p>
          </p:txBody>
        </p:sp>
        <p:sp>
          <p:nvSpPr>
            <p:cNvPr id="3336" name="Rectangle 46"/>
            <p:cNvSpPr>
              <a:spLocks noChangeArrowheads="1"/>
            </p:cNvSpPr>
            <p:nvPr/>
          </p:nvSpPr>
          <p:spPr bwMode="auto">
            <a:xfrm>
              <a:off x="-810782" y="35936"/>
              <a:ext cx="144274" cy="123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0.4</a:t>
              </a:r>
            </a:p>
          </p:txBody>
        </p:sp>
        <p:sp>
          <p:nvSpPr>
            <p:cNvPr id="3337" name="Rectangle 52"/>
            <p:cNvSpPr>
              <a:spLocks noChangeArrowheads="1"/>
            </p:cNvSpPr>
            <p:nvPr/>
          </p:nvSpPr>
          <p:spPr bwMode="auto">
            <a:xfrm rot="-5400000">
              <a:off x="-1491122" y="699467"/>
              <a:ext cx="1195565" cy="123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Dp</a:t>
              </a:r>
              <a:r>
                <a:rPr lang="en-US" altLang="ja-JP" sz="800">
                  <a:latin typeface="Arial" charset="0"/>
                  <a:cs typeface="Arial" charset="0"/>
                </a:rPr>
                <a:t>-</a:t>
              </a:r>
              <a:r>
                <a:rPr lang="ja-JP" altLang="ja-JP" sz="800">
                  <a:latin typeface="Arial" charset="0"/>
                  <a:cs typeface="Arial" charset="0"/>
                </a:rPr>
                <a:t>specific IgE (OD</a:t>
              </a:r>
              <a:r>
                <a:rPr lang="ja-JP" altLang="ja-JP" sz="800" baseline="-25000">
                  <a:latin typeface="Arial" charset="0"/>
                  <a:cs typeface="Arial" charset="0"/>
                </a:rPr>
                <a:t>450-620</a:t>
              </a:r>
              <a:r>
                <a:rPr lang="ja-JP" altLang="ja-JP" sz="800">
                  <a:latin typeface="Arial" charset="0"/>
                  <a:cs typeface="Arial" charset="0"/>
                </a:rPr>
                <a:t>)</a:t>
              </a:r>
            </a:p>
          </p:txBody>
        </p:sp>
      </p:grpSp>
      <p:sp>
        <p:nvSpPr>
          <p:cNvPr id="3265" name="テキスト ボックス 2"/>
          <p:cNvSpPr txBox="1">
            <a:spLocks noChangeArrowheads="1"/>
          </p:cNvSpPr>
          <p:nvPr/>
        </p:nvSpPr>
        <p:spPr bwMode="auto">
          <a:xfrm>
            <a:off x="188913" y="6016625"/>
            <a:ext cx="64801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ja-JP" sz="1200" b="1" dirty="0">
                <a:latin typeface="Arial" charset="0"/>
              </a:rPr>
              <a:t>Additional file 2. Dose-dependence of the effects of nSP30 nanoparticles on mite-allergen (</a:t>
            </a:r>
            <a:r>
              <a:rPr lang="en-US" altLang="ja-JP" sz="1200" b="1" dirty="0" err="1">
                <a:latin typeface="Arial" charset="0"/>
              </a:rPr>
              <a:t>Dp</a:t>
            </a:r>
            <a:r>
              <a:rPr lang="en-US" altLang="ja-JP" sz="1200" b="1" dirty="0">
                <a:latin typeface="Arial" charset="0"/>
              </a:rPr>
              <a:t>)–specific antibody responses. </a:t>
            </a:r>
            <a:r>
              <a:rPr lang="en-US" altLang="ja-JP" sz="1200" dirty="0">
                <a:latin typeface="Arial" charset="0"/>
              </a:rPr>
              <a:t>A–C</a:t>
            </a:r>
            <a:r>
              <a:rPr lang="en-US" altLang="ja-JP" sz="1200" dirty="0">
                <a:latin typeface="Arial" charset="0"/>
                <a:cs typeface="Arial" charset="0"/>
              </a:rPr>
              <a:t>, Plasma levels </a:t>
            </a:r>
            <a:r>
              <a:rPr lang="en-US" altLang="ja-JP" sz="1200" dirty="0" smtClean="0">
                <a:latin typeface="Arial" charset="0"/>
                <a:cs typeface="Arial" charset="0"/>
              </a:rPr>
              <a:t>of </a:t>
            </a:r>
            <a:r>
              <a:rPr lang="en-US" altLang="ja-JP" sz="1200" dirty="0" err="1">
                <a:latin typeface="Arial" charset="0"/>
                <a:cs typeface="Arial" charset="0"/>
              </a:rPr>
              <a:t>Dp</a:t>
            </a:r>
            <a:r>
              <a:rPr lang="en-US" altLang="ja-JP" sz="1200" dirty="0">
                <a:latin typeface="Arial" charset="0"/>
                <a:cs typeface="Arial" charset="0"/>
              </a:rPr>
              <a:t>-specific (A) </a:t>
            </a:r>
            <a:r>
              <a:rPr lang="en-US" altLang="ja-JP" sz="1200" dirty="0" err="1">
                <a:latin typeface="Arial" charset="0"/>
                <a:cs typeface="Arial" charset="0"/>
              </a:rPr>
              <a:t>IgE</a:t>
            </a:r>
            <a:r>
              <a:rPr lang="en-US" altLang="ja-JP" sz="1200" dirty="0">
                <a:latin typeface="Arial" charset="0"/>
                <a:cs typeface="Arial" charset="0"/>
              </a:rPr>
              <a:t>, (B) IgG, and (C) IgG subtypes in plasma collected from NC/</a:t>
            </a:r>
            <a:r>
              <a:rPr lang="en-US" altLang="ja-JP" sz="1200" dirty="0" err="1">
                <a:latin typeface="Arial" charset="0"/>
                <a:cs typeface="Arial" charset="0"/>
              </a:rPr>
              <a:t>Nga</a:t>
            </a:r>
            <a:r>
              <a:rPr lang="en-US" altLang="ja-JP" sz="1200" dirty="0">
                <a:latin typeface="Arial" charset="0"/>
                <a:cs typeface="Arial" charset="0"/>
              </a:rPr>
              <a:t> mice after topical treatment with </a:t>
            </a:r>
            <a:r>
              <a:rPr lang="en-US" altLang="ja-JP" sz="1200" dirty="0" err="1">
                <a:latin typeface="Arial" charset="0"/>
                <a:cs typeface="Arial" charset="0"/>
              </a:rPr>
              <a:t>Dp</a:t>
            </a:r>
            <a:r>
              <a:rPr lang="en-US" altLang="ja-JP" sz="1200" dirty="0">
                <a:latin typeface="Arial" charset="0"/>
                <a:cs typeface="Arial" charset="0"/>
              </a:rPr>
              <a:t> alone or  with 1.4, 4.2, or 12.5 mg mL</a:t>
            </a:r>
            <a:r>
              <a:rPr lang="en-US" altLang="ja-JP" sz="1200" baseline="30000" dirty="0">
                <a:latin typeface="Arial" charset="0"/>
                <a:cs typeface="Arial" charset="0"/>
              </a:rPr>
              <a:t>-1</a:t>
            </a:r>
            <a:r>
              <a:rPr lang="en-US" altLang="ja-JP" sz="1200" dirty="0">
                <a:latin typeface="Arial" charset="0"/>
                <a:cs typeface="Arial" charset="0"/>
              </a:rPr>
              <a:t> nSP30 (as analyzed by ELISA). Data are given as means ± SEMs (n = 5). *P &lt; 0.05, **P &lt; 0.01 vs. </a:t>
            </a:r>
            <a:r>
              <a:rPr lang="en-US" altLang="ja-JP" sz="1200" dirty="0" err="1">
                <a:latin typeface="Arial" charset="0"/>
                <a:cs typeface="Arial" charset="0"/>
              </a:rPr>
              <a:t>Dp</a:t>
            </a:r>
            <a:r>
              <a:rPr lang="en-US" altLang="ja-JP" sz="1200" dirty="0">
                <a:latin typeface="Arial" charset="0"/>
                <a:cs typeface="Arial" charset="0"/>
              </a:rPr>
              <a:t>-alone group.</a:t>
            </a:r>
            <a:endParaRPr lang="ja-JP" altLang="en-US" sz="1200" dirty="0">
              <a:latin typeface="Arial" charset="0"/>
              <a:cs typeface="Arial" charset="0"/>
            </a:endParaRPr>
          </a:p>
        </p:txBody>
      </p:sp>
      <p:grpSp>
        <p:nvGrpSpPr>
          <p:cNvPr id="3266" name="グループ化 2"/>
          <p:cNvGrpSpPr>
            <a:grpSpLocks/>
          </p:cNvGrpSpPr>
          <p:nvPr/>
        </p:nvGrpSpPr>
        <p:grpSpPr bwMode="auto">
          <a:xfrm>
            <a:off x="87313" y="1736725"/>
            <a:ext cx="6488112" cy="469900"/>
            <a:chOff x="87498" y="1736841"/>
            <a:chExt cx="6487594" cy="469684"/>
          </a:xfrm>
        </p:grpSpPr>
        <p:grpSp>
          <p:nvGrpSpPr>
            <p:cNvPr id="3286" name="グループ化 1"/>
            <p:cNvGrpSpPr>
              <a:grpSpLocks/>
            </p:cNvGrpSpPr>
            <p:nvPr/>
          </p:nvGrpSpPr>
          <p:grpSpPr bwMode="auto">
            <a:xfrm>
              <a:off x="87498" y="1736841"/>
              <a:ext cx="3125615" cy="469684"/>
              <a:chOff x="87498" y="1736841"/>
              <a:chExt cx="3125615" cy="469684"/>
            </a:xfrm>
          </p:grpSpPr>
          <p:sp>
            <p:nvSpPr>
              <p:cNvPr id="3296" name="Rectangle 47"/>
              <p:cNvSpPr>
                <a:spLocks noChangeArrowheads="1"/>
              </p:cNvSpPr>
              <p:nvPr/>
            </p:nvSpPr>
            <p:spPr bwMode="auto">
              <a:xfrm>
                <a:off x="751463" y="1752204"/>
                <a:ext cx="59307" cy="215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400">
                    <a:latin typeface="Arial" charset="0"/>
                    <a:cs typeface="Arial" charset="0"/>
                  </a:rPr>
                  <a:t>-</a:t>
                </a:r>
                <a:endParaRPr lang="ja-JP" altLang="ja-JP" sz="14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97" name="Rectangle 48"/>
              <p:cNvSpPr>
                <a:spLocks noChangeArrowheads="1"/>
              </p:cNvSpPr>
              <p:nvPr/>
            </p:nvSpPr>
            <p:spPr bwMode="auto">
              <a:xfrm>
                <a:off x="1289051" y="1752204"/>
                <a:ext cx="59307" cy="215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400">
                    <a:latin typeface="Arial" charset="0"/>
                    <a:cs typeface="Arial" charset="0"/>
                  </a:rPr>
                  <a:t>-</a:t>
                </a:r>
                <a:endParaRPr lang="ja-JP" altLang="ja-JP" sz="14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98" name="Rectangle 49"/>
              <p:cNvSpPr>
                <a:spLocks noChangeArrowheads="1"/>
              </p:cNvSpPr>
              <p:nvPr/>
            </p:nvSpPr>
            <p:spPr bwMode="auto">
              <a:xfrm>
                <a:off x="1793348" y="179839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1.4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99" name="Rectangle 49"/>
              <p:cNvSpPr>
                <a:spLocks noChangeArrowheads="1"/>
              </p:cNvSpPr>
              <p:nvPr/>
            </p:nvSpPr>
            <p:spPr bwMode="auto">
              <a:xfrm>
                <a:off x="2307246" y="179839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4.2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00" name="Rectangle 49"/>
              <p:cNvSpPr>
                <a:spLocks noChangeArrowheads="1"/>
              </p:cNvSpPr>
              <p:nvPr/>
            </p:nvSpPr>
            <p:spPr bwMode="auto">
              <a:xfrm>
                <a:off x="2837929" y="1798396"/>
                <a:ext cx="20197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12.5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67" name="直線コネクタ 66"/>
              <p:cNvCxnSpPr/>
              <p:nvPr/>
            </p:nvCxnSpPr>
            <p:spPr bwMode="auto">
              <a:xfrm>
                <a:off x="1062145" y="2031980"/>
                <a:ext cx="215089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02" name="Rectangle 49"/>
              <p:cNvSpPr>
                <a:spLocks noChangeArrowheads="1"/>
              </p:cNvSpPr>
              <p:nvPr/>
            </p:nvSpPr>
            <p:spPr bwMode="auto">
              <a:xfrm>
                <a:off x="2027700" y="2083358"/>
                <a:ext cx="219589" cy="123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+ Dp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03" name="Rectangle 49"/>
              <p:cNvSpPr>
                <a:spLocks noChangeArrowheads="1"/>
              </p:cNvSpPr>
              <p:nvPr/>
            </p:nvSpPr>
            <p:spPr bwMode="auto">
              <a:xfrm>
                <a:off x="87498" y="1736841"/>
                <a:ext cx="442383" cy="246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nSP</a:t>
                </a:r>
                <a:r>
                  <a:rPr lang="ja-JP" altLang="ja-JP" sz="800">
                    <a:latin typeface="Arial" charset="0"/>
                    <a:cs typeface="Arial" charset="0"/>
                  </a:rPr>
                  <a:t>30</a:t>
                </a:r>
                <a:endParaRPr lang="en-US" altLang="ja-JP" sz="800">
                  <a:latin typeface="Arial" charset="0"/>
                  <a:cs typeface="Arial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(mg</a:t>
                </a:r>
                <a:r>
                  <a:rPr lang="en-US" altLang="ja-JP" sz="800">
                    <a:latin typeface="Arial" charset="0"/>
                    <a:ea typeface="メイリオ" pitchFamily="50" charset="-128"/>
                    <a:cs typeface="Arial" charset="0"/>
                  </a:rPr>
                  <a:t> mL</a:t>
                </a:r>
                <a:r>
                  <a:rPr lang="en-US" altLang="ja-JP" sz="800" baseline="30000">
                    <a:latin typeface="Arial" charset="0"/>
                    <a:ea typeface="メイリオ" pitchFamily="50" charset="-128"/>
                    <a:cs typeface="Arial" charset="0"/>
                  </a:rPr>
                  <a:t>-1</a:t>
                </a:r>
                <a:r>
                  <a:rPr lang="en-US" altLang="ja-JP" sz="800">
                    <a:latin typeface="Arial" charset="0"/>
                    <a:ea typeface="メイリオ" pitchFamily="50" charset="-128"/>
                    <a:cs typeface="Arial" charset="0"/>
                  </a:rPr>
                  <a:t>)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3287" name="グループ化 261"/>
            <p:cNvGrpSpPr>
              <a:grpSpLocks/>
            </p:cNvGrpSpPr>
            <p:nvPr/>
          </p:nvGrpSpPr>
          <p:grpSpPr bwMode="auto">
            <a:xfrm>
              <a:off x="3449490" y="1736841"/>
              <a:ext cx="3125602" cy="469684"/>
              <a:chOff x="87498" y="1736841"/>
              <a:chExt cx="3125602" cy="469684"/>
            </a:xfrm>
          </p:grpSpPr>
          <p:sp>
            <p:nvSpPr>
              <p:cNvPr id="3288" name="Rectangle 47"/>
              <p:cNvSpPr>
                <a:spLocks noChangeArrowheads="1"/>
              </p:cNvSpPr>
              <p:nvPr/>
            </p:nvSpPr>
            <p:spPr bwMode="auto">
              <a:xfrm>
                <a:off x="751463" y="1752204"/>
                <a:ext cx="59307" cy="215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400">
                    <a:latin typeface="Arial" charset="0"/>
                    <a:cs typeface="Arial" charset="0"/>
                  </a:rPr>
                  <a:t>-</a:t>
                </a:r>
                <a:endParaRPr lang="ja-JP" altLang="ja-JP" sz="14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89" name="Rectangle 48"/>
              <p:cNvSpPr>
                <a:spLocks noChangeArrowheads="1"/>
              </p:cNvSpPr>
              <p:nvPr/>
            </p:nvSpPr>
            <p:spPr bwMode="auto">
              <a:xfrm>
                <a:off x="1289051" y="1752204"/>
                <a:ext cx="59307" cy="215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400">
                    <a:latin typeface="Arial" charset="0"/>
                    <a:cs typeface="Arial" charset="0"/>
                  </a:rPr>
                  <a:t>-</a:t>
                </a:r>
                <a:endParaRPr lang="ja-JP" altLang="ja-JP" sz="14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90" name="Rectangle 49"/>
              <p:cNvSpPr>
                <a:spLocks noChangeArrowheads="1"/>
              </p:cNvSpPr>
              <p:nvPr/>
            </p:nvSpPr>
            <p:spPr bwMode="auto">
              <a:xfrm>
                <a:off x="1793348" y="179839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1.4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91" name="Rectangle 49"/>
              <p:cNvSpPr>
                <a:spLocks noChangeArrowheads="1"/>
              </p:cNvSpPr>
              <p:nvPr/>
            </p:nvSpPr>
            <p:spPr bwMode="auto">
              <a:xfrm>
                <a:off x="2307246" y="179839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4.2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92" name="Rectangle 49"/>
              <p:cNvSpPr>
                <a:spLocks noChangeArrowheads="1"/>
              </p:cNvSpPr>
              <p:nvPr/>
            </p:nvSpPr>
            <p:spPr bwMode="auto">
              <a:xfrm>
                <a:off x="2837929" y="1798396"/>
                <a:ext cx="20197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12.5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268" name="直線コネクタ 267"/>
              <p:cNvCxnSpPr/>
              <p:nvPr/>
            </p:nvCxnSpPr>
            <p:spPr bwMode="auto">
              <a:xfrm>
                <a:off x="1062210" y="2031980"/>
                <a:ext cx="215089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4" name="Rectangle 49"/>
              <p:cNvSpPr>
                <a:spLocks noChangeArrowheads="1"/>
              </p:cNvSpPr>
              <p:nvPr/>
            </p:nvSpPr>
            <p:spPr bwMode="auto">
              <a:xfrm>
                <a:off x="2027700" y="2083358"/>
                <a:ext cx="219589" cy="123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+ Dp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95" name="Rectangle 49"/>
              <p:cNvSpPr>
                <a:spLocks noChangeArrowheads="1"/>
              </p:cNvSpPr>
              <p:nvPr/>
            </p:nvSpPr>
            <p:spPr bwMode="auto">
              <a:xfrm>
                <a:off x="87498" y="1736841"/>
                <a:ext cx="442383" cy="246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nSP</a:t>
                </a:r>
                <a:r>
                  <a:rPr lang="ja-JP" altLang="ja-JP" sz="800">
                    <a:latin typeface="Arial" charset="0"/>
                    <a:cs typeface="Arial" charset="0"/>
                  </a:rPr>
                  <a:t>30</a:t>
                </a:r>
                <a:endParaRPr lang="en-US" altLang="ja-JP" sz="800">
                  <a:latin typeface="Arial" charset="0"/>
                  <a:cs typeface="Arial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(mg</a:t>
                </a:r>
                <a:r>
                  <a:rPr lang="en-US" altLang="ja-JP" sz="800">
                    <a:latin typeface="Arial" charset="0"/>
                    <a:ea typeface="メイリオ" pitchFamily="50" charset="-128"/>
                    <a:cs typeface="Arial" charset="0"/>
                  </a:rPr>
                  <a:t> mL</a:t>
                </a:r>
                <a:r>
                  <a:rPr lang="en-US" altLang="ja-JP" sz="800" baseline="30000">
                    <a:latin typeface="Arial" charset="0"/>
                    <a:ea typeface="メイリオ" pitchFamily="50" charset="-128"/>
                    <a:cs typeface="Arial" charset="0"/>
                  </a:rPr>
                  <a:t>-1</a:t>
                </a:r>
                <a:r>
                  <a:rPr lang="en-US" altLang="ja-JP" sz="800">
                    <a:latin typeface="Arial" charset="0"/>
                    <a:ea typeface="メイリオ" pitchFamily="50" charset="-128"/>
                    <a:cs typeface="Arial" charset="0"/>
                  </a:rPr>
                  <a:t>)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</p:grpSp>
      </p:grpSp>
      <p:grpSp>
        <p:nvGrpSpPr>
          <p:cNvPr id="3267" name="グループ化 271"/>
          <p:cNvGrpSpPr>
            <a:grpSpLocks/>
          </p:cNvGrpSpPr>
          <p:nvPr/>
        </p:nvGrpSpPr>
        <p:grpSpPr bwMode="auto">
          <a:xfrm>
            <a:off x="87313" y="5462588"/>
            <a:ext cx="6488112" cy="469900"/>
            <a:chOff x="87498" y="1736841"/>
            <a:chExt cx="6487594" cy="469685"/>
          </a:xfrm>
        </p:grpSpPr>
        <p:grpSp>
          <p:nvGrpSpPr>
            <p:cNvPr id="3268" name="グループ化 272"/>
            <p:cNvGrpSpPr>
              <a:grpSpLocks/>
            </p:cNvGrpSpPr>
            <p:nvPr/>
          </p:nvGrpSpPr>
          <p:grpSpPr bwMode="auto">
            <a:xfrm>
              <a:off x="87498" y="1736841"/>
              <a:ext cx="3125615" cy="469685"/>
              <a:chOff x="87498" y="1736841"/>
              <a:chExt cx="3125615" cy="469685"/>
            </a:xfrm>
          </p:grpSpPr>
          <p:sp>
            <p:nvSpPr>
              <p:cNvPr id="3278" name="Rectangle 47"/>
              <p:cNvSpPr>
                <a:spLocks noChangeArrowheads="1"/>
              </p:cNvSpPr>
              <p:nvPr/>
            </p:nvSpPr>
            <p:spPr bwMode="auto">
              <a:xfrm>
                <a:off x="751463" y="1752204"/>
                <a:ext cx="59307" cy="215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400">
                    <a:latin typeface="Arial" charset="0"/>
                    <a:cs typeface="Arial" charset="0"/>
                  </a:rPr>
                  <a:t>-</a:t>
                </a:r>
                <a:endParaRPr lang="ja-JP" altLang="ja-JP" sz="14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79" name="Rectangle 48"/>
              <p:cNvSpPr>
                <a:spLocks noChangeArrowheads="1"/>
              </p:cNvSpPr>
              <p:nvPr/>
            </p:nvSpPr>
            <p:spPr bwMode="auto">
              <a:xfrm>
                <a:off x="1289051" y="1752204"/>
                <a:ext cx="59307" cy="215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400">
                    <a:latin typeface="Arial" charset="0"/>
                    <a:cs typeface="Arial" charset="0"/>
                  </a:rPr>
                  <a:t>-</a:t>
                </a:r>
                <a:endParaRPr lang="ja-JP" altLang="ja-JP" sz="14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80" name="Rectangle 49"/>
              <p:cNvSpPr>
                <a:spLocks noChangeArrowheads="1"/>
              </p:cNvSpPr>
              <p:nvPr/>
            </p:nvSpPr>
            <p:spPr bwMode="auto">
              <a:xfrm>
                <a:off x="1793348" y="179839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1.4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81" name="Rectangle 49"/>
              <p:cNvSpPr>
                <a:spLocks noChangeArrowheads="1"/>
              </p:cNvSpPr>
              <p:nvPr/>
            </p:nvSpPr>
            <p:spPr bwMode="auto">
              <a:xfrm>
                <a:off x="2322486" y="179839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4.2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82" name="Rectangle 49"/>
              <p:cNvSpPr>
                <a:spLocks noChangeArrowheads="1"/>
              </p:cNvSpPr>
              <p:nvPr/>
            </p:nvSpPr>
            <p:spPr bwMode="auto">
              <a:xfrm>
                <a:off x="2830309" y="1798396"/>
                <a:ext cx="20197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12.5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288" name="直線コネクタ 287"/>
              <p:cNvCxnSpPr/>
              <p:nvPr/>
            </p:nvCxnSpPr>
            <p:spPr bwMode="auto">
              <a:xfrm>
                <a:off x="1062145" y="2031981"/>
                <a:ext cx="215089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84" name="Rectangle 49"/>
              <p:cNvSpPr>
                <a:spLocks noChangeArrowheads="1"/>
              </p:cNvSpPr>
              <p:nvPr/>
            </p:nvSpPr>
            <p:spPr bwMode="auto">
              <a:xfrm>
                <a:off x="2027700" y="2083358"/>
                <a:ext cx="219589" cy="123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+ Dp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85" name="Rectangle 49"/>
              <p:cNvSpPr>
                <a:spLocks noChangeArrowheads="1"/>
              </p:cNvSpPr>
              <p:nvPr/>
            </p:nvSpPr>
            <p:spPr bwMode="auto">
              <a:xfrm>
                <a:off x="87498" y="1736841"/>
                <a:ext cx="442383" cy="246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nSP</a:t>
                </a:r>
                <a:r>
                  <a:rPr lang="ja-JP" altLang="ja-JP" sz="800">
                    <a:latin typeface="Arial" charset="0"/>
                    <a:cs typeface="Arial" charset="0"/>
                  </a:rPr>
                  <a:t>30</a:t>
                </a:r>
                <a:endParaRPr lang="en-US" altLang="ja-JP" sz="800">
                  <a:latin typeface="Arial" charset="0"/>
                  <a:cs typeface="Arial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(mg</a:t>
                </a:r>
                <a:r>
                  <a:rPr lang="en-US" altLang="ja-JP" sz="800">
                    <a:latin typeface="Arial" charset="0"/>
                    <a:ea typeface="メイリオ" pitchFamily="50" charset="-128"/>
                    <a:cs typeface="Arial" charset="0"/>
                  </a:rPr>
                  <a:t> mL</a:t>
                </a:r>
                <a:r>
                  <a:rPr lang="en-US" altLang="ja-JP" sz="800" baseline="30000">
                    <a:latin typeface="Arial" charset="0"/>
                    <a:ea typeface="メイリオ" pitchFamily="50" charset="-128"/>
                    <a:cs typeface="Arial" charset="0"/>
                  </a:rPr>
                  <a:t>-1</a:t>
                </a:r>
                <a:r>
                  <a:rPr lang="en-US" altLang="ja-JP" sz="800">
                    <a:latin typeface="Arial" charset="0"/>
                    <a:ea typeface="メイリオ" pitchFamily="50" charset="-128"/>
                    <a:cs typeface="Arial" charset="0"/>
                  </a:rPr>
                  <a:t>)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3269" name="グループ化 273"/>
            <p:cNvGrpSpPr>
              <a:grpSpLocks/>
            </p:cNvGrpSpPr>
            <p:nvPr/>
          </p:nvGrpSpPr>
          <p:grpSpPr bwMode="auto">
            <a:xfrm>
              <a:off x="3449490" y="1736841"/>
              <a:ext cx="3125602" cy="469685"/>
              <a:chOff x="87498" y="1736841"/>
              <a:chExt cx="3125602" cy="469685"/>
            </a:xfrm>
          </p:grpSpPr>
          <p:sp>
            <p:nvSpPr>
              <p:cNvPr id="3270" name="Rectangle 47"/>
              <p:cNvSpPr>
                <a:spLocks noChangeArrowheads="1"/>
              </p:cNvSpPr>
              <p:nvPr/>
            </p:nvSpPr>
            <p:spPr bwMode="auto">
              <a:xfrm>
                <a:off x="751463" y="1752204"/>
                <a:ext cx="59307" cy="215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400">
                    <a:latin typeface="Arial" charset="0"/>
                    <a:cs typeface="Arial" charset="0"/>
                  </a:rPr>
                  <a:t>-</a:t>
                </a:r>
                <a:endParaRPr lang="ja-JP" altLang="ja-JP" sz="14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71" name="Rectangle 48"/>
              <p:cNvSpPr>
                <a:spLocks noChangeArrowheads="1"/>
              </p:cNvSpPr>
              <p:nvPr/>
            </p:nvSpPr>
            <p:spPr bwMode="auto">
              <a:xfrm>
                <a:off x="1289051" y="1752204"/>
                <a:ext cx="59307" cy="215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400">
                    <a:latin typeface="Arial" charset="0"/>
                    <a:cs typeface="Arial" charset="0"/>
                  </a:rPr>
                  <a:t>-</a:t>
                </a:r>
                <a:endParaRPr lang="ja-JP" altLang="ja-JP" sz="14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72" name="Rectangle 49"/>
              <p:cNvSpPr>
                <a:spLocks noChangeArrowheads="1"/>
              </p:cNvSpPr>
              <p:nvPr/>
            </p:nvSpPr>
            <p:spPr bwMode="auto">
              <a:xfrm>
                <a:off x="1793348" y="179839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1.4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73" name="Rectangle 49"/>
              <p:cNvSpPr>
                <a:spLocks noChangeArrowheads="1"/>
              </p:cNvSpPr>
              <p:nvPr/>
            </p:nvSpPr>
            <p:spPr bwMode="auto">
              <a:xfrm>
                <a:off x="2330106" y="1798396"/>
                <a:ext cx="14427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4.2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74" name="Rectangle 49"/>
              <p:cNvSpPr>
                <a:spLocks noChangeArrowheads="1"/>
              </p:cNvSpPr>
              <p:nvPr/>
            </p:nvSpPr>
            <p:spPr bwMode="auto">
              <a:xfrm>
                <a:off x="2837929" y="1798396"/>
                <a:ext cx="20197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12.5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280" name="直線コネクタ 279"/>
              <p:cNvCxnSpPr/>
              <p:nvPr/>
            </p:nvCxnSpPr>
            <p:spPr bwMode="auto">
              <a:xfrm>
                <a:off x="1062210" y="2031981"/>
                <a:ext cx="215089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6" name="Rectangle 49"/>
              <p:cNvSpPr>
                <a:spLocks noChangeArrowheads="1"/>
              </p:cNvSpPr>
              <p:nvPr/>
            </p:nvSpPr>
            <p:spPr bwMode="auto">
              <a:xfrm>
                <a:off x="2027700" y="2083358"/>
                <a:ext cx="219589" cy="123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+ Dp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77" name="Rectangle 49"/>
              <p:cNvSpPr>
                <a:spLocks noChangeArrowheads="1"/>
              </p:cNvSpPr>
              <p:nvPr/>
            </p:nvSpPr>
            <p:spPr bwMode="auto">
              <a:xfrm>
                <a:off x="87498" y="1736841"/>
                <a:ext cx="442383" cy="246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kumimoji="1" sz="32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solidFill>
                      <a:schemeClr val="tx1"/>
                    </a:solidFill>
                    <a:latin typeface="Calibri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nSP</a:t>
                </a:r>
                <a:r>
                  <a:rPr lang="ja-JP" altLang="ja-JP" sz="800">
                    <a:latin typeface="Arial" charset="0"/>
                    <a:cs typeface="Arial" charset="0"/>
                  </a:rPr>
                  <a:t>30</a:t>
                </a:r>
                <a:endParaRPr lang="en-US" altLang="ja-JP" sz="800">
                  <a:latin typeface="Arial" charset="0"/>
                  <a:cs typeface="Arial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800">
                    <a:latin typeface="Arial" charset="0"/>
                    <a:cs typeface="Arial" charset="0"/>
                  </a:rPr>
                  <a:t>(mg</a:t>
                </a:r>
                <a:r>
                  <a:rPr lang="en-US" altLang="ja-JP" sz="800">
                    <a:latin typeface="Arial" charset="0"/>
                    <a:ea typeface="メイリオ" pitchFamily="50" charset="-128"/>
                    <a:cs typeface="Arial" charset="0"/>
                  </a:rPr>
                  <a:t> mL</a:t>
                </a:r>
                <a:r>
                  <a:rPr lang="en-US" altLang="ja-JP" sz="800" baseline="30000">
                    <a:latin typeface="Arial" charset="0"/>
                    <a:ea typeface="メイリオ" pitchFamily="50" charset="-128"/>
                    <a:cs typeface="Arial" charset="0"/>
                  </a:rPr>
                  <a:t>-1</a:t>
                </a:r>
                <a:r>
                  <a:rPr lang="en-US" altLang="ja-JP" sz="800">
                    <a:latin typeface="Arial" charset="0"/>
                    <a:ea typeface="メイリオ" pitchFamily="50" charset="-128"/>
                    <a:cs typeface="Arial" charset="0"/>
                  </a:rPr>
                  <a:t>)</a:t>
                </a:r>
                <a:endParaRPr lang="ja-JP" altLang="ja-JP" sz="800">
                  <a:latin typeface="Arial" charset="0"/>
                  <a:cs typeface="Arial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tx1"/>
          </a:solidFill>
          <a:round/>
          <a:headEnd/>
          <a:tailEnd/>
        </a:ln>
      </a:spPr>
      <a:bodyPr/>
      <a:lstStyle>
        <a:defPPr>
          <a:defRPr sz="800">
            <a:latin typeface="Arial" pitchFamily="34" charset="0"/>
            <a:cs typeface="Arial" pitchFamily="34" charset="0"/>
          </a:defRPr>
        </a:defPPr>
      </a:lstStyle>
    </a:spDef>
    <a:lnDef>
      <a:spPr bwMode="auto"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20292</TotalTime>
  <Words>244</Words>
  <Application>Microsoft Office PowerPoint</Application>
  <PresentationFormat>On-screen Show (4:3)</PresentationFormat>
  <Paragraphs>85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Toshiro</dc:creator>
  <cp:lastModifiedBy>Real, Francis Frank</cp:lastModifiedBy>
  <cp:revision>853</cp:revision>
  <cp:lastPrinted>2015-03-23T05:43:20Z</cp:lastPrinted>
  <dcterms:created xsi:type="dcterms:W3CDTF">2010-03-04T11:00:23Z</dcterms:created>
  <dcterms:modified xsi:type="dcterms:W3CDTF">2015-06-24T16:12:18Z</dcterms:modified>
</cp:coreProperties>
</file>