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03" r:id="rId2"/>
  </p:sldIdLst>
  <p:sldSz cx="6858000" cy="9144000" type="screen4x3"/>
  <p:notesSz cx="6742113" cy="987266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my LB Frazier" initials="ALBF" lastIdx="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00CC"/>
    <a:srgbClr val="F9F9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9748" autoAdjust="0"/>
  </p:normalViewPr>
  <p:slideViewPr>
    <p:cSldViewPr>
      <p:cViewPr>
        <p:scale>
          <a:sx n="125" d="100"/>
          <a:sy n="125" d="100"/>
        </p:scale>
        <p:origin x="-468" y="-72"/>
      </p:cViewPr>
      <p:guideLst>
        <p:guide orient="horz" pos="2880"/>
        <p:guide pos="216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210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73" tIns="45686" rIns="91373" bIns="4568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34" charset="0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 bwMode="auto">
          <a:xfrm>
            <a:off x="3819525" y="0"/>
            <a:ext cx="29210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73" tIns="45686" rIns="91373" bIns="4568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fld id="{796DDEAB-8356-42EA-8984-6F42B76A9A52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982788" y="738188"/>
            <a:ext cx="2778125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379" tIns="45689" rIns="91379" bIns="45689" numCol="1" anchor="ctr" anchorCtr="0" compatLnSpc="1">
            <a:prstTxWarp prst="textNoShape">
              <a:avLst/>
            </a:prstTxWarp>
          </a:bodyPr>
          <a:lstStyle/>
          <a:p>
            <a:pPr lvl="0"/>
            <a:endParaRPr lang="ja-JP" altLang="en-US" noProof="0" smtClean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 bwMode="auto">
          <a:xfrm>
            <a:off x="673100" y="4691063"/>
            <a:ext cx="5395913" cy="444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73" tIns="45686" rIns="91373" bIns="456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 bwMode="auto">
          <a:xfrm>
            <a:off x="0" y="9375775"/>
            <a:ext cx="29210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73" tIns="45686" rIns="91373" bIns="4568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34" charset="0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 bwMode="auto">
          <a:xfrm>
            <a:off x="3819525" y="9375775"/>
            <a:ext cx="29210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73" tIns="45686" rIns="91373" bIns="4568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fld id="{F89F205F-7083-4F02-AB37-EB6A019C1DA0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684058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ja-JP" smtClean="0"/>
              <a:t>5,6</a:t>
            </a:r>
            <a:r>
              <a:rPr lang="ja-JP" altLang="en-US" smtClean="0"/>
              <a:t>回目のやつで</a:t>
            </a:r>
            <a:r>
              <a:rPr lang="en-US" altLang="ja-JP" smtClean="0"/>
              <a:t>Multiplex</a:t>
            </a:r>
            <a:r>
              <a:rPr lang="ja-JP" altLang="en-US" smtClean="0"/>
              <a:t>にかける（</a:t>
            </a:r>
            <a:r>
              <a:rPr lang="en-US" altLang="ja-JP" smtClean="0"/>
              <a:t>IL-21</a:t>
            </a:r>
            <a:r>
              <a:rPr lang="ja-JP" altLang="en-US" smtClean="0"/>
              <a:t>もやる）</a:t>
            </a:r>
            <a:endParaRPr lang="en-US" altLang="ja-JP" smtClean="0"/>
          </a:p>
          <a:p>
            <a:r>
              <a:rPr lang="ja-JP" altLang="en-US" smtClean="0"/>
              <a:t>表で全部載せるといいか？</a:t>
            </a:r>
          </a:p>
        </p:txBody>
      </p:sp>
      <p:sp>
        <p:nvSpPr>
          <p:cNvPr id="10244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>
              <a:spcBef>
                <a:spcPct val="0"/>
              </a:spcBef>
            </a:pPr>
            <a:fld id="{09B02908-7673-4052-8278-B8F67630D6A9}" type="slidenum">
              <a:rPr lang="ja-JP" altLang="en-US"/>
              <a:pPr>
                <a:spcBef>
                  <a:spcPct val="0"/>
                </a:spcBef>
              </a:pPr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03772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7B4969-4499-4BB8-ABED-942D8D92A51C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0BFD5E-C910-4704-99F4-CC0CEA4FA6ED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61488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DC5D48D-D7CE-43C4-A511-63684C0EF6A3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94AA95-80BB-43B8-A90E-A298BF1D9C17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19376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DD6B139-A068-4A6B-85C2-2876B2C22EA8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95209A-26D0-483C-BB6E-B1AF9DBDC924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62469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7FEFBD-5C03-4CE2-BACB-142A804A3579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86FD38-432F-44F0-ABAF-51FA44B422C3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03364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98D62F-0A04-4C81-B186-F1088B18135A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36A14A-6496-4EC6-B1E8-1ADBA4B71BBB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02564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A171710-E9C1-40FE-94B1-69E3B8CA8FA7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7EAEB7-8AA5-47EB-BA97-CF33D58FD250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76496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E849F93-47AC-4A2C-9EEA-FB540BDAF3B6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723077-D139-4BF7-A1F1-A2FDFD9607B9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36547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E46E65D-B9A6-4EF7-BC07-D10C6CC62F7A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36AF99-DCFB-4B6B-80A7-52B910680822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06068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4499EB7-8F50-4FA6-89B8-C4D9419A7418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3408EC-7BFF-46CE-8F13-0CC9EC8645F7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14733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A5A92D-56F5-47EF-98EC-F5673E0EB5E6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219DF9-96A1-412C-8C26-6E4538FCACA0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70217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225A12-C281-4DE8-992A-2991BE851116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101B9E-710C-45EF-9B09-0BA68F483BE0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30901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53581499-9C59-43C5-A92D-D1BF446F330A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A0093A28-7CDA-44E5-9C44-2B7386A53110}" type="slidenum">
              <a:rPr lang="ja-JP" altLang="en-US"/>
              <a:pPr/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テキスト ボックス 95"/>
          <p:cNvSpPr txBox="1">
            <a:spLocks noChangeArrowheads="1"/>
          </p:cNvSpPr>
          <p:nvPr/>
        </p:nvSpPr>
        <p:spPr bwMode="auto">
          <a:xfrm>
            <a:off x="3724275" y="8774113"/>
            <a:ext cx="31337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 b="1">
                <a:latin typeface="Arial" charset="0"/>
              </a:rPr>
              <a:t>Additional file 3</a:t>
            </a:r>
            <a:r>
              <a:rPr lang="en-US" altLang="ja-JP" sz="1800" b="1">
                <a:latin typeface="Arial" charset="0"/>
                <a:cs typeface="Arial" charset="0"/>
              </a:rPr>
              <a:t>. Hirai et al.</a:t>
            </a:r>
            <a:endParaRPr lang="ja-JP" altLang="en-US" sz="1800" b="1">
              <a:latin typeface="Arial" charset="0"/>
              <a:cs typeface="Arial" charset="0"/>
            </a:endParaRPr>
          </a:p>
        </p:txBody>
      </p:sp>
      <p:sp>
        <p:nvSpPr>
          <p:cNvPr id="4099" name="Line 6"/>
          <p:cNvSpPr>
            <a:spLocks noChangeShapeType="1"/>
          </p:cNvSpPr>
          <p:nvPr/>
        </p:nvSpPr>
        <p:spPr bwMode="auto">
          <a:xfrm>
            <a:off x="557213" y="244475"/>
            <a:ext cx="0" cy="14033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00" name="Line 7"/>
          <p:cNvSpPr>
            <a:spLocks noChangeShapeType="1"/>
          </p:cNvSpPr>
          <p:nvPr/>
        </p:nvSpPr>
        <p:spPr bwMode="auto">
          <a:xfrm>
            <a:off x="533400" y="1647825"/>
            <a:ext cx="254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01" name="Line 9"/>
          <p:cNvSpPr>
            <a:spLocks noChangeShapeType="1"/>
          </p:cNvSpPr>
          <p:nvPr/>
        </p:nvSpPr>
        <p:spPr bwMode="auto">
          <a:xfrm>
            <a:off x="533400" y="1414463"/>
            <a:ext cx="254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02" name="Line 10"/>
          <p:cNvSpPr>
            <a:spLocks noChangeShapeType="1"/>
          </p:cNvSpPr>
          <p:nvPr/>
        </p:nvSpPr>
        <p:spPr bwMode="auto">
          <a:xfrm>
            <a:off x="533400" y="1179513"/>
            <a:ext cx="254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03" name="Line 11"/>
          <p:cNvSpPr>
            <a:spLocks noChangeShapeType="1"/>
          </p:cNvSpPr>
          <p:nvPr/>
        </p:nvSpPr>
        <p:spPr bwMode="auto">
          <a:xfrm>
            <a:off x="533400" y="946150"/>
            <a:ext cx="254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04" name="Line 13"/>
          <p:cNvSpPr>
            <a:spLocks noChangeShapeType="1"/>
          </p:cNvSpPr>
          <p:nvPr/>
        </p:nvSpPr>
        <p:spPr bwMode="auto">
          <a:xfrm>
            <a:off x="533400" y="712788"/>
            <a:ext cx="254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05" name="Line 15"/>
          <p:cNvSpPr>
            <a:spLocks noChangeShapeType="1"/>
          </p:cNvSpPr>
          <p:nvPr/>
        </p:nvSpPr>
        <p:spPr bwMode="auto">
          <a:xfrm>
            <a:off x="533400" y="477838"/>
            <a:ext cx="254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06" name="Line 16"/>
          <p:cNvSpPr>
            <a:spLocks noChangeShapeType="1"/>
          </p:cNvSpPr>
          <p:nvPr/>
        </p:nvSpPr>
        <p:spPr bwMode="auto">
          <a:xfrm>
            <a:off x="533400" y="244475"/>
            <a:ext cx="254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07" name="Line 17"/>
          <p:cNvSpPr>
            <a:spLocks noChangeShapeType="1"/>
          </p:cNvSpPr>
          <p:nvPr/>
        </p:nvSpPr>
        <p:spPr bwMode="auto">
          <a:xfrm>
            <a:off x="557213" y="1647825"/>
            <a:ext cx="1636712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08" name="Line 18"/>
          <p:cNvSpPr>
            <a:spLocks noChangeShapeType="1"/>
          </p:cNvSpPr>
          <p:nvPr/>
        </p:nvSpPr>
        <p:spPr bwMode="auto">
          <a:xfrm flipV="1">
            <a:off x="557213" y="1647825"/>
            <a:ext cx="0" cy="25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09" name="Line 19"/>
          <p:cNvSpPr>
            <a:spLocks noChangeShapeType="1"/>
          </p:cNvSpPr>
          <p:nvPr/>
        </p:nvSpPr>
        <p:spPr bwMode="auto">
          <a:xfrm flipV="1">
            <a:off x="1101725" y="1647825"/>
            <a:ext cx="0" cy="25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10" name="Line 20"/>
          <p:cNvSpPr>
            <a:spLocks noChangeShapeType="1"/>
          </p:cNvSpPr>
          <p:nvPr/>
        </p:nvSpPr>
        <p:spPr bwMode="auto">
          <a:xfrm flipV="1">
            <a:off x="1646238" y="1647825"/>
            <a:ext cx="0" cy="25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11" name="Oval 24"/>
          <p:cNvSpPr>
            <a:spLocks noChangeAspect="1" noChangeArrowheads="1"/>
          </p:cNvSpPr>
          <p:nvPr/>
        </p:nvSpPr>
        <p:spPr bwMode="auto">
          <a:xfrm>
            <a:off x="742950" y="1612900"/>
            <a:ext cx="58738" cy="603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112" name="Oval 25"/>
          <p:cNvSpPr>
            <a:spLocks noChangeAspect="1" noChangeArrowheads="1"/>
          </p:cNvSpPr>
          <p:nvPr/>
        </p:nvSpPr>
        <p:spPr bwMode="auto">
          <a:xfrm>
            <a:off x="781050" y="1619250"/>
            <a:ext cx="60325" cy="58738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113" name="Oval 26"/>
          <p:cNvSpPr>
            <a:spLocks noChangeAspect="1" noChangeArrowheads="1"/>
          </p:cNvSpPr>
          <p:nvPr/>
        </p:nvSpPr>
        <p:spPr bwMode="auto">
          <a:xfrm>
            <a:off x="820738" y="1612900"/>
            <a:ext cx="58737" cy="603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114" name="Oval 27"/>
          <p:cNvSpPr>
            <a:spLocks noChangeAspect="1" noChangeArrowheads="1"/>
          </p:cNvSpPr>
          <p:nvPr/>
        </p:nvSpPr>
        <p:spPr bwMode="auto">
          <a:xfrm>
            <a:off x="860425" y="1619250"/>
            <a:ext cx="58738" cy="58738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115" name="Oval 28"/>
          <p:cNvSpPr>
            <a:spLocks noChangeAspect="1" noChangeArrowheads="1"/>
          </p:cNvSpPr>
          <p:nvPr/>
        </p:nvSpPr>
        <p:spPr bwMode="auto">
          <a:xfrm>
            <a:off x="800100" y="1566863"/>
            <a:ext cx="58738" cy="603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116" name="Oval 29"/>
          <p:cNvSpPr>
            <a:spLocks noChangeAspect="1" noChangeArrowheads="1"/>
          </p:cNvSpPr>
          <p:nvPr/>
        </p:nvSpPr>
        <p:spPr bwMode="auto">
          <a:xfrm>
            <a:off x="1344613" y="427038"/>
            <a:ext cx="58737" cy="603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117" name="Oval 30"/>
          <p:cNvSpPr>
            <a:spLocks noChangeAspect="1" noChangeArrowheads="1"/>
          </p:cNvSpPr>
          <p:nvPr/>
        </p:nvSpPr>
        <p:spPr bwMode="auto">
          <a:xfrm>
            <a:off x="1344613" y="1177925"/>
            <a:ext cx="58737" cy="58738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118" name="Oval 31"/>
          <p:cNvSpPr>
            <a:spLocks noChangeAspect="1" noChangeArrowheads="1"/>
          </p:cNvSpPr>
          <p:nvPr/>
        </p:nvSpPr>
        <p:spPr bwMode="auto">
          <a:xfrm>
            <a:off x="1344613" y="1092200"/>
            <a:ext cx="58737" cy="58738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119" name="Oval 32"/>
          <p:cNvSpPr>
            <a:spLocks noChangeAspect="1" noChangeArrowheads="1"/>
          </p:cNvSpPr>
          <p:nvPr/>
        </p:nvSpPr>
        <p:spPr bwMode="auto">
          <a:xfrm>
            <a:off x="1344613" y="1063625"/>
            <a:ext cx="58737" cy="58738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120" name="Oval 33"/>
          <p:cNvSpPr>
            <a:spLocks noChangeAspect="1" noChangeArrowheads="1"/>
          </p:cNvSpPr>
          <p:nvPr/>
        </p:nvSpPr>
        <p:spPr bwMode="auto">
          <a:xfrm>
            <a:off x="1344613" y="674688"/>
            <a:ext cx="58737" cy="58737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121" name="Oval 44"/>
          <p:cNvSpPr>
            <a:spLocks noChangeAspect="1" noChangeArrowheads="1"/>
          </p:cNvSpPr>
          <p:nvPr/>
        </p:nvSpPr>
        <p:spPr bwMode="auto">
          <a:xfrm>
            <a:off x="1887538" y="960438"/>
            <a:ext cx="60325" cy="58737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122" name="Oval 45"/>
          <p:cNvSpPr>
            <a:spLocks noChangeAspect="1" noChangeArrowheads="1"/>
          </p:cNvSpPr>
          <p:nvPr/>
        </p:nvSpPr>
        <p:spPr bwMode="auto">
          <a:xfrm>
            <a:off x="1887538" y="473075"/>
            <a:ext cx="60325" cy="603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123" name="Oval 46"/>
          <p:cNvSpPr>
            <a:spLocks noChangeAspect="1" noChangeArrowheads="1"/>
          </p:cNvSpPr>
          <p:nvPr/>
        </p:nvSpPr>
        <p:spPr bwMode="auto">
          <a:xfrm>
            <a:off x="1887538" y="604838"/>
            <a:ext cx="60325" cy="58737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124" name="Oval 47"/>
          <p:cNvSpPr>
            <a:spLocks noChangeAspect="1" noChangeArrowheads="1"/>
          </p:cNvSpPr>
          <p:nvPr/>
        </p:nvSpPr>
        <p:spPr bwMode="auto">
          <a:xfrm>
            <a:off x="1887538" y="742950"/>
            <a:ext cx="60325" cy="58738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125" name="Oval 48"/>
          <p:cNvSpPr>
            <a:spLocks noChangeAspect="1" noChangeArrowheads="1"/>
          </p:cNvSpPr>
          <p:nvPr/>
        </p:nvSpPr>
        <p:spPr bwMode="auto">
          <a:xfrm>
            <a:off x="1887538" y="1068388"/>
            <a:ext cx="60325" cy="603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126" name="Rectangle 54"/>
          <p:cNvSpPr>
            <a:spLocks noChangeArrowheads="1"/>
          </p:cNvSpPr>
          <p:nvPr/>
        </p:nvSpPr>
        <p:spPr bwMode="auto">
          <a:xfrm>
            <a:off x="388938" y="1582738"/>
            <a:ext cx="58737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</a:t>
            </a:r>
          </a:p>
        </p:txBody>
      </p:sp>
      <p:sp>
        <p:nvSpPr>
          <p:cNvPr id="4127" name="Rectangle 56"/>
          <p:cNvSpPr>
            <a:spLocks noChangeArrowheads="1"/>
          </p:cNvSpPr>
          <p:nvPr/>
        </p:nvSpPr>
        <p:spPr bwMode="auto">
          <a:xfrm>
            <a:off x="303213" y="1349375"/>
            <a:ext cx="144462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cs typeface="Arial" charset="0"/>
              </a:rPr>
              <a:t>0.3</a:t>
            </a:r>
            <a:endParaRPr lang="ja-JP" altLang="ja-JP" sz="800">
              <a:latin typeface="Arial" charset="0"/>
              <a:cs typeface="Arial" charset="0"/>
            </a:endParaRPr>
          </a:p>
        </p:txBody>
      </p:sp>
      <p:sp>
        <p:nvSpPr>
          <p:cNvPr id="4128" name="Rectangle 57"/>
          <p:cNvSpPr>
            <a:spLocks noChangeArrowheads="1"/>
          </p:cNvSpPr>
          <p:nvPr/>
        </p:nvSpPr>
        <p:spPr bwMode="auto">
          <a:xfrm>
            <a:off x="303213" y="1114425"/>
            <a:ext cx="144462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cs typeface="Arial" charset="0"/>
              </a:rPr>
              <a:t>0.</a:t>
            </a:r>
            <a:r>
              <a:rPr lang="ja-JP" altLang="ja-JP" sz="800">
                <a:latin typeface="Arial" charset="0"/>
                <a:cs typeface="Arial" charset="0"/>
              </a:rPr>
              <a:t>6</a:t>
            </a:r>
          </a:p>
        </p:txBody>
      </p:sp>
      <p:sp>
        <p:nvSpPr>
          <p:cNvPr id="4129" name="Rectangle 58"/>
          <p:cNvSpPr>
            <a:spLocks noChangeArrowheads="1"/>
          </p:cNvSpPr>
          <p:nvPr/>
        </p:nvSpPr>
        <p:spPr bwMode="auto">
          <a:xfrm>
            <a:off x="303213" y="881063"/>
            <a:ext cx="144462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cs typeface="Arial" charset="0"/>
              </a:rPr>
              <a:t>0.9</a:t>
            </a:r>
            <a:endParaRPr lang="ja-JP" altLang="ja-JP" sz="800">
              <a:latin typeface="Arial" charset="0"/>
              <a:cs typeface="Arial" charset="0"/>
            </a:endParaRPr>
          </a:p>
        </p:txBody>
      </p:sp>
      <p:sp>
        <p:nvSpPr>
          <p:cNvPr id="4130" name="Rectangle 60"/>
          <p:cNvSpPr>
            <a:spLocks noChangeArrowheads="1"/>
          </p:cNvSpPr>
          <p:nvPr/>
        </p:nvSpPr>
        <p:spPr bwMode="auto">
          <a:xfrm>
            <a:off x="303213" y="647700"/>
            <a:ext cx="144462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1</a:t>
            </a:r>
            <a:r>
              <a:rPr lang="en-US" altLang="ja-JP" sz="800">
                <a:latin typeface="Arial" charset="0"/>
                <a:cs typeface="Arial" charset="0"/>
              </a:rPr>
              <a:t>.</a:t>
            </a:r>
            <a:r>
              <a:rPr lang="ja-JP" altLang="ja-JP" sz="800"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4131" name="Rectangle 62"/>
          <p:cNvSpPr>
            <a:spLocks noChangeArrowheads="1"/>
          </p:cNvSpPr>
          <p:nvPr/>
        </p:nvSpPr>
        <p:spPr bwMode="auto">
          <a:xfrm>
            <a:off x="303213" y="412750"/>
            <a:ext cx="144462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1</a:t>
            </a:r>
            <a:r>
              <a:rPr lang="en-US" altLang="ja-JP" sz="800">
                <a:latin typeface="Arial" charset="0"/>
                <a:cs typeface="Arial" charset="0"/>
              </a:rPr>
              <a:t>.5</a:t>
            </a:r>
            <a:endParaRPr lang="ja-JP" altLang="ja-JP" sz="800">
              <a:latin typeface="Arial" charset="0"/>
              <a:cs typeface="Arial" charset="0"/>
            </a:endParaRPr>
          </a:p>
        </p:txBody>
      </p:sp>
      <p:sp>
        <p:nvSpPr>
          <p:cNvPr id="4132" name="Rectangle 63"/>
          <p:cNvSpPr>
            <a:spLocks noChangeArrowheads="1"/>
          </p:cNvSpPr>
          <p:nvPr/>
        </p:nvSpPr>
        <p:spPr bwMode="auto">
          <a:xfrm>
            <a:off x="303213" y="179388"/>
            <a:ext cx="144462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1</a:t>
            </a:r>
            <a:r>
              <a:rPr lang="en-US" altLang="ja-JP" sz="800">
                <a:latin typeface="Arial" charset="0"/>
                <a:cs typeface="Arial" charset="0"/>
              </a:rPr>
              <a:t>.</a:t>
            </a:r>
            <a:r>
              <a:rPr lang="ja-JP" altLang="ja-JP" sz="800">
                <a:latin typeface="Arial" charset="0"/>
                <a:cs typeface="Arial" charset="0"/>
              </a:rPr>
              <a:t>8</a:t>
            </a:r>
          </a:p>
        </p:txBody>
      </p:sp>
      <p:sp>
        <p:nvSpPr>
          <p:cNvPr id="4133" name="Rectangle 69"/>
          <p:cNvSpPr>
            <a:spLocks noChangeArrowheads="1"/>
          </p:cNvSpPr>
          <p:nvPr/>
        </p:nvSpPr>
        <p:spPr bwMode="auto">
          <a:xfrm rot="-5400000">
            <a:off x="-114132" y="884595"/>
            <a:ext cx="62196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ja-JP" sz="800" dirty="0">
                <a:latin typeface="Arial" charset="0"/>
                <a:cs typeface="Arial" charset="0"/>
              </a:rPr>
              <a:t>IL-5 (</a:t>
            </a:r>
            <a:r>
              <a:rPr lang="en-US" altLang="ja-JP" sz="800" dirty="0">
                <a:latin typeface="Arial" charset="0"/>
                <a:cs typeface="Arial" charset="0"/>
              </a:rPr>
              <a:t>n</a:t>
            </a:r>
            <a:r>
              <a:rPr lang="ja-JP" altLang="ja-JP" sz="800" dirty="0" err="1">
                <a:latin typeface="Arial" charset="0"/>
                <a:cs typeface="Arial" charset="0"/>
              </a:rPr>
              <a:t>g</a:t>
            </a:r>
            <a:r>
              <a:rPr lang="en-US" altLang="ja-JP" sz="800" dirty="0">
                <a:latin typeface="Arial" charset="0"/>
                <a:ea typeface="メイリオ" pitchFamily="50" charset="-128"/>
                <a:cs typeface="Arial" charset="0"/>
              </a:rPr>
              <a:t> </a:t>
            </a:r>
            <a:r>
              <a:rPr lang="en-US" altLang="ja-JP" sz="800" dirty="0" smtClean="0">
                <a:latin typeface="Arial" charset="0"/>
                <a:ea typeface="メイリオ" pitchFamily="50" charset="-128"/>
                <a:cs typeface="Arial" charset="0"/>
              </a:rPr>
              <a:t>mL</a:t>
            </a:r>
            <a:r>
              <a:rPr lang="en-US" altLang="ja-JP" sz="800" baseline="30000" dirty="0" smtClean="0">
                <a:latin typeface="Arial" charset="0"/>
                <a:ea typeface="メイリオ" pitchFamily="50" charset="-128"/>
                <a:cs typeface="Arial" charset="0"/>
              </a:rPr>
              <a:t>-1</a:t>
            </a:r>
            <a:r>
              <a:rPr lang="ja-JP" altLang="ja-JP" sz="800" dirty="0">
                <a:latin typeface="Arial" charset="0"/>
                <a:cs typeface="Arial" charset="0"/>
              </a:rPr>
              <a:t>)</a:t>
            </a:r>
          </a:p>
        </p:txBody>
      </p:sp>
      <p:sp>
        <p:nvSpPr>
          <p:cNvPr id="4134" name="Line 23"/>
          <p:cNvSpPr>
            <a:spLocks noChangeShapeType="1"/>
          </p:cNvSpPr>
          <p:nvPr/>
        </p:nvSpPr>
        <p:spPr bwMode="auto">
          <a:xfrm flipV="1">
            <a:off x="2190750" y="1651000"/>
            <a:ext cx="0" cy="25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35" name="Line 6"/>
          <p:cNvSpPr>
            <a:spLocks noChangeShapeType="1"/>
          </p:cNvSpPr>
          <p:nvPr/>
        </p:nvSpPr>
        <p:spPr bwMode="auto">
          <a:xfrm>
            <a:off x="2776538" y="247650"/>
            <a:ext cx="0" cy="14065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36" name="Line 7"/>
          <p:cNvSpPr>
            <a:spLocks noChangeShapeType="1"/>
          </p:cNvSpPr>
          <p:nvPr/>
        </p:nvSpPr>
        <p:spPr bwMode="auto">
          <a:xfrm>
            <a:off x="2749550" y="1654175"/>
            <a:ext cx="254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37" name="Line 9"/>
          <p:cNvSpPr>
            <a:spLocks noChangeShapeType="1"/>
          </p:cNvSpPr>
          <p:nvPr/>
        </p:nvSpPr>
        <p:spPr bwMode="auto">
          <a:xfrm>
            <a:off x="2749550" y="1373188"/>
            <a:ext cx="254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38" name="Line 11"/>
          <p:cNvSpPr>
            <a:spLocks noChangeShapeType="1"/>
          </p:cNvSpPr>
          <p:nvPr/>
        </p:nvSpPr>
        <p:spPr bwMode="auto">
          <a:xfrm>
            <a:off x="2749550" y="1092200"/>
            <a:ext cx="254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39" name="Line 13"/>
          <p:cNvSpPr>
            <a:spLocks noChangeShapeType="1"/>
          </p:cNvSpPr>
          <p:nvPr/>
        </p:nvSpPr>
        <p:spPr bwMode="auto">
          <a:xfrm>
            <a:off x="2749550" y="811213"/>
            <a:ext cx="254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40" name="Line 15"/>
          <p:cNvSpPr>
            <a:spLocks noChangeShapeType="1"/>
          </p:cNvSpPr>
          <p:nvPr/>
        </p:nvSpPr>
        <p:spPr bwMode="auto">
          <a:xfrm>
            <a:off x="2749550" y="528638"/>
            <a:ext cx="254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41" name="Line 17"/>
          <p:cNvSpPr>
            <a:spLocks noChangeShapeType="1"/>
          </p:cNvSpPr>
          <p:nvPr/>
        </p:nvSpPr>
        <p:spPr bwMode="auto">
          <a:xfrm>
            <a:off x="2749550" y="247650"/>
            <a:ext cx="254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42" name="Line 18"/>
          <p:cNvSpPr>
            <a:spLocks noChangeShapeType="1"/>
          </p:cNvSpPr>
          <p:nvPr/>
        </p:nvSpPr>
        <p:spPr bwMode="auto">
          <a:xfrm>
            <a:off x="2776538" y="1654175"/>
            <a:ext cx="16414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43" name="Line 19"/>
          <p:cNvSpPr>
            <a:spLocks noChangeShapeType="1"/>
          </p:cNvSpPr>
          <p:nvPr/>
        </p:nvSpPr>
        <p:spPr bwMode="auto">
          <a:xfrm flipV="1">
            <a:off x="2776538" y="1654175"/>
            <a:ext cx="0" cy="25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44" name="Line 20"/>
          <p:cNvSpPr>
            <a:spLocks noChangeShapeType="1"/>
          </p:cNvSpPr>
          <p:nvPr/>
        </p:nvSpPr>
        <p:spPr bwMode="auto">
          <a:xfrm flipV="1">
            <a:off x="3324225" y="1654175"/>
            <a:ext cx="0" cy="25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45" name="Line 21"/>
          <p:cNvSpPr>
            <a:spLocks noChangeShapeType="1"/>
          </p:cNvSpPr>
          <p:nvPr/>
        </p:nvSpPr>
        <p:spPr bwMode="auto">
          <a:xfrm flipV="1">
            <a:off x="3870325" y="1654175"/>
            <a:ext cx="0" cy="25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46" name="Line 24"/>
          <p:cNvSpPr>
            <a:spLocks noChangeShapeType="1"/>
          </p:cNvSpPr>
          <p:nvPr/>
        </p:nvSpPr>
        <p:spPr bwMode="auto">
          <a:xfrm flipV="1">
            <a:off x="4418013" y="1654175"/>
            <a:ext cx="0" cy="25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47" name="Oval 25"/>
          <p:cNvSpPr>
            <a:spLocks noChangeAspect="1" noChangeArrowheads="1"/>
          </p:cNvSpPr>
          <p:nvPr/>
        </p:nvSpPr>
        <p:spPr bwMode="auto">
          <a:xfrm>
            <a:off x="3021013" y="1292225"/>
            <a:ext cx="58737" cy="603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charset="0"/>
            </a:endParaRPr>
          </a:p>
        </p:txBody>
      </p:sp>
      <p:sp>
        <p:nvSpPr>
          <p:cNvPr id="4148" name="Oval 26"/>
          <p:cNvSpPr>
            <a:spLocks noChangeAspect="1" noChangeArrowheads="1"/>
          </p:cNvSpPr>
          <p:nvPr/>
        </p:nvSpPr>
        <p:spPr bwMode="auto">
          <a:xfrm>
            <a:off x="3021013" y="1292225"/>
            <a:ext cx="58737" cy="603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charset="0"/>
            </a:endParaRPr>
          </a:p>
        </p:txBody>
      </p:sp>
      <p:sp>
        <p:nvSpPr>
          <p:cNvPr id="4149" name="Oval 27"/>
          <p:cNvSpPr>
            <a:spLocks noChangeAspect="1" noChangeArrowheads="1"/>
          </p:cNvSpPr>
          <p:nvPr/>
        </p:nvSpPr>
        <p:spPr bwMode="auto">
          <a:xfrm>
            <a:off x="3021013" y="1316038"/>
            <a:ext cx="58737" cy="58737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charset="0"/>
            </a:endParaRPr>
          </a:p>
        </p:txBody>
      </p:sp>
      <p:sp>
        <p:nvSpPr>
          <p:cNvPr id="4150" name="Oval 28"/>
          <p:cNvSpPr>
            <a:spLocks noChangeAspect="1" noChangeArrowheads="1"/>
          </p:cNvSpPr>
          <p:nvPr/>
        </p:nvSpPr>
        <p:spPr bwMode="auto">
          <a:xfrm>
            <a:off x="3021013" y="1322388"/>
            <a:ext cx="58737" cy="58737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charset="0"/>
            </a:endParaRPr>
          </a:p>
        </p:txBody>
      </p:sp>
      <p:sp>
        <p:nvSpPr>
          <p:cNvPr id="4151" name="Oval 29"/>
          <p:cNvSpPr>
            <a:spLocks noChangeAspect="1" noChangeArrowheads="1"/>
          </p:cNvSpPr>
          <p:nvPr/>
        </p:nvSpPr>
        <p:spPr bwMode="auto">
          <a:xfrm>
            <a:off x="3021013" y="1309688"/>
            <a:ext cx="58737" cy="603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charset="0"/>
            </a:endParaRPr>
          </a:p>
        </p:txBody>
      </p:sp>
      <p:sp>
        <p:nvSpPr>
          <p:cNvPr id="4152" name="Oval 30"/>
          <p:cNvSpPr>
            <a:spLocks noChangeAspect="1" noChangeArrowheads="1"/>
          </p:cNvSpPr>
          <p:nvPr/>
        </p:nvSpPr>
        <p:spPr bwMode="auto">
          <a:xfrm>
            <a:off x="3567113" y="811213"/>
            <a:ext cx="60325" cy="58737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charset="0"/>
            </a:endParaRPr>
          </a:p>
        </p:txBody>
      </p:sp>
      <p:sp>
        <p:nvSpPr>
          <p:cNvPr id="4153" name="Oval 31"/>
          <p:cNvSpPr>
            <a:spLocks noChangeAspect="1" noChangeArrowheads="1"/>
          </p:cNvSpPr>
          <p:nvPr/>
        </p:nvSpPr>
        <p:spPr bwMode="auto">
          <a:xfrm>
            <a:off x="3567113" y="765175"/>
            <a:ext cx="60325" cy="58738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charset="0"/>
            </a:endParaRPr>
          </a:p>
        </p:txBody>
      </p:sp>
      <p:sp>
        <p:nvSpPr>
          <p:cNvPr id="4154" name="Oval 32"/>
          <p:cNvSpPr>
            <a:spLocks noChangeAspect="1" noChangeArrowheads="1"/>
          </p:cNvSpPr>
          <p:nvPr/>
        </p:nvSpPr>
        <p:spPr bwMode="auto">
          <a:xfrm>
            <a:off x="3567113" y="942975"/>
            <a:ext cx="60325" cy="58738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charset="0"/>
            </a:endParaRPr>
          </a:p>
        </p:txBody>
      </p:sp>
      <p:sp>
        <p:nvSpPr>
          <p:cNvPr id="4155" name="Oval 33"/>
          <p:cNvSpPr>
            <a:spLocks noChangeAspect="1" noChangeArrowheads="1"/>
          </p:cNvSpPr>
          <p:nvPr/>
        </p:nvSpPr>
        <p:spPr bwMode="auto">
          <a:xfrm>
            <a:off x="3567113" y="901700"/>
            <a:ext cx="60325" cy="603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charset="0"/>
            </a:endParaRPr>
          </a:p>
        </p:txBody>
      </p:sp>
      <p:sp>
        <p:nvSpPr>
          <p:cNvPr id="4156" name="Oval 34"/>
          <p:cNvSpPr>
            <a:spLocks noChangeAspect="1" noChangeArrowheads="1"/>
          </p:cNvSpPr>
          <p:nvPr/>
        </p:nvSpPr>
        <p:spPr bwMode="auto">
          <a:xfrm>
            <a:off x="3567113" y="776288"/>
            <a:ext cx="60325" cy="58737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charset="0"/>
            </a:endParaRPr>
          </a:p>
        </p:txBody>
      </p:sp>
      <p:sp>
        <p:nvSpPr>
          <p:cNvPr id="4157" name="Oval 45"/>
          <p:cNvSpPr>
            <a:spLocks noChangeAspect="1" noChangeArrowheads="1"/>
          </p:cNvSpPr>
          <p:nvPr/>
        </p:nvSpPr>
        <p:spPr bwMode="auto">
          <a:xfrm>
            <a:off x="4114800" y="488950"/>
            <a:ext cx="58738" cy="58738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charset="0"/>
            </a:endParaRPr>
          </a:p>
        </p:txBody>
      </p:sp>
      <p:sp>
        <p:nvSpPr>
          <p:cNvPr id="4158" name="Oval 46"/>
          <p:cNvSpPr>
            <a:spLocks noChangeAspect="1" noChangeArrowheads="1"/>
          </p:cNvSpPr>
          <p:nvPr/>
        </p:nvSpPr>
        <p:spPr bwMode="auto">
          <a:xfrm>
            <a:off x="4114800" y="942975"/>
            <a:ext cx="58738" cy="58738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charset="0"/>
            </a:endParaRPr>
          </a:p>
        </p:txBody>
      </p:sp>
      <p:sp>
        <p:nvSpPr>
          <p:cNvPr id="4159" name="Oval 47"/>
          <p:cNvSpPr>
            <a:spLocks noChangeAspect="1" noChangeArrowheads="1"/>
          </p:cNvSpPr>
          <p:nvPr/>
        </p:nvSpPr>
        <p:spPr bwMode="auto">
          <a:xfrm>
            <a:off x="4114800" y="695325"/>
            <a:ext cx="58738" cy="603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charset="0"/>
            </a:endParaRPr>
          </a:p>
        </p:txBody>
      </p:sp>
      <p:sp>
        <p:nvSpPr>
          <p:cNvPr id="4160" name="Oval 48"/>
          <p:cNvSpPr>
            <a:spLocks noChangeAspect="1" noChangeArrowheads="1"/>
          </p:cNvSpPr>
          <p:nvPr/>
        </p:nvSpPr>
        <p:spPr bwMode="auto">
          <a:xfrm>
            <a:off x="4114800" y="660400"/>
            <a:ext cx="58738" cy="603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charset="0"/>
            </a:endParaRPr>
          </a:p>
        </p:txBody>
      </p:sp>
      <p:sp>
        <p:nvSpPr>
          <p:cNvPr id="4161" name="Oval 49"/>
          <p:cNvSpPr>
            <a:spLocks noChangeAspect="1" noChangeArrowheads="1"/>
          </p:cNvSpPr>
          <p:nvPr/>
        </p:nvSpPr>
        <p:spPr bwMode="auto">
          <a:xfrm>
            <a:off x="4114800" y="511175"/>
            <a:ext cx="58738" cy="603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charset="0"/>
            </a:endParaRPr>
          </a:p>
        </p:txBody>
      </p:sp>
      <p:sp>
        <p:nvSpPr>
          <p:cNvPr id="4162" name="Rectangle 55"/>
          <p:cNvSpPr>
            <a:spLocks noChangeArrowheads="1"/>
          </p:cNvSpPr>
          <p:nvPr/>
        </p:nvSpPr>
        <p:spPr bwMode="auto">
          <a:xfrm>
            <a:off x="2627313" y="1589088"/>
            <a:ext cx="58737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</a:t>
            </a:r>
          </a:p>
        </p:txBody>
      </p:sp>
      <p:sp>
        <p:nvSpPr>
          <p:cNvPr id="4163" name="Rectangle 57"/>
          <p:cNvSpPr>
            <a:spLocks noChangeArrowheads="1"/>
          </p:cNvSpPr>
          <p:nvPr/>
        </p:nvSpPr>
        <p:spPr bwMode="auto">
          <a:xfrm>
            <a:off x="2541588" y="1308100"/>
            <a:ext cx="144462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cs typeface="Arial" charset="0"/>
              </a:rPr>
              <a:t>0.</a:t>
            </a:r>
            <a:r>
              <a:rPr lang="ja-JP" altLang="ja-JP" sz="800">
                <a:latin typeface="Arial" charset="0"/>
                <a:cs typeface="Arial" charset="0"/>
              </a:rPr>
              <a:t>4</a:t>
            </a:r>
          </a:p>
        </p:txBody>
      </p:sp>
      <p:sp>
        <p:nvSpPr>
          <p:cNvPr id="4164" name="Rectangle 59"/>
          <p:cNvSpPr>
            <a:spLocks noChangeArrowheads="1"/>
          </p:cNvSpPr>
          <p:nvPr/>
        </p:nvSpPr>
        <p:spPr bwMode="auto">
          <a:xfrm>
            <a:off x="2541588" y="1027113"/>
            <a:ext cx="144462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cs typeface="Arial" charset="0"/>
              </a:rPr>
              <a:t>0.</a:t>
            </a:r>
            <a:r>
              <a:rPr lang="ja-JP" altLang="ja-JP" sz="800">
                <a:latin typeface="Arial" charset="0"/>
                <a:cs typeface="Arial" charset="0"/>
              </a:rPr>
              <a:t>8</a:t>
            </a:r>
          </a:p>
        </p:txBody>
      </p:sp>
      <p:sp>
        <p:nvSpPr>
          <p:cNvPr id="4165" name="Rectangle 61"/>
          <p:cNvSpPr>
            <a:spLocks noChangeArrowheads="1"/>
          </p:cNvSpPr>
          <p:nvPr/>
        </p:nvSpPr>
        <p:spPr bwMode="auto">
          <a:xfrm>
            <a:off x="2541588" y="744538"/>
            <a:ext cx="144462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1</a:t>
            </a:r>
            <a:r>
              <a:rPr lang="en-US" altLang="ja-JP" sz="800">
                <a:latin typeface="Arial" charset="0"/>
                <a:cs typeface="Arial" charset="0"/>
              </a:rPr>
              <a:t>.</a:t>
            </a:r>
            <a:r>
              <a:rPr lang="ja-JP" altLang="ja-JP" sz="800"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4166" name="Rectangle 63"/>
          <p:cNvSpPr>
            <a:spLocks noChangeArrowheads="1"/>
          </p:cNvSpPr>
          <p:nvPr/>
        </p:nvSpPr>
        <p:spPr bwMode="auto">
          <a:xfrm>
            <a:off x="2541588" y="463550"/>
            <a:ext cx="144462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1</a:t>
            </a:r>
            <a:r>
              <a:rPr lang="en-US" altLang="ja-JP" sz="800">
                <a:latin typeface="Arial" charset="0"/>
                <a:cs typeface="Arial" charset="0"/>
              </a:rPr>
              <a:t>.</a:t>
            </a:r>
            <a:r>
              <a:rPr lang="ja-JP" altLang="ja-JP" sz="800">
                <a:latin typeface="Arial" charset="0"/>
                <a:cs typeface="Arial" charset="0"/>
              </a:rPr>
              <a:t>6</a:t>
            </a:r>
          </a:p>
        </p:txBody>
      </p:sp>
      <p:sp>
        <p:nvSpPr>
          <p:cNvPr id="4167" name="Rectangle 65"/>
          <p:cNvSpPr>
            <a:spLocks noChangeArrowheads="1"/>
          </p:cNvSpPr>
          <p:nvPr/>
        </p:nvSpPr>
        <p:spPr bwMode="auto">
          <a:xfrm>
            <a:off x="2627313" y="182563"/>
            <a:ext cx="58737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4168" name="Rectangle 71"/>
          <p:cNvSpPr>
            <a:spLocks noChangeArrowheads="1"/>
          </p:cNvSpPr>
          <p:nvPr/>
        </p:nvSpPr>
        <p:spPr bwMode="auto">
          <a:xfrm rot="-5400000">
            <a:off x="2104120" y="889357"/>
            <a:ext cx="67967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ja-JP" sz="800" dirty="0">
                <a:latin typeface="Arial" charset="0"/>
                <a:cs typeface="Arial" charset="0"/>
              </a:rPr>
              <a:t>IL-10 (</a:t>
            </a:r>
            <a:r>
              <a:rPr lang="en-US" altLang="ja-JP" sz="800" dirty="0">
                <a:latin typeface="Arial" charset="0"/>
                <a:cs typeface="Arial" charset="0"/>
              </a:rPr>
              <a:t>n</a:t>
            </a:r>
            <a:r>
              <a:rPr lang="ja-JP" altLang="ja-JP" sz="800" dirty="0" err="1">
                <a:latin typeface="Arial" charset="0"/>
                <a:cs typeface="Arial" charset="0"/>
              </a:rPr>
              <a:t>g</a:t>
            </a:r>
            <a:r>
              <a:rPr lang="en-US" altLang="ja-JP" sz="800" dirty="0">
                <a:latin typeface="Arial" charset="0"/>
                <a:ea typeface="メイリオ" pitchFamily="50" charset="-128"/>
                <a:cs typeface="Arial" charset="0"/>
              </a:rPr>
              <a:t> </a:t>
            </a:r>
            <a:r>
              <a:rPr lang="en-US" altLang="ja-JP" sz="800" dirty="0" smtClean="0">
                <a:latin typeface="Arial" charset="0"/>
                <a:ea typeface="メイリオ" pitchFamily="50" charset="-128"/>
                <a:cs typeface="Arial" charset="0"/>
              </a:rPr>
              <a:t>mL</a:t>
            </a:r>
            <a:r>
              <a:rPr lang="en-US" altLang="ja-JP" sz="800" baseline="30000" dirty="0" smtClean="0">
                <a:latin typeface="Arial" charset="0"/>
                <a:ea typeface="メイリオ" pitchFamily="50" charset="-128"/>
                <a:cs typeface="Arial" charset="0"/>
              </a:rPr>
              <a:t>-1</a:t>
            </a:r>
            <a:r>
              <a:rPr lang="ja-JP" altLang="ja-JP" sz="800" dirty="0">
                <a:latin typeface="Arial" charset="0"/>
                <a:cs typeface="Arial" charset="0"/>
              </a:rPr>
              <a:t>)</a:t>
            </a:r>
          </a:p>
        </p:txBody>
      </p:sp>
      <p:sp>
        <p:nvSpPr>
          <p:cNvPr id="4169" name="Line 6"/>
          <p:cNvSpPr>
            <a:spLocks noChangeShapeType="1"/>
          </p:cNvSpPr>
          <p:nvPr/>
        </p:nvSpPr>
        <p:spPr bwMode="auto">
          <a:xfrm>
            <a:off x="5030788" y="255588"/>
            <a:ext cx="1587" cy="140811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70" name="Line 7"/>
          <p:cNvSpPr>
            <a:spLocks noChangeShapeType="1"/>
          </p:cNvSpPr>
          <p:nvPr/>
        </p:nvSpPr>
        <p:spPr bwMode="auto">
          <a:xfrm>
            <a:off x="5003800" y="1663700"/>
            <a:ext cx="254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71" name="Line 9"/>
          <p:cNvSpPr>
            <a:spLocks noChangeShapeType="1"/>
          </p:cNvSpPr>
          <p:nvPr/>
        </p:nvSpPr>
        <p:spPr bwMode="auto">
          <a:xfrm>
            <a:off x="5003800" y="1312863"/>
            <a:ext cx="254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72" name="Line 11"/>
          <p:cNvSpPr>
            <a:spLocks noChangeShapeType="1"/>
          </p:cNvSpPr>
          <p:nvPr/>
        </p:nvSpPr>
        <p:spPr bwMode="auto">
          <a:xfrm>
            <a:off x="5003800" y="962025"/>
            <a:ext cx="254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73" name="Line 13"/>
          <p:cNvSpPr>
            <a:spLocks noChangeShapeType="1"/>
          </p:cNvSpPr>
          <p:nvPr/>
        </p:nvSpPr>
        <p:spPr bwMode="auto">
          <a:xfrm>
            <a:off x="5003800" y="606425"/>
            <a:ext cx="254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74" name="Line 15"/>
          <p:cNvSpPr>
            <a:spLocks noChangeShapeType="1"/>
          </p:cNvSpPr>
          <p:nvPr/>
        </p:nvSpPr>
        <p:spPr bwMode="auto">
          <a:xfrm>
            <a:off x="5003800" y="255588"/>
            <a:ext cx="254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75" name="Line 16"/>
          <p:cNvSpPr>
            <a:spLocks noChangeShapeType="1"/>
          </p:cNvSpPr>
          <p:nvPr/>
        </p:nvSpPr>
        <p:spPr bwMode="auto">
          <a:xfrm>
            <a:off x="5030788" y="1663700"/>
            <a:ext cx="1643062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76" name="Line 17"/>
          <p:cNvSpPr>
            <a:spLocks noChangeShapeType="1"/>
          </p:cNvSpPr>
          <p:nvPr/>
        </p:nvSpPr>
        <p:spPr bwMode="auto">
          <a:xfrm flipV="1">
            <a:off x="5030788" y="1663700"/>
            <a:ext cx="0" cy="25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77" name="Line 18"/>
          <p:cNvSpPr>
            <a:spLocks noChangeShapeType="1"/>
          </p:cNvSpPr>
          <p:nvPr/>
        </p:nvSpPr>
        <p:spPr bwMode="auto">
          <a:xfrm flipV="1">
            <a:off x="5578475" y="1663700"/>
            <a:ext cx="0" cy="25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78" name="Line 19"/>
          <p:cNvSpPr>
            <a:spLocks noChangeShapeType="1"/>
          </p:cNvSpPr>
          <p:nvPr/>
        </p:nvSpPr>
        <p:spPr bwMode="auto">
          <a:xfrm flipV="1">
            <a:off x="6126163" y="1663700"/>
            <a:ext cx="0" cy="25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79" name="Line 22"/>
          <p:cNvSpPr>
            <a:spLocks noChangeShapeType="1"/>
          </p:cNvSpPr>
          <p:nvPr/>
        </p:nvSpPr>
        <p:spPr bwMode="auto">
          <a:xfrm flipV="1">
            <a:off x="6673850" y="1663700"/>
            <a:ext cx="0" cy="25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180" name="Oval 23"/>
          <p:cNvSpPr>
            <a:spLocks noChangeAspect="1" noChangeArrowheads="1"/>
          </p:cNvSpPr>
          <p:nvPr/>
        </p:nvSpPr>
        <p:spPr bwMode="auto">
          <a:xfrm>
            <a:off x="5224463" y="1624013"/>
            <a:ext cx="60325" cy="58737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181" name="Oval 24"/>
          <p:cNvSpPr>
            <a:spLocks noChangeAspect="1" noChangeArrowheads="1"/>
          </p:cNvSpPr>
          <p:nvPr/>
        </p:nvSpPr>
        <p:spPr bwMode="auto">
          <a:xfrm>
            <a:off x="5276850" y="1617663"/>
            <a:ext cx="58738" cy="58737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182" name="Oval 25"/>
          <p:cNvSpPr>
            <a:spLocks noChangeAspect="1" noChangeArrowheads="1"/>
          </p:cNvSpPr>
          <p:nvPr/>
        </p:nvSpPr>
        <p:spPr bwMode="auto">
          <a:xfrm>
            <a:off x="5257800" y="1606550"/>
            <a:ext cx="60325" cy="58738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183" name="Oval 26"/>
          <p:cNvSpPr>
            <a:spLocks noChangeAspect="1" noChangeArrowheads="1"/>
          </p:cNvSpPr>
          <p:nvPr/>
        </p:nvSpPr>
        <p:spPr bwMode="auto">
          <a:xfrm>
            <a:off x="5329238" y="1624013"/>
            <a:ext cx="58737" cy="58737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184" name="Oval 27"/>
          <p:cNvSpPr>
            <a:spLocks noChangeAspect="1" noChangeArrowheads="1"/>
          </p:cNvSpPr>
          <p:nvPr/>
        </p:nvSpPr>
        <p:spPr bwMode="auto">
          <a:xfrm>
            <a:off x="5283200" y="1606550"/>
            <a:ext cx="60325" cy="58738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185" name="Oval 28"/>
          <p:cNvSpPr>
            <a:spLocks noChangeAspect="1" noChangeArrowheads="1"/>
          </p:cNvSpPr>
          <p:nvPr/>
        </p:nvSpPr>
        <p:spPr bwMode="auto">
          <a:xfrm>
            <a:off x="5822950" y="387350"/>
            <a:ext cx="58738" cy="58738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186" name="Oval 29"/>
          <p:cNvSpPr>
            <a:spLocks noChangeAspect="1" noChangeArrowheads="1"/>
          </p:cNvSpPr>
          <p:nvPr/>
        </p:nvSpPr>
        <p:spPr bwMode="auto">
          <a:xfrm>
            <a:off x="5822950" y="703263"/>
            <a:ext cx="58738" cy="603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187" name="Oval 30"/>
          <p:cNvSpPr>
            <a:spLocks noChangeAspect="1" noChangeArrowheads="1"/>
          </p:cNvSpPr>
          <p:nvPr/>
        </p:nvSpPr>
        <p:spPr bwMode="auto">
          <a:xfrm>
            <a:off x="5822950" y="1260475"/>
            <a:ext cx="58738" cy="603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188" name="Oval 31"/>
          <p:cNvSpPr>
            <a:spLocks noChangeAspect="1" noChangeArrowheads="1"/>
          </p:cNvSpPr>
          <p:nvPr/>
        </p:nvSpPr>
        <p:spPr bwMode="auto">
          <a:xfrm>
            <a:off x="5822950" y="1049338"/>
            <a:ext cx="58738" cy="58737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189" name="Oval 32"/>
          <p:cNvSpPr>
            <a:spLocks noChangeAspect="1" noChangeArrowheads="1"/>
          </p:cNvSpPr>
          <p:nvPr/>
        </p:nvSpPr>
        <p:spPr bwMode="auto">
          <a:xfrm>
            <a:off x="5822950" y="790575"/>
            <a:ext cx="58738" cy="58738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190" name="Oval 43"/>
          <p:cNvSpPr>
            <a:spLocks noChangeAspect="1" noChangeArrowheads="1"/>
          </p:cNvSpPr>
          <p:nvPr/>
        </p:nvSpPr>
        <p:spPr bwMode="auto">
          <a:xfrm>
            <a:off x="6370638" y="962025"/>
            <a:ext cx="58737" cy="603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191" name="Oval 44"/>
          <p:cNvSpPr>
            <a:spLocks noChangeAspect="1" noChangeArrowheads="1"/>
          </p:cNvSpPr>
          <p:nvPr/>
        </p:nvSpPr>
        <p:spPr bwMode="auto">
          <a:xfrm>
            <a:off x="6370638" y="1163638"/>
            <a:ext cx="58737" cy="58737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192" name="Oval 45"/>
          <p:cNvSpPr>
            <a:spLocks noChangeAspect="1" noChangeArrowheads="1"/>
          </p:cNvSpPr>
          <p:nvPr/>
        </p:nvSpPr>
        <p:spPr bwMode="auto">
          <a:xfrm>
            <a:off x="6370638" y="830263"/>
            <a:ext cx="58737" cy="58737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193" name="Oval 46"/>
          <p:cNvSpPr>
            <a:spLocks noChangeAspect="1" noChangeArrowheads="1"/>
          </p:cNvSpPr>
          <p:nvPr/>
        </p:nvSpPr>
        <p:spPr bwMode="auto">
          <a:xfrm>
            <a:off x="6370638" y="479425"/>
            <a:ext cx="58737" cy="58738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194" name="Oval 47"/>
          <p:cNvSpPr>
            <a:spLocks noChangeAspect="1" noChangeArrowheads="1"/>
          </p:cNvSpPr>
          <p:nvPr/>
        </p:nvSpPr>
        <p:spPr bwMode="auto">
          <a:xfrm>
            <a:off x="6370638" y="876300"/>
            <a:ext cx="58737" cy="58738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195" name="Rectangle 53"/>
          <p:cNvSpPr>
            <a:spLocks noChangeArrowheads="1"/>
          </p:cNvSpPr>
          <p:nvPr/>
        </p:nvSpPr>
        <p:spPr bwMode="auto">
          <a:xfrm>
            <a:off x="4870450" y="1589088"/>
            <a:ext cx="5715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</a:t>
            </a:r>
          </a:p>
        </p:txBody>
      </p:sp>
      <p:sp>
        <p:nvSpPr>
          <p:cNvPr id="4196" name="Rectangle 55"/>
          <p:cNvSpPr>
            <a:spLocks noChangeArrowheads="1"/>
          </p:cNvSpPr>
          <p:nvPr/>
        </p:nvSpPr>
        <p:spPr bwMode="auto">
          <a:xfrm>
            <a:off x="4870450" y="1238250"/>
            <a:ext cx="5715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4197" name="Rectangle 57"/>
          <p:cNvSpPr>
            <a:spLocks noChangeArrowheads="1"/>
          </p:cNvSpPr>
          <p:nvPr/>
        </p:nvSpPr>
        <p:spPr bwMode="auto">
          <a:xfrm>
            <a:off x="4870450" y="887413"/>
            <a:ext cx="57150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4</a:t>
            </a:r>
          </a:p>
        </p:txBody>
      </p:sp>
      <p:sp>
        <p:nvSpPr>
          <p:cNvPr id="4198" name="Rectangle 59"/>
          <p:cNvSpPr>
            <a:spLocks noChangeArrowheads="1"/>
          </p:cNvSpPr>
          <p:nvPr/>
        </p:nvSpPr>
        <p:spPr bwMode="auto">
          <a:xfrm>
            <a:off x="4870450" y="530225"/>
            <a:ext cx="57150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6</a:t>
            </a:r>
          </a:p>
        </p:txBody>
      </p:sp>
      <p:sp>
        <p:nvSpPr>
          <p:cNvPr id="4199" name="Rectangle 61"/>
          <p:cNvSpPr>
            <a:spLocks noChangeArrowheads="1"/>
          </p:cNvSpPr>
          <p:nvPr/>
        </p:nvSpPr>
        <p:spPr bwMode="auto">
          <a:xfrm>
            <a:off x="4870450" y="180975"/>
            <a:ext cx="5715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8</a:t>
            </a:r>
          </a:p>
        </p:txBody>
      </p:sp>
      <p:sp>
        <p:nvSpPr>
          <p:cNvPr id="4200" name="Rectangle 67"/>
          <p:cNvSpPr>
            <a:spLocks noChangeArrowheads="1"/>
          </p:cNvSpPr>
          <p:nvPr/>
        </p:nvSpPr>
        <p:spPr bwMode="auto">
          <a:xfrm rot="-5400000">
            <a:off x="4338526" y="897295"/>
            <a:ext cx="67967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ja-JP" sz="800" dirty="0">
                <a:latin typeface="Arial" charset="0"/>
                <a:cs typeface="Arial" charset="0"/>
              </a:rPr>
              <a:t>IL-13 (</a:t>
            </a:r>
            <a:r>
              <a:rPr lang="en-US" altLang="ja-JP" sz="800" dirty="0">
                <a:latin typeface="Arial" charset="0"/>
                <a:cs typeface="Arial" charset="0"/>
              </a:rPr>
              <a:t>n</a:t>
            </a:r>
            <a:r>
              <a:rPr lang="ja-JP" altLang="ja-JP" sz="800" dirty="0" err="1">
                <a:latin typeface="Arial" charset="0"/>
                <a:cs typeface="Arial" charset="0"/>
              </a:rPr>
              <a:t>g</a:t>
            </a:r>
            <a:r>
              <a:rPr lang="en-US" altLang="ja-JP" sz="800" dirty="0">
                <a:latin typeface="Arial" charset="0"/>
                <a:ea typeface="メイリオ" pitchFamily="50" charset="-128"/>
                <a:cs typeface="Arial" charset="0"/>
              </a:rPr>
              <a:t> </a:t>
            </a:r>
            <a:r>
              <a:rPr lang="en-US" altLang="ja-JP" sz="800" dirty="0" smtClean="0">
                <a:latin typeface="Arial" charset="0"/>
                <a:ea typeface="メイリオ" pitchFamily="50" charset="-128"/>
                <a:cs typeface="Arial" charset="0"/>
              </a:rPr>
              <a:t>mL</a:t>
            </a:r>
            <a:r>
              <a:rPr lang="en-US" altLang="ja-JP" sz="800" baseline="30000" dirty="0" smtClean="0">
                <a:latin typeface="Arial" charset="0"/>
                <a:ea typeface="メイリオ" pitchFamily="50" charset="-128"/>
                <a:cs typeface="Arial" charset="0"/>
              </a:rPr>
              <a:t>-1</a:t>
            </a:r>
            <a:r>
              <a:rPr lang="ja-JP" altLang="ja-JP" sz="800" dirty="0">
                <a:latin typeface="Arial" charset="0"/>
                <a:cs typeface="Arial" charset="0"/>
              </a:rPr>
              <a:t>)</a:t>
            </a:r>
          </a:p>
        </p:txBody>
      </p:sp>
      <p:sp>
        <p:nvSpPr>
          <p:cNvPr id="4201" name="Line 6"/>
          <p:cNvSpPr>
            <a:spLocks noChangeShapeType="1"/>
          </p:cNvSpPr>
          <p:nvPr/>
        </p:nvSpPr>
        <p:spPr bwMode="auto">
          <a:xfrm>
            <a:off x="555625" y="1824038"/>
            <a:ext cx="0" cy="14319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202" name="Line 7"/>
          <p:cNvSpPr>
            <a:spLocks noChangeShapeType="1"/>
          </p:cNvSpPr>
          <p:nvPr/>
        </p:nvSpPr>
        <p:spPr bwMode="auto">
          <a:xfrm>
            <a:off x="530225" y="3255963"/>
            <a:ext cx="2698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203" name="Line 9"/>
          <p:cNvSpPr>
            <a:spLocks noChangeShapeType="1"/>
          </p:cNvSpPr>
          <p:nvPr/>
        </p:nvSpPr>
        <p:spPr bwMode="auto">
          <a:xfrm>
            <a:off x="530225" y="2897188"/>
            <a:ext cx="2698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204" name="Line 11"/>
          <p:cNvSpPr>
            <a:spLocks noChangeShapeType="1"/>
          </p:cNvSpPr>
          <p:nvPr/>
        </p:nvSpPr>
        <p:spPr bwMode="auto">
          <a:xfrm>
            <a:off x="530225" y="2543175"/>
            <a:ext cx="2698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205" name="Line 13"/>
          <p:cNvSpPr>
            <a:spLocks noChangeShapeType="1"/>
          </p:cNvSpPr>
          <p:nvPr/>
        </p:nvSpPr>
        <p:spPr bwMode="auto">
          <a:xfrm>
            <a:off x="530225" y="2184400"/>
            <a:ext cx="2698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206" name="Line 15"/>
          <p:cNvSpPr>
            <a:spLocks noChangeShapeType="1"/>
          </p:cNvSpPr>
          <p:nvPr/>
        </p:nvSpPr>
        <p:spPr bwMode="auto">
          <a:xfrm>
            <a:off x="530225" y="1824038"/>
            <a:ext cx="2698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207" name="Line 16"/>
          <p:cNvSpPr>
            <a:spLocks noChangeShapeType="1"/>
          </p:cNvSpPr>
          <p:nvPr/>
        </p:nvSpPr>
        <p:spPr bwMode="auto">
          <a:xfrm>
            <a:off x="555625" y="3255963"/>
            <a:ext cx="1649413" cy="15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208" name="Line 17"/>
          <p:cNvSpPr>
            <a:spLocks noChangeShapeType="1"/>
          </p:cNvSpPr>
          <p:nvPr/>
        </p:nvSpPr>
        <p:spPr bwMode="auto">
          <a:xfrm flipV="1">
            <a:off x="555625" y="3255963"/>
            <a:ext cx="0" cy="25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209" name="Line 18"/>
          <p:cNvSpPr>
            <a:spLocks noChangeShapeType="1"/>
          </p:cNvSpPr>
          <p:nvPr/>
        </p:nvSpPr>
        <p:spPr bwMode="auto">
          <a:xfrm flipV="1">
            <a:off x="1104900" y="3255963"/>
            <a:ext cx="0" cy="25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210" name="Line 21"/>
          <p:cNvSpPr>
            <a:spLocks noChangeShapeType="1"/>
          </p:cNvSpPr>
          <p:nvPr/>
        </p:nvSpPr>
        <p:spPr bwMode="auto">
          <a:xfrm flipV="1">
            <a:off x="1655763" y="3255963"/>
            <a:ext cx="0" cy="25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211" name="Line 22"/>
          <p:cNvSpPr>
            <a:spLocks noChangeShapeType="1"/>
          </p:cNvSpPr>
          <p:nvPr/>
        </p:nvSpPr>
        <p:spPr bwMode="auto">
          <a:xfrm flipV="1">
            <a:off x="2205038" y="3255963"/>
            <a:ext cx="0" cy="25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grpSp>
        <p:nvGrpSpPr>
          <p:cNvPr id="4212" name="グループ化 333"/>
          <p:cNvGrpSpPr>
            <a:grpSpLocks/>
          </p:cNvGrpSpPr>
          <p:nvPr/>
        </p:nvGrpSpPr>
        <p:grpSpPr bwMode="auto">
          <a:xfrm>
            <a:off x="750888" y="3225800"/>
            <a:ext cx="160337" cy="60325"/>
            <a:chOff x="3260616" y="5150121"/>
            <a:chExt cx="333752" cy="124567"/>
          </a:xfrm>
        </p:grpSpPr>
        <p:sp>
          <p:nvSpPr>
            <p:cNvPr id="4291" name="Oval 23"/>
            <p:cNvSpPr>
              <a:spLocks noChangeAspect="1" noChangeArrowheads="1"/>
            </p:cNvSpPr>
            <p:nvPr/>
          </p:nvSpPr>
          <p:spPr bwMode="auto">
            <a:xfrm>
              <a:off x="3312554" y="5150121"/>
              <a:ext cx="126000" cy="12456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charset="0"/>
              </a:endParaRPr>
            </a:p>
          </p:txBody>
        </p:sp>
        <p:sp>
          <p:nvSpPr>
            <p:cNvPr id="4292" name="Oval 24"/>
            <p:cNvSpPr>
              <a:spLocks noChangeAspect="1" noChangeArrowheads="1"/>
            </p:cNvSpPr>
            <p:nvPr/>
          </p:nvSpPr>
          <p:spPr bwMode="auto">
            <a:xfrm>
              <a:off x="3364492" y="5150121"/>
              <a:ext cx="126000" cy="12456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charset="0"/>
              </a:endParaRPr>
            </a:p>
          </p:txBody>
        </p:sp>
        <p:sp>
          <p:nvSpPr>
            <p:cNvPr id="4293" name="Oval 25"/>
            <p:cNvSpPr>
              <a:spLocks noChangeAspect="1" noChangeArrowheads="1"/>
            </p:cNvSpPr>
            <p:nvPr/>
          </p:nvSpPr>
          <p:spPr bwMode="auto">
            <a:xfrm>
              <a:off x="3416430" y="5150121"/>
              <a:ext cx="126000" cy="12456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charset="0"/>
              </a:endParaRPr>
            </a:p>
          </p:txBody>
        </p:sp>
        <p:sp>
          <p:nvSpPr>
            <p:cNvPr id="4294" name="Oval 26"/>
            <p:cNvSpPr>
              <a:spLocks noChangeAspect="1" noChangeArrowheads="1"/>
            </p:cNvSpPr>
            <p:nvPr/>
          </p:nvSpPr>
          <p:spPr bwMode="auto">
            <a:xfrm>
              <a:off x="3468368" y="5150121"/>
              <a:ext cx="126000" cy="12456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charset="0"/>
              </a:endParaRPr>
            </a:p>
          </p:txBody>
        </p:sp>
        <p:sp>
          <p:nvSpPr>
            <p:cNvPr id="4295" name="Oval 27"/>
            <p:cNvSpPr>
              <a:spLocks noChangeAspect="1" noChangeArrowheads="1"/>
            </p:cNvSpPr>
            <p:nvPr/>
          </p:nvSpPr>
          <p:spPr bwMode="auto">
            <a:xfrm>
              <a:off x="3260616" y="5150121"/>
              <a:ext cx="126000" cy="12456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charset="0"/>
              </a:endParaRPr>
            </a:p>
          </p:txBody>
        </p:sp>
      </p:grpSp>
      <p:sp>
        <p:nvSpPr>
          <p:cNvPr id="4213" name="Oval 28"/>
          <p:cNvSpPr>
            <a:spLocks noChangeAspect="1" noChangeArrowheads="1"/>
          </p:cNvSpPr>
          <p:nvPr/>
        </p:nvSpPr>
        <p:spPr bwMode="auto">
          <a:xfrm>
            <a:off x="1349375" y="2908300"/>
            <a:ext cx="61913" cy="603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charset="0"/>
            </a:endParaRPr>
          </a:p>
        </p:txBody>
      </p:sp>
      <p:sp>
        <p:nvSpPr>
          <p:cNvPr id="4214" name="Oval 29"/>
          <p:cNvSpPr>
            <a:spLocks noChangeAspect="1" noChangeArrowheads="1"/>
          </p:cNvSpPr>
          <p:nvPr/>
        </p:nvSpPr>
        <p:spPr bwMode="auto">
          <a:xfrm>
            <a:off x="1349375" y="2016125"/>
            <a:ext cx="61913" cy="603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charset="0"/>
            </a:endParaRPr>
          </a:p>
        </p:txBody>
      </p:sp>
      <p:sp>
        <p:nvSpPr>
          <p:cNvPr id="4215" name="Oval 30"/>
          <p:cNvSpPr>
            <a:spLocks noChangeAspect="1" noChangeArrowheads="1"/>
          </p:cNvSpPr>
          <p:nvPr/>
        </p:nvSpPr>
        <p:spPr bwMode="auto">
          <a:xfrm>
            <a:off x="1349375" y="2927350"/>
            <a:ext cx="61913" cy="58738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charset="0"/>
            </a:endParaRPr>
          </a:p>
        </p:txBody>
      </p:sp>
      <p:sp>
        <p:nvSpPr>
          <p:cNvPr id="4216" name="Oval 31"/>
          <p:cNvSpPr>
            <a:spLocks noChangeAspect="1" noChangeArrowheads="1"/>
          </p:cNvSpPr>
          <p:nvPr/>
        </p:nvSpPr>
        <p:spPr bwMode="auto">
          <a:xfrm>
            <a:off x="1349375" y="2184400"/>
            <a:ext cx="61913" cy="58738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charset="0"/>
            </a:endParaRPr>
          </a:p>
        </p:txBody>
      </p:sp>
      <p:sp>
        <p:nvSpPr>
          <p:cNvPr id="4217" name="Oval 32"/>
          <p:cNvSpPr>
            <a:spLocks noChangeAspect="1" noChangeArrowheads="1"/>
          </p:cNvSpPr>
          <p:nvPr/>
        </p:nvSpPr>
        <p:spPr bwMode="auto">
          <a:xfrm>
            <a:off x="1349375" y="2873375"/>
            <a:ext cx="61913" cy="58738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charset="0"/>
            </a:endParaRPr>
          </a:p>
        </p:txBody>
      </p:sp>
      <p:sp>
        <p:nvSpPr>
          <p:cNvPr id="4218" name="Oval 43"/>
          <p:cNvSpPr>
            <a:spLocks noChangeAspect="1" noChangeArrowheads="1"/>
          </p:cNvSpPr>
          <p:nvPr/>
        </p:nvSpPr>
        <p:spPr bwMode="auto">
          <a:xfrm>
            <a:off x="1900238" y="2705100"/>
            <a:ext cx="60325" cy="603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charset="0"/>
            </a:endParaRPr>
          </a:p>
        </p:txBody>
      </p:sp>
      <p:sp>
        <p:nvSpPr>
          <p:cNvPr id="4219" name="Oval 44"/>
          <p:cNvSpPr>
            <a:spLocks noChangeAspect="1" noChangeArrowheads="1"/>
          </p:cNvSpPr>
          <p:nvPr/>
        </p:nvSpPr>
        <p:spPr bwMode="auto">
          <a:xfrm>
            <a:off x="1900238" y="3141663"/>
            <a:ext cx="60325" cy="603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charset="0"/>
            </a:endParaRPr>
          </a:p>
        </p:txBody>
      </p:sp>
      <p:sp>
        <p:nvSpPr>
          <p:cNvPr id="4220" name="Oval 45"/>
          <p:cNvSpPr>
            <a:spLocks noChangeAspect="1" noChangeArrowheads="1"/>
          </p:cNvSpPr>
          <p:nvPr/>
        </p:nvSpPr>
        <p:spPr bwMode="auto">
          <a:xfrm>
            <a:off x="1900238" y="3046413"/>
            <a:ext cx="60325" cy="603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charset="0"/>
            </a:endParaRPr>
          </a:p>
        </p:txBody>
      </p:sp>
      <p:grpSp>
        <p:nvGrpSpPr>
          <p:cNvPr id="4221" name="グループ化 311"/>
          <p:cNvGrpSpPr>
            <a:grpSpLocks/>
          </p:cNvGrpSpPr>
          <p:nvPr/>
        </p:nvGrpSpPr>
        <p:grpSpPr bwMode="auto">
          <a:xfrm>
            <a:off x="1878013" y="2789238"/>
            <a:ext cx="104775" cy="58737"/>
            <a:chOff x="6084135" y="4240779"/>
            <a:chExt cx="219485" cy="124567"/>
          </a:xfrm>
        </p:grpSpPr>
        <p:sp>
          <p:nvSpPr>
            <p:cNvPr id="4289" name="Oval 46"/>
            <p:cNvSpPr>
              <a:spLocks noChangeAspect="1" noChangeArrowheads="1"/>
            </p:cNvSpPr>
            <p:nvPr/>
          </p:nvSpPr>
          <p:spPr bwMode="auto">
            <a:xfrm>
              <a:off x="6084135" y="4240779"/>
              <a:ext cx="126000" cy="12456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charset="0"/>
              </a:endParaRPr>
            </a:p>
          </p:txBody>
        </p:sp>
        <p:sp>
          <p:nvSpPr>
            <p:cNvPr id="4290" name="Oval 47"/>
            <p:cNvSpPr>
              <a:spLocks noChangeAspect="1" noChangeArrowheads="1"/>
            </p:cNvSpPr>
            <p:nvPr/>
          </p:nvSpPr>
          <p:spPr bwMode="auto">
            <a:xfrm>
              <a:off x="6177620" y="4240779"/>
              <a:ext cx="126000" cy="12456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charset="0"/>
              </a:endParaRPr>
            </a:p>
          </p:txBody>
        </p:sp>
      </p:grpSp>
      <p:sp>
        <p:nvSpPr>
          <p:cNvPr id="4222" name="Rectangle 53"/>
          <p:cNvSpPr>
            <a:spLocks noChangeArrowheads="1"/>
          </p:cNvSpPr>
          <p:nvPr/>
        </p:nvSpPr>
        <p:spPr bwMode="auto">
          <a:xfrm>
            <a:off x="388938" y="3187700"/>
            <a:ext cx="58737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</a:t>
            </a:r>
          </a:p>
        </p:txBody>
      </p:sp>
      <p:sp>
        <p:nvSpPr>
          <p:cNvPr id="4223" name="Rectangle 55"/>
          <p:cNvSpPr>
            <a:spLocks noChangeArrowheads="1"/>
          </p:cNvSpPr>
          <p:nvPr/>
        </p:nvSpPr>
        <p:spPr bwMode="auto">
          <a:xfrm>
            <a:off x="331788" y="2827338"/>
            <a:ext cx="115887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10</a:t>
            </a:r>
          </a:p>
        </p:txBody>
      </p:sp>
      <p:sp>
        <p:nvSpPr>
          <p:cNvPr id="4224" name="Rectangle 57"/>
          <p:cNvSpPr>
            <a:spLocks noChangeArrowheads="1"/>
          </p:cNvSpPr>
          <p:nvPr/>
        </p:nvSpPr>
        <p:spPr bwMode="auto">
          <a:xfrm>
            <a:off x="331788" y="2474913"/>
            <a:ext cx="115887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20</a:t>
            </a:r>
          </a:p>
        </p:txBody>
      </p:sp>
      <p:sp>
        <p:nvSpPr>
          <p:cNvPr id="4225" name="Rectangle 59"/>
          <p:cNvSpPr>
            <a:spLocks noChangeArrowheads="1"/>
          </p:cNvSpPr>
          <p:nvPr/>
        </p:nvSpPr>
        <p:spPr bwMode="auto">
          <a:xfrm>
            <a:off x="331788" y="2116138"/>
            <a:ext cx="115887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30</a:t>
            </a:r>
          </a:p>
        </p:txBody>
      </p:sp>
      <p:sp>
        <p:nvSpPr>
          <p:cNvPr id="4226" name="Rectangle 61"/>
          <p:cNvSpPr>
            <a:spLocks noChangeArrowheads="1"/>
          </p:cNvSpPr>
          <p:nvPr/>
        </p:nvSpPr>
        <p:spPr bwMode="auto">
          <a:xfrm>
            <a:off x="331788" y="1755775"/>
            <a:ext cx="115887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40</a:t>
            </a:r>
          </a:p>
        </p:txBody>
      </p:sp>
      <p:sp>
        <p:nvSpPr>
          <p:cNvPr id="4227" name="Rectangle 67"/>
          <p:cNvSpPr>
            <a:spLocks noChangeArrowheads="1"/>
          </p:cNvSpPr>
          <p:nvPr/>
        </p:nvSpPr>
        <p:spPr bwMode="auto">
          <a:xfrm rot="-5400000">
            <a:off x="-142986" y="2463363"/>
            <a:ext cx="67967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ja-JP" sz="800" dirty="0">
                <a:latin typeface="Arial" charset="0"/>
                <a:cs typeface="Arial" charset="0"/>
              </a:rPr>
              <a:t>IL-17 (</a:t>
            </a:r>
            <a:r>
              <a:rPr lang="en-US" altLang="ja-JP" sz="800" dirty="0">
                <a:latin typeface="Arial" charset="0"/>
                <a:cs typeface="Arial" charset="0"/>
              </a:rPr>
              <a:t>n</a:t>
            </a:r>
            <a:r>
              <a:rPr lang="ja-JP" altLang="ja-JP" sz="800" dirty="0" err="1">
                <a:latin typeface="Arial" charset="0"/>
                <a:cs typeface="Arial" charset="0"/>
              </a:rPr>
              <a:t>g</a:t>
            </a:r>
            <a:r>
              <a:rPr lang="en-US" altLang="ja-JP" sz="800" dirty="0">
                <a:latin typeface="Arial" charset="0"/>
                <a:ea typeface="メイリオ" pitchFamily="50" charset="-128"/>
                <a:cs typeface="Arial" charset="0"/>
              </a:rPr>
              <a:t> </a:t>
            </a:r>
            <a:r>
              <a:rPr lang="en-US" altLang="ja-JP" sz="800" dirty="0" smtClean="0">
                <a:latin typeface="Arial" charset="0"/>
                <a:ea typeface="メイリオ" pitchFamily="50" charset="-128"/>
                <a:cs typeface="Arial" charset="0"/>
              </a:rPr>
              <a:t>mL</a:t>
            </a:r>
            <a:r>
              <a:rPr lang="en-US" altLang="ja-JP" sz="800" baseline="30000" dirty="0" smtClean="0">
                <a:latin typeface="Arial" charset="0"/>
                <a:ea typeface="メイリオ" pitchFamily="50" charset="-128"/>
                <a:cs typeface="Arial" charset="0"/>
              </a:rPr>
              <a:t>-1</a:t>
            </a:r>
            <a:r>
              <a:rPr lang="ja-JP" altLang="ja-JP" sz="800" dirty="0">
                <a:latin typeface="Arial" charset="0"/>
                <a:cs typeface="Arial" charset="0"/>
              </a:rPr>
              <a:t>)</a:t>
            </a:r>
          </a:p>
        </p:txBody>
      </p:sp>
      <p:sp>
        <p:nvSpPr>
          <p:cNvPr id="4228" name="Line 8"/>
          <p:cNvSpPr>
            <a:spLocks noChangeShapeType="1"/>
          </p:cNvSpPr>
          <p:nvPr/>
        </p:nvSpPr>
        <p:spPr bwMode="auto">
          <a:xfrm>
            <a:off x="2755900" y="3259138"/>
            <a:ext cx="2381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229" name="Line 19"/>
          <p:cNvSpPr>
            <a:spLocks noChangeShapeType="1"/>
          </p:cNvSpPr>
          <p:nvPr/>
        </p:nvSpPr>
        <p:spPr bwMode="auto">
          <a:xfrm>
            <a:off x="2779713" y="3259138"/>
            <a:ext cx="165258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230" name="Line 20"/>
          <p:cNvSpPr>
            <a:spLocks noChangeShapeType="1"/>
          </p:cNvSpPr>
          <p:nvPr/>
        </p:nvSpPr>
        <p:spPr bwMode="auto">
          <a:xfrm flipV="1">
            <a:off x="2779713" y="3259138"/>
            <a:ext cx="0" cy="25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231" name="Line 21"/>
          <p:cNvSpPr>
            <a:spLocks noChangeShapeType="1"/>
          </p:cNvSpPr>
          <p:nvPr/>
        </p:nvSpPr>
        <p:spPr bwMode="auto">
          <a:xfrm flipV="1">
            <a:off x="3330575" y="3259138"/>
            <a:ext cx="0" cy="25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232" name="Line 22"/>
          <p:cNvSpPr>
            <a:spLocks noChangeShapeType="1"/>
          </p:cNvSpPr>
          <p:nvPr/>
        </p:nvSpPr>
        <p:spPr bwMode="auto">
          <a:xfrm flipV="1">
            <a:off x="3881438" y="3259138"/>
            <a:ext cx="0" cy="25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233" name="Line 25"/>
          <p:cNvSpPr>
            <a:spLocks noChangeShapeType="1"/>
          </p:cNvSpPr>
          <p:nvPr/>
        </p:nvSpPr>
        <p:spPr bwMode="auto">
          <a:xfrm flipV="1">
            <a:off x="4432300" y="3259138"/>
            <a:ext cx="0" cy="25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234" name="Rectangle 56"/>
          <p:cNvSpPr>
            <a:spLocks noChangeArrowheads="1"/>
          </p:cNvSpPr>
          <p:nvPr/>
        </p:nvSpPr>
        <p:spPr bwMode="auto">
          <a:xfrm>
            <a:off x="2627313" y="3200400"/>
            <a:ext cx="58737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0</a:t>
            </a:r>
          </a:p>
        </p:txBody>
      </p:sp>
      <p:sp>
        <p:nvSpPr>
          <p:cNvPr id="4235" name="Line 7"/>
          <p:cNvSpPr>
            <a:spLocks noChangeShapeType="1"/>
          </p:cNvSpPr>
          <p:nvPr/>
        </p:nvSpPr>
        <p:spPr bwMode="auto">
          <a:xfrm>
            <a:off x="2779713" y="1827213"/>
            <a:ext cx="0" cy="14319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236" name="Line 10"/>
          <p:cNvSpPr>
            <a:spLocks noChangeShapeType="1"/>
          </p:cNvSpPr>
          <p:nvPr/>
        </p:nvSpPr>
        <p:spPr bwMode="auto">
          <a:xfrm>
            <a:off x="2755900" y="2184400"/>
            <a:ext cx="2381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237" name="Line 12"/>
          <p:cNvSpPr>
            <a:spLocks noChangeShapeType="1"/>
          </p:cNvSpPr>
          <p:nvPr/>
        </p:nvSpPr>
        <p:spPr bwMode="auto">
          <a:xfrm>
            <a:off x="2755900" y="1827213"/>
            <a:ext cx="2381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238" name="Oval 31"/>
          <p:cNvSpPr>
            <a:spLocks noChangeArrowheads="1"/>
          </p:cNvSpPr>
          <p:nvPr/>
        </p:nvSpPr>
        <p:spPr bwMode="auto">
          <a:xfrm>
            <a:off x="3575050" y="1958975"/>
            <a:ext cx="60325" cy="603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</a:endParaRPr>
          </a:p>
        </p:txBody>
      </p:sp>
      <p:sp>
        <p:nvSpPr>
          <p:cNvPr id="4239" name="Oval 32"/>
          <p:cNvSpPr>
            <a:spLocks noChangeArrowheads="1"/>
          </p:cNvSpPr>
          <p:nvPr/>
        </p:nvSpPr>
        <p:spPr bwMode="auto">
          <a:xfrm>
            <a:off x="3575050" y="2192338"/>
            <a:ext cx="60325" cy="61912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</a:endParaRPr>
          </a:p>
        </p:txBody>
      </p:sp>
      <p:sp>
        <p:nvSpPr>
          <p:cNvPr id="4240" name="Oval 33"/>
          <p:cNvSpPr>
            <a:spLocks noChangeArrowheads="1"/>
          </p:cNvSpPr>
          <p:nvPr/>
        </p:nvSpPr>
        <p:spPr bwMode="auto">
          <a:xfrm>
            <a:off x="3575050" y="2473325"/>
            <a:ext cx="60325" cy="603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</a:endParaRPr>
          </a:p>
        </p:txBody>
      </p:sp>
      <p:sp>
        <p:nvSpPr>
          <p:cNvPr id="4241" name="Oval 34"/>
          <p:cNvSpPr>
            <a:spLocks noChangeArrowheads="1"/>
          </p:cNvSpPr>
          <p:nvPr/>
        </p:nvSpPr>
        <p:spPr bwMode="auto">
          <a:xfrm>
            <a:off x="3575050" y="2076450"/>
            <a:ext cx="60325" cy="61913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</a:endParaRPr>
          </a:p>
        </p:txBody>
      </p:sp>
      <p:sp>
        <p:nvSpPr>
          <p:cNvPr id="4242" name="Oval 35"/>
          <p:cNvSpPr>
            <a:spLocks noChangeArrowheads="1"/>
          </p:cNvSpPr>
          <p:nvPr/>
        </p:nvSpPr>
        <p:spPr bwMode="auto">
          <a:xfrm>
            <a:off x="3575050" y="2135188"/>
            <a:ext cx="60325" cy="603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</a:endParaRPr>
          </a:p>
        </p:txBody>
      </p:sp>
      <p:sp>
        <p:nvSpPr>
          <p:cNvPr id="4243" name="Oval 46"/>
          <p:cNvSpPr>
            <a:spLocks noChangeArrowheads="1"/>
          </p:cNvSpPr>
          <p:nvPr/>
        </p:nvSpPr>
        <p:spPr bwMode="auto">
          <a:xfrm>
            <a:off x="4106863" y="3230563"/>
            <a:ext cx="58737" cy="603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</a:endParaRPr>
          </a:p>
        </p:txBody>
      </p:sp>
      <p:sp>
        <p:nvSpPr>
          <p:cNvPr id="4244" name="Oval 47"/>
          <p:cNvSpPr>
            <a:spLocks noChangeArrowheads="1"/>
          </p:cNvSpPr>
          <p:nvPr/>
        </p:nvSpPr>
        <p:spPr bwMode="auto">
          <a:xfrm>
            <a:off x="4146550" y="3230563"/>
            <a:ext cx="57150" cy="603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</a:endParaRPr>
          </a:p>
        </p:txBody>
      </p:sp>
      <p:sp>
        <p:nvSpPr>
          <p:cNvPr id="4245" name="Oval 48"/>
          <p:cNvSpPr>
            <a:spLocks noChangeArrowheads="1"/>
          </p:cNvSpPr>
          <p:nvPr/>
        </p:nvSpPr>
        <p:spPr bwMode="auto">
          <a:xfrm>
            <a:off x="4186238" y="3230563"/>
            <a:ext cx="57150" cy="603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</a:endParaRPr>
          </a:p>
        </p:txBody>
      </p:sp>
      <p:sp>
        <p:nvSpPr>
          <p:cNvPr id="4246" name="Oval 50"/>
          <p:cNvSpPr>
            <a:spLocks noChangeArrowheads="1"/>
          </p:cNvSpPr>
          <p:nvPr/>
        </p:nvSpPr>
        <p:spPr bwMode="auto">
          <a:xfrm>
            <a:off x="4068763" y="3230563"/>
            <a:ext cx="57150" cy="603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</a:endParaRPr>
          </a:p>
        </p:txBody>
      </p:sp>
      <p:sp>
        <p:nvSpPr>
          <p:cNvPr id="4247" name="Oval 49"/>
          <p:cNvSpPr>
            <a:spLocks noChangeArrowheads="1"/>
          </p:cNvSpPr>
          <p:nvPr/>
        </p:nvSpPr>
        <p:spPr bwMode="auto">
          <a:xfrm>
            <a:off x="4124325" y="2325688"/>
            <a:ext cx="61913" cy="603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</a:endParaRPr>
          </a:p>
        </p:txBody>
      </p:sp>
      <p:sp>
        <p:nvSpPr>
          <p:cNvPr id="4248" name="Rectangle 58"/>
          <p:cNvSpPr>
            <a:spLocks noChangeArrowheads="1"/>
          </p:cNvSpPr>
          <p:nvPr/>
        </p:nvSpPr>
        <p:spPr bwMode="auto">
          <a:xfrm>
            <a:off x="2627313" y="2479675"/>
            <a:ext cx="58737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4249" name="Rectangle 60"/>
          <p:cNvSpPr>
            <a:spLocks noChangeArrowheads="1"/>
          </p:cNvSpPr>
          <p:nvPr/>
        </p:nvSpPr>
        <p:spPr bwMode="auto">
          <a:xfrm>
            <a:off x="2627313" y="1758950"/>
            <a:ext cx="58737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4</a:t>
            </a:r>
          </a:p>
        </p:txBody>
      </p:sp>
      <p:sp>
        <p:nvSpPr>
          <p:cNvPr id="4250" name="Rectangle 72"/>
          <p:cNvSpPr>
            <a:spLocks noChangeArrowheads="1"/>
          </p:cNvSpPr>
          <p:nvPr/>
        </p:nvSpPr>
        <p:spPr bwMode="auto">
          <a:xfrm rot="-5400000">
            <a:off x="2104120" y="2496701"/>
            <a:ext cx="67967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ja-JP" sz="800" dirty="0">
                <a:latin typeface="Arial" charset="0"/>
                <a:cs typeface="Arial" charset="0"/>
              </a:rPr>
              <a:t>IL-21 (pg</a:t>
            </a:r>
            <a:r>
              <a:rPr lang="en-US" altLang="ja-JP" sz="800" dirty="0">
                <a:latin typeface="Arial" charset="0"/>
                <a:ea typeface="メイリオ" pitchFamily="50" charset="-128"/>
                <a:cs typeface="Arial" charset="0"/>
              </a:rPr>
              <a:t> </a:t>
            </a:r>
            <a:r>
              <a:rPr lang="en-US" altLang="ja-JP" sz="800" dirty="0" smtClean="0">
                <a:latin typeface="Arial" charset="0"/>
                <a:ea typeface="メイリオ" pitchFamily="50" charset="-128"/>
                <a:cs typeface="Arial" charset="0"/>
              </a:rPr>
              <a:t>mL</a:t>
            </a:r>
            <a:r>
              <a:rPr lang="en-US" altLang="ja-JP" sz="800" baseline="30000" dirty="0" smtClean="0">
                <a:latin typeface="Arial" charset="0"/>
                <a:ea typeface="メイリオ" pitchFamily="50" charset="-128"/>
                <a:cs typeface="Arial" charset="0"/>
              </a:rPr>
              <a:t>-1</a:t>
            </a:r>
            <a:r>
              <a:rPr lang="ja-JP" altLang="ja-JP" sz="800" dirty="0">
                <a:latin typeface="Arial" charset="0"/>
                <a:cs typeface="Arial" charset="0"/>
              </a:rPr>
              <a:t>)</a:t>
            </a:r>
          </a:p>
        </p:txBody>
      </p:sp>
      <p:sp>
        <p:nvSpPr>
          <p:cNvPr id="4251" name="テキスト ボックス 2"/>
          <p:cNvSpPr txBox="1">
            <a:spLocks noChangeArrowheads="1"/>
          </p:cNvSpPr>
          <p:nvPr/>
        </p:nvSpPr>
        <p:spPr bwMode="auto">
          <a:xfrm>
            <a:off x="188913" y="3586163"/>
            <a:ext cx="648017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just" eaLnBrk="1" hangingPunct="1">
              <a:spcBef>
                <a:spcPct val="0"/>
              </a:spcBef>
              <a:buNone/>
            </a:pPr>
            <a:r>
              <a:rPr lang="en-US" altLang="ja-JP" sz="1200" b="1" dirty="0">
                <a:latin typeface="Arial" charset="0"/>
              </a:rPr>
              <a:t>Additional file 3. Effects of nSP30 nanoparticles on effector cytokines induced by mite allergen (</a:t>
            </a:r>
            <a:r>
              <a:rPr lang="en-US" altLang="ja-JP" sz="1200" b="1" dirty="0" err="1">
                <a:latin typeface="Arial" charset="0"/>
              </a:rPr>
              <a:t>Dp</a:t>
            </a:r>
            <a:r>
              <a:rPr lang="en-US" altLang="ja-JP" sz="1200" b="1" dirty="0">
                <a:latin typeface="Arial" charset="0"/>
              </a:rPr>
              <a:t>). </a:t>
            </a:r>
            <a:r>
              <a:rPr lang="en-US" altLang="ja-JP" sz="1200" dirty="0" smtClean="0">
                <a:latin typeface="Arial" charset="0"/>
              </a:rPr>
              <a:t>Levels of </a:t>
            </a:r>
            <a:r>
              <a:rPr lang="en-US" altLang="ja-JP" sz="1200" dirty="0" err="1">
                <a:latin typeface="Arial" charset="0"/>
              </a:rPr>
              <a:t>Dp</a:t>
            </a:r>
            <a:r>
              <a:rPr lang="en-US" altLang="ja-JP" sz="1200" dirty="0">
                <a:latin typeface="Arial" charset="0"/>
              </a:rPr>
              <a:t>-specific effector cytokines in the supernatants of </a:t>
            </a:r>
            <a:r>
              <a:rPr lang="en-US" altLang="ja-JP" sz="1200">
                <a:latin typeface="Arial" charset="0"/>
              </a:rPr>
              <a:t>NC/</a:t>
            </a:r>
            <a:r>
              <a:rPr lang="en-US" altLang="ja-JP" sz="1200" err="1">
                <a:latin typeface="Arial" charset="0"/>
              </a:rPr>
              <a:t>Nga</a:t>
            </a:r>
            <a:r>
              <a:rPr lang="en-US" altLang="ja-JP" sz="1200">
                <a:latin typeface="Arial" charset="0"/>
              </a:rPr>
              <a:t> </a:t>
            </a:r>
            <a:r>
              <a:rPr lang="en-US" altLang="ja-JP" sz="1200" smtClean="0">
                <a:latin typeface="Arial" charset="0"/>
              </a:rPr>
              <a:t>mouse </a:t>
            </a:r>
            <a:r>
              <a:rPr lang="en-US" altLang="ja-JP" sz="1200" dirty="0" err="1">
                <a:latin typeface="Arial" charset="0"/>
              </a:rPr>
              <a:t>splenocytes</a:t>
            </a:r>
            <a:r>
              <a:rPr lang="en-US" altLang="ja-JP" sz="1200" dirty="0">
                <a:latin typeface="Arial" charset="0"/>
              </a:rPr>
              <a:t> </a:t>
            </a:r>
            <a:r>
              <a:rPr lang="en-US" altLang="ja-JP" sz="1200" dirty="0" smtClean="0">
                <a:latin typeface="Arial" charset="0"/>
              </a:rPr>
              <a:t>stimulated </a:t>
            </a:r>
            <a:r>
              <a:rPr lang="en-US" altLang="ja-JP" sz="1200" dirty="0">
                <a:latin typeface="Arial" charset="0"/>
              </a:rPr>
              <a:t>with 100 </a:t>
            </a:r>
            <a:r>
              <a:rPr lang="en-US" altLang="ja-JP" sz="1200" dirty="0">
                <a:latin typeface="Arial" charset="0"/>
                <a:sym typeface="Symbol" pitchFamily="18" charset="2"/>
              </a:rPr>
              <a:t></a:t>
            </a:r>
            <a:r>
              <a:rPr lang="en-US" altLang="ja-JP" sz="1200" dirty="0">
                <a:latin typeface="Arial" charset="0"/>
              </a:rPr>
              <a:t>g mL</a:t>
            </a:r>
            <a:r>
              <a:rPr lang="en-US" altLang="ja-JP" sz="1200" baseline="30000" dirty="0">
                <a:latin typeface="Arial" charset="0"/>
              </a:rPr>
              <a:t>-1</a:t>
            </a:r>
            <a:r>
              <a:rPr lang="en-US" altLang="ja-JP" sz="1200" dirty="0">
                <a:latin typeface="Arial" charset="0"/>
              </a:rPr>
              <a:t> </a:t>
            </a:r>
            <a:r>
              <a:rPr lang="en-US" altLang="ja-JP" sz="1200" dirty="0" err="1">
                <a:latin typeface="Arial" charset="0"/>
              </a:rPr>
              <a:t>Dp</a:t>
            </a:r>
            <a:r>
              <a:rPr lang="en-US" altLang="ja-JP" sz="1200" dirty="0">
                <a:latin typeface="Arial" charset="0"/>
              </a:rPr>
              <a:t> for 4 </a:t>
            </a:r>
            <a:r>
              <a:rPr lang="en-US" altLang="ja-JP" sz="1200" dirty="0" smtClean="0">
                <a:latin typeface="Arial" charset="0"/>
              </a:rPr>
              <a:t>days (determined </a:t>
            </a:r>
            <a:r>
              <a:rPr lang="en-US" altLang="ja-JP" sz="1200" dirty="0">
                <a:latin typeface="Arial" charset="0"/>
              </a:rPr>
              <a:t>by use of cytokine immunoassay or ELISA) . Data are given as means ± SEMs (n = 5). *P &lt; 0.05, **P &lt; 0.01 vs. </a:t>
            </a:r>
            <a:r>
              <a:rPr lang="en-US" altLang="ja-JP" sz="1200" dirty="0" err="1">
                <a:latin typeface="Arial" charset="0"/>
              </a:rPr>
              <a:t>Dp</a:t>
            </a:r>
            <a:r>
              <a:rPr lang="en-US" altLang="ja-JP" sz="1200" dirty="0">
                <a:latin typeface="Arial" charset="0"/>
              </a:rPr>
              <a:t>-alone group.</a:t>
            </a:r>
            <a:endParaRPr lang="ja-JP" altLang="en-US" sz="1200" dirty="0">
              <a:latin typeface="Arial" charset="0"/>
            </a:endParaRPr>
          </a:p>
        </p:txBody>
      </p:sp>
      <p:sp>
        <p:nvSpPr>
          <p:cNvPr id="4252" name="Oval 23"/>
          <p:cNvSpPr>
            <a:spLocks noChangeAspect="1" noChangeArrowheads="1"/>
          </p:cNvSpPr>
          <p:nvPr/>
        </p:nvSpPr>
        <p:spPr bwMode="auto">
          <a:xfrm>
            <a:off x="2998788" y="3217863"/>
            <a:ext cx="60325" cy="58737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charset="0"/>
            </a:endParaRPr>
          </a:p>
        </p:txBody>
      </p:sp>
      <p:sp>
        <p:nvSpPr>
          <p:cNvPr id="4253" name="Oval 24"/>
          <p:cNvSpPr>
            <a:spLocks noChangeAspect="1" noChangeArrowheads="1"/>
          </p:cNvSpPr>
          <p:nvPr/>
        </p:nvSpPr>
        <p:spPr bwMode="auto">
          <a:xfrm>
            <a:off x="3024188" y="3217863"/>
            <a:ext cx="60325" cy="58737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charset="0"/>
            </a:endParaRPr>
          </a:p>
        </p:txBody>
      </p:sp>
      <p:sp>
        <p:nvSpPr>
          <p:cNvPr id="4254" name="Oval 25"/>
          <p:cNvSpPr>
            <a:spLocks noChangeAspect="1" noChangeArrowheads="1"/>
          </p:cNvSpPr>
          <p:nvPr/>
        </p:nvSpPr>
        <p:spPr bwMode="auto">
          <a:xfrm>
            <a:off x="3049588" y="3217863"/>
            <a:ext cx="60325" cy="58737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charset="0"/>
            </a:endParaRPr>
          </a:p>
        </p:txBody>
      </p:sp>
      <p:sp>
        <p:nvSpPr>
          <p:cNvPr id="4255" name="Oval 26"/>
          <p:cNvSpPr>
            <a:spLocks noChangeAspect="1" noChangeArrowheads="1"/>
          </p:cNvSpPr>
          <p:nvPr/>
        </p:nvSpPr>
        <p:spPr bwMode="auto">
          <a:xfrm>
            <a:off x="3073400" y="3217863"/>
            <a:ext cx="61913" cy="58737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charset="0"/>
            </a:endParaRPr>
          </a:p>
        </p:txBody>
      </p:sp>
      <p:sp>
        <p:nvSpPr>
          <p:cNvPr id="4256" name="Oval 27"/>
          <p:cNvSpPr>
            <a:spLocks noChangeAspect="1" noChangeArrowheads="1"/>
          </p:cNvSpPr>
          <p:nvPr/>
        </p:nvSpPr>
        <p:spPr bwMode="auto">
          <a:xfrm>
            <a:off x="2974975" y="3217863"/>
            <a:ext cx="60325" cy="58737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charset="0"/>
            </a:endParaRPr>
          </a:p>
        </p:txBody>
      </p:sp>
      <p:sp>
        <p:nvSpPr>
          <p:cNvPr id="4257" name="Line 10"/>
          <p:cNvSpPr>
            <a:spLocks noChangeShapeType="1"/>
          </p:cNvSpPr>
          <p:nvPr/>
        </p:nvSpPr>
        <p:spPr bwMode="auto">
          <a:xfrm>
            <a:off x="2755900" y="2543175"/>
            <a:ext cx="2381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258" name="Line 10"/>
          <p:cNvSpPr>
            <a:spLocks noChangeShapeType="1"/>
          </p:cNvSpPr>
          <p:nvPr/>
        </p:nvSpPr>
        <p:spPr bwMode="auto">
          <a:xfrm>
            <a:off x="2755900" y="2901950"/>
            <a:ext cx="2381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259" name="Rectangle 58"/>
          <p:cNvSpPr>
            <a:spLocks noChangeArrowheads="1"/>
          </p:cNvSpPr>
          <p:nvPr/>
        </p:nvSpPr>
        <p:spPr bwMode="auto">
          <a:xfrm>
            <a:off x="2627313" y="2119313"/>
            <a:ext cx="58737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cs typeface="Arial" charset="0"/>
              </a:rPr>
              <a:t>3</a:t>
            </a:r>
            <a:endParaRPr lang="ja-JP" altLang="ja-JP" sz="800">
              <a:latin typeface="Arial" charset="0"/>
              <a:cs typeface="Arial" charset="0"/>
            </a:endParaRPr>
          </a:p>
        </p:txBody>
      </p:sp>
      <p:sp>
        <p:nvSpPr>
          <p:cNvPr id="4260" name="Rectangle 58"/>
          <p:cNvSpPr>
            <a:spLocks noChangeArrowheads="1"/>
          </p:cNvSpPr>
          <p:nvPr/>
        </p:nvSpPr>
        <p:spPr bwMode="auto">
          <a:xfrm>
            <a:off x="2627313" y="2840038"/>
            <a:ext cx="58737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cs typeface="Arial" charset="0"/>
              </a:rPr>
              <a:t>1</a:t>
            </a:r>
            <a:endParaRPr lang="ja-JP" altLang="ja-JP" sz="800">
              <a:latin typeface="Arial" charset="0"/>
              <a:cs typeface="Arial" charset="0"/>
            </a:endParaRPr>
          </a:p>
        </p:txBody>
      </p:sp>
      <p:grpSp>
        <p:nvGrpSpPr>
          <p:cNvPr id="4261" name="グループ化 120"/>
          <p:cNvGrpSpPr>
            <a:grpSpLocks/>
          </p:cNvGrpSpPr>
          <p:nvPr/>
        </p:nvGrpSpPr>
        <p:grpSpPr bwMode="auto">
          <a:xfrm>
            <a:off x="727075" y="3368675"/>
            <a:ext cx="1482725" cy="123825"/>
            <a:chOff x="727060" y="3368769"/>
            <a:chExt cx="1482646" cy="123111"/>
          </a:xfrm>
        </p:grpSpPr>
        <p:sp>
          <p:nvSpPr>
            <p:cNvPr id="4286" name="Rectangle 40"/>
            <p:cNvSpPr>
              <a:spLocks noChangeArrowheads="1"/>
            </p:cNvSpPr>
            <p:nvPr/>
          </p:nvSpPr>
          <p:spPr bwMode="auto">
            <a:xfrm>
              <a:off x="727060" y="3368769"/>
              <a:ext cx="206788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ja-JP" sz="800">
                  <a:latin typeface="Arial" charset="0"/>
                  <a:cs typeface="Arial" charset="0"/>
                </a:rPr>
                <a:t>PBS</a:t>
              </a:r>
            </a:p>
          </p:txBody>
        </p:sp>
        <p:sp>
          <p:nvSpPr>
            <p:cNvPr id="4287" name="Rectangle 41"/>
            <p:cNvSpPr>
              <a:spLocks noChangeArrowheads="1"/>
            </p:cNvSpPr>
            <p:nvPr/>
          </p:nvSpPr>
          <p:spPr bwMode="auto">
            <a:xfrm>
              <a:off x="1314495" y="3368769"/>
              <a:ext cx="13144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ja-JP" sz="800">
                  <a:latin typeface="Arial" charset="0"/>
                  <a:cs typeface="Arial" charset="0"/>
                </a:rPr>
                <a:t>Dp</a:t>
              </a:r>
            </a:p>
          </p:txBody>
        </p:sp>
        <p:sp>
          <p:nvSpPr>
            <p:cNvPr id="4288" name="Rectangle 42"/>
            <p:cNvSpPr>
              <a:spLocks noChangeArrowheads="1"/>
            </p:cNvSpPr>
            <p:nvPr/>
          </p:nvSpPr>
          <p:spPr bwMode="auto">
            <a:xfrm>
              <a:off x="1650257" y="3368769"/>
              <a:ext cx="559449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ja-JP" sz="800">
                  <a:latin typeface="Arial" charset="0"/>
                  <a:cs typeface="Arial" charset="0"/>
                </a:rPr>
                <a:t>Dp</a:t>
              </a:r>
              <a:r>
                <a:rPr lang="en-US" altLang="ja-JP" sz="800">
                  <a:latin typeface="Arial" charset="0"/>
                  <a:cs typeface="Arial" charset="0"/>
                </a:rPr>
                <a:t> + nSP</a:t>
              </a:r>
              <a:r>
                <a:rPr lang="ja-JP" altLang="ja-JP" sz="800">
                  <a:latin typeface="Arial" charset="0"/>
                  <a:cs typeface="Arial" charset="0"/>
                </a:rPr>
                <a:t>30</a:t>
              </a:r>
            </a:p>
          </p:txBody>
        </p:sp>
      </p:grpSp>
      <p:grpSp>
        <p:nvGrpSpPr>
          <p:cNvPr id="4262" name="グループ化 121"/>
          <p:cNvGrpSpPr>
            <a:grpSpLocks/>
          </p:cNvGrpSpPr>
          <p:nvPr/>
        </p:nvGrpSpPr>
        <p:grpSpPr bwMode="auto">
          <a:xfrm>
            <a:off x="2959100" y="3368675"/>
            <a:ext cx="1482725" cy="123825"/>
            <a:chOff x="2959792" y="3368769"/>
            <a:chExt cx="1482646" cy="123111"/>
          </a:xfrm>
        </p:grpSpPr>
        <p:sp>
          <p:nvSpPr>
            <p:cNvPr id="4283" name="Rectangle 40"/>
            <p:cNvSpPr>
              <a:spLocks noChangeArrowheads="1"/>
            </p:cNvSpPr>
            <p:nvPr/>
          </p:nvSpPr>
          <p:spPr bwMode="auto">
            <a:xfrm>
              <a:off x="2959792" y="3368769"/>
              <a:ext cx="206788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ja-JP" sz="800">
                  <a:latin typeface="Arial" charset="0"/>
                  <a:cs typeface="Arial" charset="0"/>
                </a:rPr>
                <a:t>PBS</a:t>
              </a:r>
            </a:p>
          </p:txBody>
        </p:sp>
        <p:sp>
          <p:nvSpPr>
            <p:cNvPr id="4284" name="Rectangle 41"/>
            <p:cNvSpPr>
              <a:spLocks noChangeArrowheads="1"/>
            </p:cNvSpPr>
            <p:nvPr/>
          </p:nvSpPr>
          <p:spPr bwMode="auto">
            <a:xfrm>
              <a:off x="3547227" y="3368769"/>
              <a:ext cx="13144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ja-JP" sz="800">
                  <a:latin typeface="Arial" charset="0"/>
                  <a:cs typeface="Arial" charset="0"/>
                </a:rPr>
                <a:t>Dp</a:t>
              </a:r>
            </a:p>
          </p:txBody>
        </p:sp>
        <p:sp>
          <p:nvSpPr>
            <p:cNvPr id="4285" name="Rectangle 42"/>
            <p:cNvSpPr>
              <a:spLocks noChangeArrowheads="1"/>
            </p:cNvSpPr>
            <p:nvPr/>
          </p:nvSpPr>
          <p:spPr bwMode="auto">
            <a:xfrm>
              <a:off x="3882989" y="3368769"/>
              <a:ext cx="559449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ja-JP" altLang="ja-JP" sz="800">
                  <a:latin typeface="Arial" charset="0"/>
                  <a:cs typeface="Arial" charset="0"/>
                </a:rPr>
                <a:t>Dp</a:t>
              </a:r>
              <a:r>
                <a:rPr lang="en-US" altLang="ja-JP" sz="800">
                  <a:latin typeface="Arial" charset="0"/>
                  <a:cs typeface="Arial" charset="0"/>
                </a:rPr>
                <a:t> + nSP</a:t>
              </a:r>
              <a:r>
                <a:rPr lang="ja-JP" altLang="ja-JP" sz="800">
                  <a:latin typeface="Arial" charset="0"/>
                  <a:cs typeface="Arial" charset="0"/>
                </a:rPr>
                <a:t>30</a:t>
              </a:r>
            </a:p>
          </p:txBody>
        </p:sp>
      </p:grpSp>
      <p:sp>
        <p:nvSpPr>
          <p:cNvPr id="4263" name="Rectangle 40"/>
          <p:cNvSpPr>
            <a:spLocks noChangeArrowheads="1"/>
          </p:cNvSpPr>
          <p:nvPr/>
        </p:nvSpPr>
        <p:spPr bwMode="auto">
          <a:xfrm>
            <a:off x="5202238" y="1760538"/>
            <a:ext cx="206375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PBS</a:t>
            </a:r>
          </a:p>
        </p:txBody>
      </p:sp>
      <p:sp>
        <p:nvSpPr>
          <p:cNvPr id="4264" name="Rectangle 41"/>
          <p:cNvSpPr>
            <a:spLocks noChangeArrowheads="1"/>
          </p:cNvSpPr>
          <p:nvPr/>
        </p:nvSpPr>
        <p:spPr bwMode="auto">
          <a:xfrm>
            <a:off x="5789613" y="1760538"/>
            <a:ext cx="131762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Dp</a:t>
            </a:r>
          </a:p>
        </p:txBody>
      </p:sp>
      <p:sp>
        <p:nvSpPr>
          <p:cNvPr id="4265" name="Rectangle 42"/>
          <p:cNvSpPr>
            <a:spLocks noChangeArrowheads="1"/>
          </p:cNvSpPr>
          <p:nvPr/>
        </p:nvSpPr>
        <p:spPr bwMode="auto">
          <a:xfrm>
            <a:off x="6126163" y="1760538"/>
            <a:ext cx="558800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ja-JP" sz="800">
                <a:latin typeface="Arial" charset="0"/>
                <a:cs typeface="Arial" charset="0"/>
              </a:rPr>
              <a:t>Dp</a:t>
            </a:r>
            <a:r>
              <a:rPr lang="en-US" altLang="ja-JP" sz="800">
                <a:latin typeface="Arial" charset="0"/>
                <a:cs typeface="Arial" charset="0"/>
              </a:rPr>
              <a:t> + nSP</a:t>
            </a:r>
            <a:r>
              <a:rPr lang="ja-JP" altLang="ja-JP" sz="800">
                <a:latin typeface="Arial" charset="0"/>
                <a:cs typeface="Arial" charset="0"/>
              </a:rPr>
              <a:t>30</a:t>
            </a:r>
          </a:p>
        </p:txBody>
      </p:sp>
      <p:cxnSp>
        <p:nvCxnSpPr>
          <p:cNvPr id="3" name="直線コネクタ 2"/>
          <p:cNvCxnSpPr/>
          <p:nvPr/>
        </p:nvCxnSpPr>
        <p:spPr bwMode="auto">
          <a:xfrm>
            <a:off x="3605213" y="1917700"/>
            <a:ext cx="541337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67" name="テキスト ボックス 51"/>
          <p:cNvSpPr txBox="1">
            <a:spLocks noChangeArrowheads="1"/>
          </p:cNvSpPr>
          <p:nvPr/>
        </p:nvSpPr>
        <p:spPr bwMode="auto">
          <a:xfrm>
            <a:off x="3663950" y="1644650"/>
            <a:ext cx="4238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400">
                <a:solidFill>
                  <a:srgbClr val="000000"/>
                </a:solidFill>
                <a:latin typeface="Arial" charset="0"/>
              </a:rPr>
              <a:t>**</a:t>
            </a:r>
            <a:endParaRPr lang="ja-JP" altLang="en-US" sz="1400">
              <a:latin typeface="Arial" charset="0"/>
              <a:cs typeface="Arial" charset="0"/>
            </a:endParaRPr>
          </a:p>
        </p:txBody>
      </p:sp>
      <p:sp>
        <p:nvSpPr>
          <p:cNvPr id="4268" name="Rectangle 229"/>
          <p:cNvSpPr>
            <a:spLocks noChangeArrowheads="1"/>
          </p:cNvSpPr>
          <p:nvPr/>
        </p:nvSpPr>
        <p:spPr bwMode="auto">
          <a:xfrm>
            <a:off x="704850" y="1641475"/>
            <a:ext cx="247650" cy="14288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269" name="Rectangle 229"/>
          <p:cNvSpPr>
            <a:spLocks noChangeArrowheads="1"/>
          </p:cNvSpPr>
          <p:nvPr/>
        </p:nvSpPr>
        <p:spPr bwMode="auto">
          <a:xfrm>
            <a:off x="1249363" y="919163"/>
            <a:ext cx="247650" cy="14287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270" name="Rectangle 229"/>
          <p:cNvSpPr>
            <a:spLocks noChangeArrowheads="1"/>
          </p:cNvSpPr>
          <p:nvPr/>
        </p:nvSpPr>
        <p:spPr bwMode="auto">
          <a:xfrm>
            <a:off x="1793875" y="804863"/>
            <a:ext cx="247650" cy="14287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271" name="Rectangle 229"/>
          <p:cNvSpPr>
            <a:spLocks noChangeArrowheads="1"/>
          </p:cNvSpPr>
          <p:nvPr/>
        </p:nvSpPr>
        <p:spPr bwMode="auto">
          <a:xfrm>
            <a:off x="2925763" y="1338263"/>
            <a:ext cx="247650" cy="14287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272" name="Rectangle 229"/>
          <p:cNvSpPr>
            <a:spLocks noChangeArrowheads="1"/>
          </p:cNvSpPr>
          <p:nvPr/>
        </p:nvSpPr>
        <p:spPr bwMode="auto">
          <a:xfrm>
            <a:off x="3473450" y="873125"/>
            <a:ext cx="247650" cy="14288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273" name="Rectangle 229"/>
          <p:cNvSpPr>
            <a:spLocks noChangeArrowheads="1"/>
          </p:cNvSpPr>
          <p:nvPr/>
        </p:nvSpPr>
        <p:spPr bwMode="auto">
          <a:xfrm>
            <a:off x="4019550" y="695325"/>
            <a:ext cx="247650" cy="14288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274" name="Rectangle 229"/>
          <p:cNvSpPr>
            <a:spLocks noChangeArrowheads="1"/>
          </p:cNvSpPr>
          <p:nvPr/>
        </p:nvSpPr>
        <p:spPr bwMode="auto">
          <a:xfrm>
            <a:off x="5181600" y="1651000"/>
            <a:ext cx="247650" cy="14288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275" name="Rectangle 229"/>
          <p:cNvSpPr>
            <a:spLocks noChangeArrowheads="1"/>
          </p:cNvSpPr>
          <p:nvPr/>
        </p:nvSpPr>
        <p:spPr bwMode="auto">
          <a:xfrm>
            <a:off x="5729288" y="869950"/>
            <a:ext cx="246062" cy="14288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276" name="Rectangle 229"/>
          <p:cNvSpPr>
            <a:spLocks noChangeArrowheads="1"/>
          </p:cNvSpPr>
          <p:nvPr/>
        </p:nvSpPr>
        <p:spPr bwMode="auto">
          <a:xfrm>
            <a:off x="6275388" y="898525"/>
            <a:ext cx="247650" cy="14288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277" name="Rectangle 229"/>
          <p:cNvSpPr>
            <a:spLocks noChangeArrowheads="1"/>
          </p:cNvSpPr>
          <p:nvPr/>
        </p:nvSpPr>
        <p:spPr bwMode="auto">
          <a:xfrm>
            <a:off x="706438" y="3251200"/>
            <a:ext cx="247650" cy="14288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278" name="Rectangle 229"/>
          <p:cNvSpPr>
            <a:spLocks noChangeArrowheads="1"/>
          </p:cNvSpPr>
          <p:nvPr/>
        </p:nvSpPr>
        <p:spPr bwMode="auto">
          <a:xfrm>
            <a:off x="1255713" y="2614613"/>
            <a:ext cx="247650" cy="14287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279" name="Rectangle 229"/>
          <p:cNvSpPr>
            <a:spLocks noChangeArrowheads="1"/>
          </p:cNvSpPr>
          <p:nvPr/>
        </p:nvSpPr>
        <p:spPr bwMode="auto">
          <a:xfrm>
            <a:off x="1806575" y="2932113"/>
            <a:ext cx="247650" cy="14287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280" name="Rectangle 229"/>
          <p:cNvSpPr>
            <a:spLocks noChangeArrowheads="1"/>
          </p:cNvSpPr>
          <p:nvPr/>
        </p:nvSpPr>
        <p:spPr bwMode="auto">
          <a:xfrm>
            <a:off x="2930525" y="3248025"/>
            <a:ext cx="247650" cy="14288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281" name="Rectangle 229"/>
          <p:cNvSpPr>
            <a:spLocks noChangeArrowheads="1"/>
          </p:cNvSpPr>
          <p:nvPr/>
        </p:nvSpPr>
        <p:spPr bwMode="auto">
          <a:xfrm>
            <a:off x="3481388" y="2189163"/>
            <a:ext cx="247650" cy="14287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  <p:sp>
        <p:nvSpPr>
          <p:cNvPr id="4282" name="Rectangle 229"/>
          <p:cNvSpPr>
            <a:spLocks noChangeArrowheads="1"/>
          </p:cNvSpPr>
          <p:nvPr/>
        </p:nvSpPr>
        <p:spPr bwMode="auto">
          <a:xfrm>
            <a:off x="4032250" y="3079750"/>
            <a:ext cx="247650" cy="14288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80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9050">
          <a:solidFill>
            <a:schemeClr val="tx1"/>
          </a:solidFill>
          <a:round/>
          <a:headEnd/>
          <a:tailEnd/>
        </a:ln>
      </a:spPr>
      <a:bodyPr/>
      <a:lstStyle>
        <a:defPPr>
          <a:defRPr sz="800">
            <a:latin typeface="Arial" pitchFamily="34" charset="0"/>
            <a:cs typeface="Arial" pitchFamily="34" charset="0"/>
          </a:defRPr>
        </a:defPPr>
      </a:lstStyle>
    </a:spDef>
    <a:lnDef>
      <a:spPr bwMode="auto">
        <a:ln w="381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20292</TotalTime>
  <Words>204</Words>
  <Application>Microsoft Office PowerPoint</Application>
  <PresentationFormat>On-screen Show (4:3)</PresentationFormat>
  <Paragraphs>48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テーマ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Toshiro</dc:creator>
  <cp:lastModifiedBy>Real, Francis Frank</cp:lastModifiedBy>
  <cp:revision>853</cp:revision>
  <cp:lastPrinted>2015-03-23T05:43:20Z</cp:lastPrinted>
  <dcterms:created xsi:type="dcterms:W3CDTF">2010-03-04T11:00:23Z</dcterms:created>
  <dcterms:modified xsi:type="dcterms:W3CDTF">2015-06-24T16:12:34Z</dcterms:modified>
</cp:coreProperties>
</file>