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6" r:id="rId2"/>
  </p:sldIdLst>
  <p:sldSz cx="6858000" cy="9144000" type="screen4x3"/>
  <p:notesSz cx="6742113" cy="987266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my LB Frazier" initials="ALBF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00CC"/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9748" autoAdjust="0"/>
  </p:normalViewPr>
  <p:slideViewPr>
    <p:cSldViewPr>
      <p:cViewPr>
        <p:scale>
          <a:sx n="125" d="100"/>
          <a:sy n="125" d="100"/>
        </p:scale>
        <p:origin x="-468" y="-72"/>
      </p:cViewPr>
      <p:guideLst>
        <p:guide orient="horz" pos="2880"/>
        <p:guide pos="216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210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 bwMode="auto">
          <a:xfrm>
            <a:off x="3819525" y="0"/>
            <a:ext cx="29210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796DDEAB-8356-42EA-8984-6F42B76A9A52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982788" y="738188"/>
            <a:ext cx="2778125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379" tIns="45689" rIns="91379" bIns="45689" numCol="1" anchor="ctr" anchorCtr="0" compatLnSpc="1">
            <a:prstTxWarp prst="textNoShape">
              <a:avLst/>
            </a:prstTxWarp>
          </a:bodyPr>
          <a:lstStyle/>
          <a:p>
            <a:pPr lvl="0"/>
            <a:endParaRPr lang="ja-JP" altLang="en-US" noProof="0" smtClean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 bwMode="auto">
          <a:xfrm>
            <a:off x="673100" y="4691063"/>
            <a:ext cx="5395913" cy="444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 bwMode="auto">
          <a:xfrm>
            <a:off x="0" y="9375775"/>
            <a:ext cx="29210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 bwMode="auto">
          <a:xfrm>
            <a:off x="3819525" y="9375775"/>
            <a:ext cx="29210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F89F205F-7083-4F02-AB37-EB6A019C1DA0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684058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ja-JP" smtClean="0"/>
          </a:p>
        </p:txBody>
      </p:sp>
      <p:sp>
        <p:nvSpPr>
          <p:cNvPr id="1126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spcBef>
                <a:spcPct val="0"/>
              </a:spcBef>
            </a:pPr>
            <a:fld id="{6A392CA2-F022-4B74-8AE9-035C8FA1CDDE}" type="slidenum">
              <a:rPr lang="ja-JP" altLang="en-US"/>
              <a:pPr>
                <a:spcBef>
                  <a:spcPct val="0"/>
                </a:spcBef>
              </a:pPr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54844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7B4969-4499-4BB8-ABED-942D8D92A51C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0BFD5E-C910-4704-99F4-CC0CEA4FA6ED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61488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C5D48D-D7CE-43C4-A511-63684C0EF6A3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94AA95-80BB-43B8-A90E-A298BF1D9C17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19376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DD6B139-A068-4A6B-85C2-2876B2C22EA8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5209A-26D0-483C-BB6E-B1AF9DBDC924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6246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7FEFBD-5C03-4CE2-BACB-142A804A3579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86FD38-432F-44F0-ABAF-51FA44B422C3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03364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98D62F-0A04-4C81-B186-F1088B18135A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36A14A-6496-4EC6-B1E8-1ADBA4B71BBB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02564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171710-E9C1-40FE-94B1-69E3B8CA8FA7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7EAEB7-8AA5-47EB-BA97-CF33D58FD250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76496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849F93-47AC-4A2C-9EEA-FB540BDAF3B6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723077-D139-4BF7-A1F1-A2FDFD9607B9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3654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46E65D-B9A6-4EF7-BC07-D10C6CC62F7A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36AF99-DCFB-4B6B-80A7-52B910680822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0606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499EB7-8F50-4FA6-89B8-C4D9419A7418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3408EC-7BFF-46CE-8F13-0CC9EC8645F7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14733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A5A92D-56F5-47EF-98EC-F5673E0EB5E6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219DF9-96A1-412C-8C26-6E4538FCACA0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70217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225A12-C281-4DE8-992A-2991BE851116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101B9E-710C-45EF-9B09-0BA68F483BE0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0901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53581499-9C59-43C5-A92D-D1BF446F330A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A0093A28-7CDA-44E5-9C44-2B7386A53110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テキスト ボックス 95"/>
          <p:cNvSpPr txBox="1">
            <a:spLocks noChangeArrowheads="1"/>
          </p:cNvSpPr>
          <p:nvPr/>
        </p:nvSpPr>
        <p:spPr bwMode="auto">
          <a:xfrm>
            <a:off x="3724275" y="8774113"/>
            <a:ext cx="3133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 b="1">
                <a:latin typeface="Arial" charset="0"/>
              </a:rPr>
              <a:t>Additional file 4</a:t>
            </a:r>
            <a:r>
              <a:rPr lang="en-US" altLang="ja-JP" sz="1800" b="1">
                <a:latin typeface="Arial" charset="0"/>
                <a:cs typeface="Arial" charset="0"/>
              </a:rPr>
              <a:t>. Hirai et al.</a:t>
            </a:r>
            <a:endParaRPr lang="ja-JP" altLang="en-US" sz="1800" b="1">
              <a:latin typeface="Arial" charset="0"/>
              <a:cs typeface="Arial" charset="0"/>
            </a:endParaRPr>
          </a:p>
        </p:txBody>
      </p:sp>
      <p:sp>
        <p:nvSpPr>
          <p:cNvPr id="5123" name="Rectangle 39"/>
          <p:cNvSpPr>
            <a:spLocks noChangeArrowheads="1"/>
          </p:cNvSpPr>
          <p:nvPr/>
        </p:nvSpPr>
        <p:spPr bwMode="auto">
          <a:xfrm>
            <a:off x="731838" y="1501775"/>
            <a:ext cx="233362" cy="7938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5124" name="Rectangle 40"/>
          <p:cNvSpPr>
            <a:spLocks noChangeArrowheads="1"/>
          </p:cNvSpPr>
          <p:nvPr/>
        </p:nvSpPr>
        <p:spPr bwMode="auto">
          <a:xfrm>
            <a:off x="1317625" y="1381125"/>
            <a:ext cx="241300" cy="128588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5125" name="Rectangle 41"/>
          <p:cNvSpPr>
            <a:spLocks noChangeArrowheads="1"/>
          </p:cNvSpPr>
          <p:nvPr/>
        </p:nvSpPr>
        <p:spPr bwMode="auto">
          <a:xfrm>
            <a:off x="1911350" y="793750"/>
            <a:ext cx="234950" cy="715963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5126" name="Line 42"/>
          <p:cNvSpPr>
            <a:spLocks noChangeShapeType="1"/>
          </p:cNvSpPr>
          <p:nvPr/>
        </p:nvSpPr>
        <p:spPr bwMode="auto">
          <a:xfrm>
            <a:off x="849313" y="1501775"/>
            <a:ext cx="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27" name="Line 43"/>
          <p:cNvSpPr>
            <a:spLocks noChangeShapeType="1"/>
          </p:cNvSpPr>
          <p:nvPr/>
        </p:nvSpPr>
        <p:spPr bwMode="auto">
          <a:xfrm>
            <a:off x="815975" y="1501775"/>
            <a:ext cx="635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28" name="Line 44"/>
          <p:cNvSpPr>
            <a:spLocks noChangeShapeType="1"/>
          </p:cNvSpPr>
          <p:nvPr/>
        </p:nvSpPr>
        <p:spPr bwMode="auto">
          <a:xfrm flipV="1">
            <a:off x="1435100" y="1347788"/>
            <a:ext cx="0" cy="3333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29" name="Line 45"/>
          <p:cNvSpPr>
            <a:spLocks noChangeShapeType="1"/>
          </p:cNvSpPr>
          <p:nvPr/>
        </p:nvSpPr>
        <p:spPr bwMode="auto">
          <a:xfrm>
            <a:off x="1403350" y="1347788"/>
            <a:ext cx="635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30" name="Line 46"/>
          <p:cNvSpPr>
            <a:spLocks noChangeShapeType="1"/>
          </p:cNvSpPr>
          <p:nvPr/>
        </p:nvSpPr>
        <p:spPr bwMode="auto">
          <a:xfrm flipV="1">
            <a:off x="2028825" y="733425"/>
            <a:ext cx="0" cy="603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31" name="Line 47"/>
          <p:cNvSpPr>
            <a:spLocks noChangeShapeType="1"/>
          </p:cNvSpPr>
          <p:nvPr/>
        </p:nvSpPr>
        <p:spPr bwMode="auto">
          <a:xfrm>
            <a:off x="1995488" y="733425"/>
            <a:ext cx="635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32" name="Line 48"/>
          <p:cNvSpPr>
            <a:spLocks noChangeShapeType="1"/>
          </p:cNvSpPr>
          <p:nvPr/>
        </p:nvSpPr>
        <p:spPr bwMode="auto">
          <a:xfrm>
            <a:off x="555625" y="490538"/>
            <a:ext cx="0" cy="10191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33" name="Line 49"/>
          <p:cNvSpPr>
            <a:spLocks noChangeShapeType="1"/>
          </p:cNvSpPr>
          <p:nvPr/>
        </p:nvSpPr>
        <p:spPr bwMode="auto">
          <a:xfrm>
            <a:off x="522288" y="1509713"/>
            <a:ext cx="317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34" name="Line 50"/>
          <p:cNvSpPr>
            <a:spLocks noChangeShapeType="1"/>
          </p:cNvSpPr>
          <p:nvPr/>
        </p:nvSpPr>
        <p:spPr bwMode="auto">
          <a:xfrm>
            <a:off x="522288" y="1303338"/>
            <a:ext cx="317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35" name="Line 51"/>
          <p:cNvSpPr>
            <a:spLocks noChangeShapeType="1"/>
          </p:cNvSpPr>
          <p:nvPr/>
        </p:nvSpPr>
        <p:spPr bwMode="auto">
          <a:xfrm>
            <a:off x="522288" y="1103313"/>
            <a:ext cx="317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36" name="Line 52"/>
          <p:cNvSpPr>
            <a:spLocks noChangeShapeType="1"/>
          </p:cNvSpPr>
          <p:nvPr/>
        </p:nvSpPr>
        <p:spPr bwMode="auto">
          <a:xfrm>
            <a:off x="522288" y="896938"/>
            <a:ext cx="317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37" name="Line 53"/>
          <p:cNvSpPr>
            <a:spLocks noChangeShapeType="1"/>
          </p:cNvSpPr>
          <p:nvPr/>
        </p:nvSpPr>
        <p:spPr bwMode="auto">
          <a:xfrm>
            <a:off x="522288" y="696913"/>
            <a:ext cx="317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38" name="Line 54"/>
          <p:cNvSpPr>
            <a:spLocks noChangeShapeType="1"/>
          </p:cNvSpPr>
          <p:nvPr/>
        </p:nvSpPr>
        <p:spPr bwMode="auto">
          <a:xfrm>
            <a:off x="522288" y="490538"/>
            <a:ext cx="317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39" name="Line 55"/>
          <p:cNvSpPr>
            <a:spLocks noChangeShapeType="1"/>
          </p:cNvSpPr>
          <p:nvPr/>
        </p:nvSpPr>
        <p:spPr bwMode="auto">
          <a:xfrm>
            <a:off x="555625" y="1509713"/>
            <a:ext cx="17668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40" name="Line 56"/>
          <p:cNvSpPr>
            <a:spLocks noChangeShapeType="1"/>
          </p:cNvSpPr>
          <p:nvPr/>
        </p:nvSpPr>
        <p:spPr bwMode="auto">
          <a:xfrm flipV="1">
            <a:off x="555625" y="1509713"/>
            <a:ext cx="0" cy="174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41" name="Line 57"/>
          <p:cNvSpPr>
            <a:spLocks noChangeShapeType="1"/>
          </p:cNvSpPr>
          <p:nvPr/>
        </p:nvSpPr>
        <p:spPr bwMode="auto">
          <a:xfrm flipV="1">
            <a:off x="1141413" y="1509713"/>
            <a:ext cx="0" cy="174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42" name="Line 58"/>
          <p:cNvSpPr>
            <a:spLocks noChangeShapeType="1"/>
          </p:cNvSpPr>
          <p:nvPr/>
        </p:nvSpPr>
        <p:spPr bwMode="auto">
          <a:xfrm flipV="1">
            <a:off x="1735138" y="1509713"/>
            <a:ext cx="0" cy="174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43" name="Line 59"/>
          <p:cNvSpPr>
            <a:spLocks noChangeShapeType="1"/>
          </p:cNvSpPr>
          <p:nvPr/>
        </p:nvSpPr>
        <p:spPr bwMode="auto">
          <a:xfrm flipV="1">
            <a:off x="2322513" y="1509713"/>
            <a:ext cx="0" cy="174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44" name="Rectangle 61"/>
          <p:cNvSpPr>
            <a:spLocks noChangeArrowheads="1"/>
          </p:cNvSpPr>
          <p:nvPr/>
        </p:nvSpPr>
        <p:spPr bwMode="auto">
          <a:xfrm>
            <a:off x="431800" y="1447800"/>
            <a:ext cx="571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</a:t>
            </a:r>
          </a:p>
        </p:txBody>
      </p:sp>
      <p:sp>
        <p:nvSpPr>
          <p:cNvPr id="5145" name="Rectangle 62"/>
          <p:cNvSpPr>
            <a:spLocks noChangeArrowheads="1"/>
          </p:cNvSpPr>
          <p:nvPr/>
        </p:nvSpPr>
        <p:spPr bwMode="auto">
          <a:xfrm>
            <a:off x="346075" y="1241425"/>
            <a:ext cx="142875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0.5</a:t>
            </a:r>
          </a:p>
        </p:txBody>
      </p:sp>
      <p:sp>
        <p:nvSpPr>
          <p:cNvPr id="5146" name="Rectangle 63"/>
          <p:cNvSpPr>
            <a:spLocks noChangeArrowheads="1"/>
          </p:cNvSpPr>
          <p:nvPr/>
        </p:nvSpPr>
        <p:spPr bwMode="auto">
          <a:xfrm>
            <a:off x="431800" y="1041400"/>
            <a:ext cx="571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5147" name="Rectangle 64"/>
          <p:cNvSpPr>
            <a:spLocks noChangeArrowheads="1"/>
          </p:cNvSpPr>
          <p:nvPr/>
        </p:nvSpPr>
        <p:spPr bwMode="auto">
          <a:xfrm>
            <a:off x="346075" y="835025"/>
            <a:ext cx="142875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1.5</a:t>
            </a:r>
          </a:p>
        </p:txBody>
      </p:sp>
      <p:sp>
        <p:nvSpPr>
          <p:cNvPr id="5148" name="Rectangle 65"/>
          <p:cNvSpPr>
            <a:spLocks noChangeArrowheads="1"/>
          </p:cNvSpPr>
          <p:nvPr/>
        </p:nvSpPr>
        <p:spPr bwMode="auto">
          <a:xfrm>
            <a:off x="431800" y="635000"/>
            <a:ext cx="571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5149" name="Rectangle 66"/>
          <p:cNvSpPr>
            <a:spLocks noChangeArrowheads="1"/>
          </p:cNvSpPr>
          <p:nvPr/>
        </p:nvSpPr>
        <p:spPr bwMode="auto">
          <a:xfrm>
            <a:off x="346075" y="428625"/>
            <a:ext cx="142875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2.5</a:t>
            </a:r>
          </a:p>
        </p:txBody>
      </p:sp>
      <p:sp>
        <p:nvSpPr>
          <p:cNvPr id="5150" name="Rectangle 70"/>
          <p:cNvSpPr>
            <a:spLocks noChangeArrowheads="1"/>
          </p:cNvSpPr>
          <p:nvPr/>
        </p:nvSpPr>
        <p:spPr bwMode="auto">
          <a:xfrm rot="-5400000">
            <a:off x="-205581" y="832644"/>
            <a:ext cx="7207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Dp</a:t>
            </a:r>
            <a:r>
              <a:rPr lang="en-US" altLang="ja-JP" sz="800">
                <a:latin typeface="Arial" charset="0"/>
                <a:cs typeface="Arial" charset="0"/>
              </a:rPr>
              <a:t>-</a:t>
            </a:r>
            <a:r>
              <a:rPr lang="ja-JP" altLang="ja-JP" sz="800">
                <a:latin typeface="Arial" charset="0"/>
                <a:cs typeface="Arial" charset="0"/>
              </a:rPr>
              <a:t>specific IgE </a:t>
            </a:r>
            <a:endParaRPr lang="en-US" altLang="ja-JP" sz="800">
              <a:latin typeface="Arial" charset="0"/>
              <a:cs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(OD</a:t>
            </a:r>
            <a:r>
              <a:rPr lang="ja-JP" altLang="ja-JP" sz="800" baseline="-25000">
                <a:latin typeface="Arial" charset="0"/>
                <a:cs typeface="Arial" charset="0"/>
              </a:rPr>
              <a:t>450-620</a:t>
            </a:r>
            <a:r>
              <a:rPr lang="ja-JP" altLang="ja-JP" sz="800">
                <a:latin typeface="Arial" charset="0"/>
                <a:cs typeface="Arial" charset="0"/>
              </a:rPr>
              <a:t>)</a:t>
            </a:r>
          </a:p>
        </p:txBody>
      </p:sp>
      <p:sp>
        <p:nvSpPr>
          <p:cNvPr id="5151" name="Rectangle 40"/>
          <p:cNvSpPr>
            <a:spLocks noChangeArrowheads="1"/>
          </p:cNvSpPr>
          <p:nvPr/>
        </p:nvSpPr>
        <p:spPr bwMode="auto">
          <a:xfrm>
            <a:off x="747713" y="2900363"/>
            <a:ext cx="20637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PBS</a:t>
            </a:r>
          </a:p>
        </p:txBody>
      </p:sp>
      <p:sp>
        <p:nvSpPr>
          <p:cNvPr id="5152" name="Rectangle 41"/>
          <p:cNvSpPr>
            <a:spLocks noChangeArrowheads="1"/>
          </p:cNvSpPr>
          <p:nvPr/>
        </p:nvSpPr>
        <p:spPr bwMode="auto">
          <a:xfrm>
            <a:off x="1373188" y="2900363"/>
            <a:ext cx="13017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Dp</a:t>
            </a:r>
          </a:p>
        </p:txBody>
      </p:sp>
      <p:sp>
        <p:nvSpPr>
          <p:cNvPr id="5153" name="Rectangle 42"/>
          <p:cNvSpPr>
            <a:spLocks noChangeArrowheads="1"/>
          </p:cNvSpPr>
          <p:nvPr/>
        </p:nvSpPr>
        <p:spPr bwMode="auto">
          <a:xfrm>
            <a:off x="1746250" y="2900363"/>
            <a:ext cx="560388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Dp</a:t>
            </a:r>
            <a:r>
              <a:rPr lang="en-US" altLang="ja-JP" sz="800">
                <a:latin typeface="Arial" charset="0"/>
                <a:cs typeface="Arial" charset="0"/>
              </a:rPr>
              <a:t> + nSP</a:t>
            </a:r>
            <a:r>
              <a:rPr lang="ja-JP" altLang="ja-JP" sz="800">
                <a:latin typeface="Arial" charset="0"/>
                <a:cs typeface="Arial" charset="0"/>
              </a:rPr>
              <a:t>30</a:t>
            </a:r>
          </a:p>
        </p:txBody>
      </p:sp>
      <p:sp>
        <p:nvSpPr>
          <p:cNvPr id="5154" name="Line 15"/>
          <p:cNvSpPr>
            <a:spLocks noChangeShapeType="1"/>
          </p:cNvSpPr>
          <p:nvPr/>
        </p:nvSpPr>
        <p:spPr bwMode="auto">
          <a:xfrm>
            <a:off x="554038" y="1787525"/>
            <a:ext cx="0" cy="101123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55" name="Line 16"/>
          <p:cNvSpPr>
            <a:spLocks noChangeShapeType="1"/>
          </p:cNvSpPr>
          <p:nvPr/>
        </p:nvSpPr>
        <p:spPr bwMode="auto">
          <a:xfrm>
            <a:off x="520700" y="2798763"/>
            <a:ext cx="317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56" name="Line 18"/>
          <p:cNvSpPr>
            <a:spLocks noChangeShapeType="1"/>
          </p:cNvSpPr>
          <p:nvPr/>
        </p:nvSpPr>
        <p:spPr bwMode="auto">
          <a:xfrm>
            <a:off x="520700" y="2547938"/>
            <a:ext cx="317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57" name="Line 20"/>
          <p:cNvSpPr>
            <a:spLocks noChangeShapeType="1"/>
          </p:cNvSpPr>
          <p:nvPr/>
        </p:nvSpPr>
        <p:spPr bwMode="auto">
          <a:xfrm>
            <a:off x="520700" y="2295525"/>
            <a:ext cx="317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58" name="Line 22"/>
          <p:cNvSpPr>
            <a:spLocks noChangeShapeType="1"/>
          </p:cNvSpPr>
          <p:nvPr/>
        </p:nvSpPr>
        <p:spPr bwMode="auto">
          <a:xfrm>
            <a:off x="520700" y="2039938"/>
            <a:ext cx="317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59" name="Line 25"/>
          <p:cNvSpPr>
            <a:spLocks noChangeShapeType="1"/>
          </p:cNvSpPr>
          <p:nvPr/>
        </p:nvSpPr>
        <p:spPr bwMode="auto">
          <a:xfrm>
            <a:off x="554038" y="2798763"/>
            <a:ext cx="17668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60" name="Line 26"/>
          <p:cNvSpPr>
            <a:spLocks noChangeShapeType="1"/>
          </p:cNvSpPr>
          <p:nvPr/>
        </p:nvSpPr>
        <p:spPr bwMode="auto">
          <a:xfrm flipV="1">
            <a:off x="554038" y="2798763"/>
            <a:ext cx="1587" cy="174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61" name="Line 27"/>
          <p:cNvSpPr>
            <a:spLocks noChangeShapeType="1"/>
          </p:cNvSpPr>
          <p:nvPr/>
        </p:nvSpPr>
        <p:spPr bwMode="auto">
          <a:xfrm flipV="1">
            <a:off x="1144588" y="2798763"/>
            <a:ext cx="1587" cy="174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62" name="Line 28"/>
          <p:cNvSpPr>
            <a:spLocks noChangeShapeType="1"/>
          </p:cNvSpPr>
          <p:nvPr/>
        </p:nvSpPr>
        <p:spPr bwMode="auto">
          <a:xfrm flipV="1">
            <a:off x="1730375" y="2798763"/>
            <a:ext cx="1588" cy="174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63" name="Line 29"/>
          <p:cNvSpPr>
            <a:spLocks noChangeShapeType="1"/>
          </p:cNvSpPr>
          <p:nvPr/>
        </p:nvSpPr>
        <p:spPr bwMode="auto">
          <a:xfrm flipV="1">
            <a:off x="2320925" y="2798763"/>
            <a:ext cx="1588" cy="174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64" name="Rectangle 31"/>
          <p:cNvSpPr>
            <a:spLocks noChangeArrowheads="1"/>
          </p:cNvSpPr>
          <p:nvPr/>
        </p:nvSpPr>
        <p:spPr bwMode="auto">
          <a:xfrm>
            <a:off x="436563" y="2736850"/>
            <a:ext cx="58737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</a:t>
            </a:r>
          </a:p>
        </p:txBody>
      </p:sp>
      <p:sp>
        <p:nvSpPr>
          <p:cNvPr id="5165" name="Rectangle 33"/>
          <p:cNvSpPr>
            <a:spLocks noChangeArrowheads="1"/>
          </p:cNvSpPr>
          <p:nvPr/>
        </p:nvSpPr>
        <p:spPr bwMode="auto">
          <a:xfrm>
            <a:off x="350838" y="2486025"/>
            <a:ext cx="144462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0.4</a:t>
            </a:r>
          </a:p>
        </p:txBody>
      </p:sp>
      <p:sp>
        <p:nvSpPr>
          <p:cNvPr id="5166" name="Rectangle 35"/>
          <p:cNvSpPr>
            <a:spLocks noChangeArrowheads="1"/>
          </p:cNvSpPr>
          <p:nvPr/>
        </p:nvSpPr>
        <p:spPr bwMode="auto">
          <a:xfrm>
            <a:off x="350838" y="2233613"/>
            <a:ext cx="144462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0.8</a:t>
            </a:r>
          </a:p>
        </p:txBody>
      </p:sp>
      <p:sp>
        <p:nvSpPr>
          <p:cNvPr id="5167" name="Rectangle 37"/>
          <p:cNvSpPr>
            <a:spLocks noChangeArrowheads="1"/>
          </p:cNvSpPr>
          <p:nvPr/>
        </p:nvSpPr>
        <p:spPr bwMode="auto">
          <a:xfrm>
            <a:off x="350838" y="1978025"/>
            <a:ext cx="144462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1.2</a:t>
            </a:r>
          </a:p>
        </p:txBody>
      </p:sp>
      <p:sp>
        <p:nvSpPr>
          <p:cNvPr id="5168" name="Rectangle 39"/>
          <p:cNvSpPr>
            <a:spLocks noChangeArrowheads="1"/>
          </p:cNvSpPr>
          <p:nvPr/>
        </p:nvSpPr>
        <p:spPr bwMode="auto">
          <a:xfrm>
            <a:off x="350838" y="1725613"/>
            <a:ext cx="14446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1.6</a:t>
            </a:r>
          </a:p>
        </p:txBody>
      </p:sp>
      <p:sp>
        <p:nvSpPr>
          <p:cNvPr id="5169" name="Rectangle 6"/>
          <p:cNvSpPr>
            <a:spLocks noChangeArrowheads="1"/>
          </p:cNvSpPr>
          <p:nvPr/>
        </p:nvSpPr>
        <p:spPr bwMode="auto">
          <a:xfrm>
            <a:off x="731838" y="2771775"/>
            <a:ext cx="236537" cy="269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5170" name="Line 9"/>
          <p:cNvSpPr>
            <a:spLocks noChangeShapeType="1"/>
          </p:cNvSpPr>
          <p:nvPr/>
        </p:nvSpPr>
        <p:spPr bwMode="auto">
          <a:xfrm flipV="1">
            <a:off x="850900" y="2747963"/>
            <a:ext cx="0" cy="238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71" name="Line 10"/>
          <p:cNvSpPr>
            <a:spLocks noChangeShapeType="1"/>
          </p:cNvSpPr>
          <p:nvPr/>
        </p:nvSpPr>
        <p:spPr bwMode="auto">
          <a:xfrm>
            <a:off x="817563" y="2747963"/>
            <a:ext cx="650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72" name="Rectangle 7"/>
          <p:cNvSpPr>
            <a:spLocks noChangeArrowheads="1"/>
          </p:cNvSpPr>
          <p:nvPr/>
        </p:nvSpPr>
        <p:spPr bwMode="auto">
          <a:xfrm>
            <a:off x="1322388" y="2011363"/>
            <a:ext cx="231775" cy="7874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5173" name="Line 11"/>
          <p:cNvSpPr>
            <a:spLocks noChangeShapeType="1"/>
          </p:cNvSpPr>
          <p:nvPr/>
        </p:nvSpPr>
        <p:spPr bwMode="auto">
          <a:xfrm flipV="1">
            <a:off x="1438275" y="1987550"/>
            <a:ext cx="0" cy="238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74" name="Line 12"/>
          <p:cNvSpPr>
            <a:spLocks noChangeShapeType="1"/>
          </p:cNvSpPr>
          <p:nvPr/>
        </p:nvSpPr>
        <p:spPr bwMode="auto">
          <a:xfrm>
            <a:off x="1406525" y="1987550"/>
            <a:ext cx="635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75" name="Rectangle 8"/>
          <p:cNvSpPr>
            <a:spLocks noChangeArrowheads="1"/>
          </p:cNvSpPr>
          <p:nvPr/>
        </p:nvSpPr>
        <p:spPr bwMode="auto">
          <a:xfrm>
            <a:off x="1908175" y="1939925"/>
            <a:ext cx="236538" cy="85883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5176" name="Line 13"/>
          <p:cNvSpPr>
            <a:spLocks noChangeShapeType="1"/>
          </p:cNvSpPr>
          <p:nvPr/>
        </p:nvSpPr>
        <p:spPr bwMode="auto">
          <a:xfrm flipV="1">
            <a:off x="2025650" y="1916113"/>
            <a:ext cx="0" cy="238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77" name="Line 14"/>
          <p:cNvSpPr>
            <a:spLocks noChangeShapeType="1"/>
          </p:cNvSpPr>
          <p:nvPr/>
        </p:nvSpPr>
        <p:spPr bwMode="auto">
          <a:xfrm>
            <a:off x="1993900" y="1916113"/>
            <a:ext cx="650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78" name="Rectangle 43"/>
          <p:cNvSpPr>
            <a:spLocks noChangeArrowheads="1"/>
          </p:cNvSpPr>
          <p:nvPr/>
        </p:nvSpPr>
        <p:spPr bwMode="auto">
          <a:xfrm rot="-5400000">
            <a:off x="-211137" y="2170112"/>
            <a:ext cx="7318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Dp</a:t>
            </a:r>
            <a:r>
              <a:rPr lang="en-US" altLang="ja-JP" sz="800">
                <a:latin typeface="Arial" charset="0"/>
                <a:cs typeface="Arial" charset="0"/>
              </a:rPr>
              <a:t>-</a:t>
            </a:r>
            <a:r>
              <a:rPr lang="ja-JP" altLang="ja-JP" sz="800">
                <a:latin typeface="Arial" charset="0"/>
                <a:cs typeface="Arial" charset="0"/>
              </a:rPr>
              <a:t>specific IgG </a:t>
            </a:r>
            <a:endParaRPr lang="en-US" altLang="ja-JP" sz="800">
              <a:latin typeface="Arial" charset="0"/>
              <a:cs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(OD</a:t>
            </a:r>
            <a:r>
              <a:rPr lang="ja-JP" altLang="ja-JP" sz="800" baseline="-25000">
                <a:latin typeface="Arial" charset="0"/>
                <a:cs typeface="Arial" charset="0"/>
              </a:rPr>
              <a:t>450-620</a:t>
            </a:r>
            <a:r>
              <a:rPr lang="ja-JP" altLang="ja-JP" sz="800">
                <a:latin typeface="Arial" charset="0"/>
                <a:cs typeface="Arial" charset="0"/>
              </a:rPr>
              <a:t>)</a:t>
            </a:r>
          </a:p>
        </p:txBody>
      </p:sp>
      <p:sp>
        <p:nvSpPr>
          <p:cNvPr id="5179" name="Line 24"/>
          <p:cNvSpPr>
            <a:spLocks noChangeShapeType="1"/>
          </p:cNvSpPr>
          <p:nvPr/>
        </p:nvSpPr>
        <p:spPr bwMode="auto">
          <a:xfrm>
            <a:off x="527050" y="1784350"/>
            <a:ext cx="317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80" name="Rectangle 70"/>
          <p:cNvSpPr>
            <a:spLocks noChangeArrowheads="1"/>
          </p:cNvSpPr>
          <p:nvPr/>
        </p:nvSpPr>
        <p:spPr bwMode="auto">
          <a:xfrm>
            <a:off x="684288" y="241300"/>
            <a:ext cx="129843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 b="1" dirty="0" smtClean="0">
                <a:latin typeface="Arial" charset="0"/>
                <a:cs typeface="Arial" charset="0"/>
              </a:rPr>
              <a:t>Intradermal administration</a:t>
            </a:r>
            <a:endParaRPr lang="ja-JP" altLang="ja-JP" sz="800" b="1" dirty="0">
              <a:latin typeface="Arial" charset="0"/>
              <a:cs typeface="Arial" charset="0"/>
            </a:endParaRPr>
          </a:p>
        </p:txBody>
      </p:sp>
      <p:sp>
        <p:nvSpPr>
          <p:cNvPr id="5181" name="Rectangle 70"/>
          <p:cNvSpPr>
            <a:spLocks noChangeArrowheads="1"/>
          </p:cNvSpPr>
          <p:nvPr/>
        </p:nvSpPr>
        <p:spPr bwMode="auto">
          <a:xfrm>
            <a:off x="5256213" y="239713"/>
            <a:ext cx="942975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 b="1">
                <a:latin typeface="Arial" charset="0"/>
                <a:cs typeface="Arial" charset="0"/>
              </a:rPr>
              <a:t>Oral administration</a:t>
            </a:r>
            <a:endParaRPr lang="ja-JP" altLang="ja-JP" sz="800" b="1">
              <a:latin typeface="Arial" charset="0"/>
              <a:cs typeface="Arial" charset="0"/>
            </a:endParaRPr>
          </a:p>
        </p:txBody>
      </p:sp>
      <p:sp>
        <p:nvSpPr>
          <p:cNvPr id="5182" name="Rectangle 70"/>
          <p:cNvSpPr>
            <a:spLocks noChangeArrowheads="1"/>
          </p:cNvSpPr>
          <p:nvPr/>
        </p:nvSpPr>
        <p:spPr bwMode="auto">
          <a:xfrm>
            <a:off x="2857500" y="239713"/>
            <a:ext cx="1223963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 b="1">
                <a:latin typeface="Arial" charset="0"/>
              </a:rPr>
              <a:t>Intranasal administration</a:t>
            </a:r>
            <a:endParaRPr lang="ja-JP" altLang="ja-JP" sz="800" b="1">
              <a:latin typeface="Arial" charset="0"/>
              <a:cs typeface="Arial" charset="0"/>
            </a:endParaRPr>
          </a:p>
        </p:txBody>
      </p:sp>
      <p:sp>
        <p:nvSpPr>
          <p:cNvPr id="5183" name="テキスト ボックス 51"/>
          <p:cNvSpPr txBox="1">
            <a:spLocks noChangeArrowheads="1"/>
          </p:cNvSpPr>
          <p:nvPr/>
        </p:nvSpPr>
        <p:spPr bwMode="auto">
          <a:xfrm>
            <a:off x="1822450" y="488950"/>
            <a:ext cx="425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>
                <a:solidFill>
                  <a:srgbClr val="000000"/>
                </a:solidFill>
                <a:latin typeface="Arial" charset="0"/>
              </a:rPr>
              <a:t>**</a:t>
            </a:r>
            <a:endParaRPr lang="ja-JP" altLang="en-US" sz="1400">
              <a:latin typeface="Arial" charset="0"/>
              <a:cs typeface="Arial" charset="0"/>
            </a:endParaRPr>
          </a:p>
        </p:txBody>
      </p:sp>
      <p:sp>
        <p:nvSpPr>
          <p:cNvPr id="5184" name="テキスト ボックス 51"/>
          <p:cNvSpPr txBox="1">
            <a:spLocks noChangeArrowheads="1"/>
          </p:cNvSpPr>
          <p:nvPr/>
        </p:nvSpPr>
        <p:spPr bwMode="auto">
          <a:xfrm>
            <a:off x="1822450" y="1657350"/>
            <a:ext cx="425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>
                <a:solidFill>
                  <a:srgbClr val="000000"/>
                </a:solidFill>
                <a:latin typeface="Arial" charset="0"/>
              </a:rPr>
              <a:t>**</a:t>
            </a:r>
            <a:endParaRPr lang="ja-JP" altLang="en-US" sz="1400">
              <a:latin typeface="Arial" charset="0"/>
              <a:cs typeface="Arial" charset="0"/>
            </a:endParaRPr>
          </a:p>
        </p:txBody>
      </p:sp>
      <p:grpSp>
        <p:nvGrpSpPr>
          <p:cNvPr id="5185" name="グループ化 105"/>
          <p:cNvGrpSpPr>
            <a:grpSpLocks/>
          </p:cNvGrpSpPr>
          <p:nvPr/>
        </p:nvGrpSpPr>
        <p:grpSpPr bwMode="auto">
          <a:xfrm>
            <a:off x="2413000" y="430213"/>
            <a:ext cx="2033588" cy="1144587"/>
            <a:chOff x="2412560" y="429444"/>
            <a:chExt cx="2033672" cy="1145066"/>
          </a:xfrm>
        </p:grpSpPr>
        <p:sp>
          <p:nvSpPr>
            <p:cNvPr id="5275" name="Rectangle 6"/>
            <p:cNvSpPr>
              <a:spLocks noChangeArrowheads="1"/>
            </p:cNvSpPr>
            <p:nvPr/>
          </p:nvSpPr>
          <p:spPr bwMode="auto">
            <a:xfrm>
              <a:off x="2854364" y="1457281"/>
              <a:ext cx="239019" cy="6077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5276" name="Rectangle 7"/>
            <p:cNvSpPr>
              <a:spLocks noChangeArrowheads="1"/>
            </p:cNvSpPr>
            <p:nvPr/>
          </p:nvSpPr>
          <p:spPr bwMode="auto">
            <a:xfrm>
              <a:off x="3445219" y="1142307"/>
              <a:ext cx="234239" cy="37574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5277" name="Rectangle 8"/>
            <p:cNvSpPr>
              <a:spLocks noChangeArrowheads="1"/>
            </p:cNvSpPr>
            <p:nvPr/>
          </p:nvSpPr>
          <p:spPr bwMode="auto">
            <a:xfrm>
              <a:off x="4031294" y="686108"/>
              <a:ext cx="239019" cy="83194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5278" name="Line 9"/>
            <p:cNvSpPr>
              <a:spLocks noChangeShapeType="1"/>
            </p:cNvSpPr>
            <p:nvPr/>
          </p:nvSpPr>
          <p:spPr bwMode="auto">
            <a:xfrm flipV="1">
              <a:off x="2973873" y="1424756"/>
              <a:ext cx="0" cy="325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79" name="Line 10"/>
            <p:cNvSpPr>
              <a:spLocks noChangeShapeType="1"/>
            </p:cNvSpPr>
            <p:nvPr/>
          </p:nvSpPr>
          <p:spPr bwMode="auto">
            <a:xfrm>
              <a:off x="2941352" y="1424756"/>
              <a:ext cx="6504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80" name="Line 11"/>
            <p:cNvSpPr>
              <a:spLocks noChangeShapeType="1"/>
            </p:cNvSpPr>
            <p:nvPr/>
          </p:nvSpPr>
          <p:spPr bwMode="auto">
            <a:xfrm flipV="1">
              <a:off x="3562339" y="1078114"/>
              <a:ext cx="0" cy="6419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81" name="Line 12"/>
            <p:cNvSpPr>
              <a:spLocks noChangeShapeType="1"/>
            </p:cNvSpPr>
            <p:nvPr/>
          </p:nvSpPr>
          <p:spPr bwMode="auto">
            <a:xfrm>
              <a:off x="3529817" y="1078114"/>
              <a:ext cx="6504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82" name="Line 13"/>
            <p:cNvSpPr>
              <a:spLocks noChangeShapeType="1"/>
            </p:cNvSpPr>
            <p:nvPr/>
          </p:nvSpPr>
          <p:spPr bwMode="auto">
            <a:xfrm flipV="1">
              <a:off x="4150803" y="589390"/>
              <a:ext cx="0" cy="967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83" name="Line 14"/>
            <p:cNvSpPr>
              <a:spLocks noChangeShapeType="1"/>
            </p:cNvSpPr>
            <p:nvPr/>
          </p:nvSpPr>
          <p:spPr bwMode="auto">
            <a:xfrm>
              <a:off x="4118282" y="589390"/>
              <a:ext cx="6504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84" name="Line 15"/>
            <p:cNvSpPr>
              <a:spLocks noChangeShapeType="1"/>
            </p:cNvSpPr>
            <p:nvPr/>
          </p:nvSpPr>
          <p:spPr bwMode="auto">
            <a:xfrm>
              <a:off x="2678446" y="496951"/>
              <a:ext cx="0" cy="10211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85" name="Line 16"/>
            <p:cNvSpPr>
              <a:spLocks noChangeShapeType="1"/>
            </p:cNvSpPr>
            <p:nvPr/>
          </p:nvSpPr>
          <p:spPr bwMode="auto">
            <a:xfrm>
              <a:off x="2647468" y="1518051"/>
              <a:ext cx="3252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86" name="Line 18"/>
            <p:cNvSpPr>
              <a:spLocks noChangeShapeType="1"/>
            </p:cNvSpPr>
            <p:nvPr/>
          </p:nvSpPr>
          <p:spPr bwMode="auto">
            <a:xfrm>
              <a:off x="2647468" y="1263846"/>
              <a:ext cx="3252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87" name="Line 20"/>
            <p:cNvSpPr>
              <a:spLocks noChangeShapeType="1"/>
            </p:cNvSpPr>
            <p:nvPr/>
          </p:nvSpPr>
          <p:spPr bwMode="auto">
            <a:xfrm>
              <a:off x="2647468" y="1009641"/>
              <a:ext cx="3252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88" name="Line 22"/>
            <p:cNvSpPr>
              <a:spLocks noChangeShapeType="1"/>
            </p:cNvSpPr>
            <p:nvPr/>
          </p:nvSpPr>
          <p:spPr bwMode="auto">
            <a:xfrm>
              <a:off x="2647468" y="751157"/>
              <a:ext cx="3252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89" name="Line 24"/>
            <p:cNvSpPr>
              <a:spLocks noChangeShapeType="1"/>
            </p:cNvSpPr>
            <p:nvPr/>
          </p:nvSpPr>
          <p:spPr bwMode="auto">
            <a:xfrm>
              <a:off x="2647468" y="496951"/>
              <a:ext cx="3252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90" name="Line 25"/>
            <p:cNvSpPr>
              <a:spLocks noChangeShapeType="1"/>
            </p:cNvSpPr>
            <p:nvPr/>
          </p:nvSpPr>
          <p:spPr bwMode="auto">
            <a:xfrm>
              <a:off x="2678446" y="1518051"/>
              <a:ext cx="176778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91" name="Line 26"/>
            <p:cNvSpPr>
              <a:spLocks noChangeShapeType="1"/>
            </p:cNvSpPr>
            <p:nvPr/>
          </p:nvSpPr>
          <p:spPr bwMode="auto">
            <a:xfrm flipV="1">
              <a:off x="2678446" y="1518051"/>
              <a:ext cx="0" cy="1749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92" name="Line 27"/>
            <p:cNvSpPr>
              <a:spLocks noChangeShapeType="1"/>
            </p:cNvSpPr>
            <p:nvPr/>
          </p:nvSpPr>
          <p:spPr bwMode="auto">
            <a:xfrm flipV="1">
              <a:off x="3269301" y="1518051"/>
              <a:ext cx="0" cy="1749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93" name="Line 28"/>
            <p:cNvSpPr>
              <a:spLocks noChangeShapeType="1"/>
            </p:cNvSpPr>
            <p:nvPr/>
          </p:nvSpPr>
          <p:spPr bwMode="auto">
            <a:xfrm flipV="1">
              <a:off x="3855376" y="1518051"/>
              <a:ext cx="0" cy="1749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94" name="Line 29"/>
            <p:cNvSpPr>
              <a:spLocks noChangeShapeType="1"/>
            </p:cNvSpPr>
            <p:nvPr/>
          </p:nvSpPr>
          <p:spPr bwMode="auto">
            <a:xfrm flipV="1">
              <a:off x="4446231" y="1518051"/>
              <a:ext cx="0" cy="1749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95" name="Rectangle 31"/>
            <p:cNvSpPr>
              <a:spLocks noChangeArrowheads="1"/>
            </p:cNvSpPr>
            <p:nvPr/>
          </p:nvSpPr>
          <p:spPr bwMode="auto">
            <a:xfrm>
              <a:off x="2556830" y="1451399"/>
              <a:ext cx="57708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ja-JP" altLang="ja-JP" sz="800">
                  <a:latin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5296" name="Rectangle 33"/>
            <p:cNvSpPr>
              <a:spLocks noChangeArrowheads="1"/>
            </p:cNvSpPr>
            <p:nvPr/>
          </p:nvSpPr>
          <p:spPr bwMode="auto">
            <a:xfrm>
              <a:off x="2412560" y="1197194"/>
              <a:ext cx="201978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ja-JP" altLang="ja-JP" sz="800">
                  <a:latin typeface="Arial" charset="0"/>
                  <a:cs typeface="Arial" charset="0"/>
                </a:rPr>
                <a:t>0.04</a:t>
              </a:r>
            </a:p>
          </p:txBody>
        </p:sp>
        <p:sp>
          <p:nvSpPr>
            <p:cNvPr id="5297" name="Rectangle 35"/>
            <p:cNvSpPr>
              <a:spLocks noChangeArrowheads="1"/>
            </p:cNvSpPr>
            <p:nvPr/>
          </p:nvSpPr>
          <p:spPr bwMode="auto">
            <a:xfrm>
              <a:off x="2412560" y="942133"/>
              <a:ext cx="201978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ja-JP" altLang="ja-JP" sz="800">
                  <a:latin typeface="Arial" charset="0"/>
                  <a:cs typeface="Arial" charset="0"/>
                </a:rPr>
                <a:t>0.08</a:t>
              </a:r>
            </a:p>
          </p:txBody>
        </p:sp>
        <p:sp>
          <p:nvSpPr>
            <p:cNvPr id="5298" name="Rectangle 37"/>
            <p:cNvSpPr>
              <a:spLocks noChangeArrowheads="1"/>
            </p:cNvSpPr>
            <p:nvPr/>
          </p:nvSpPr>
          <p:spPr bwMode="auto">
            <a:xfrm>
              <a:off x="2412560" y="684505"/>
              <a:ext cx="201978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ja-JP" altLang="ja-JP" sz="800">
                  <a:latin typeface="Arial" charset="0"/>
                  <a:cs typeface="Arial" charset="0"/>
                </a:rPr>
                <a:t>0.12</a:t>
              </a:r>
            </a:p>
          </p:txBody>
        </p:sp>
        <p:sp>
          <p:nvSpPr>
            <p:cNvPr id="5299" name="Rectangle 39"/>
            <p:cNvSpPr>
              <a:spLocks noChangeArrowheads="1"/>
            </p:cNvSpPr>
            <p:nvPr/>
          </p:nvSpPr>
          <p:spPr bwMode="auto">
            <a:xfrm>
              <a:off x="2412560" y="429444"/>
              <a:ext cx="201978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ja-JP" altLang="ja-JP" sz="800">
                  <a:latin typeface="Arial" charset="0"/>
                  <a:cs typeface="Arial" charset="0"/>
                </a:rPr>
                <a:t>0.16</a:t>
              </a:r>
            </a:p>
          </p:txBody>
        </p:sp>
      </p:grpSp>
      <p:sp>
        <p:nvSpPr>
          <p:cNvPr id="5186" name="Rectangle 6"/>
          <p:cNvSpPr>
            <a:spLocks noChangeArrowheads="1"/>
          </p:cNvSpPr>
          <p:nvPr/>
        </p:nvSpPr>
        <p:spPr bwMode="auto">
          <a:xfrm>
            <a:off x="2854325" y="2797175"/>
            <a:ext cx="241300" cy="127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5187" name="Rectangle 7"/>
          <p:cNvSpPr>
            <a:spLocks noChangeArrowheads="1"/>
          </p:cNvSpPr>
          <p:nvPr/>
        </p:nvSpPr>
        <p:spPr bwMode="auto">
          <a:xfrm>
            <a:off x="3455988" y="1935163"/>
            <a:ext cx="241300" cy="87471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5188" name="Line 9"/>
          <p:cNvSpPr>
            <a:spLocks noChangeShapeType="1"/>
          </p:cNvSpPr>
          <p:nvPr/>
        </p:nvSpPr>
        <p:spPr bwMode="auto">
          <a:xfrm flipV="1">
            <a:off x="2974975" y="2792413"/>
            <a:ext cx="0" cy="47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89" name="Line 10"/>
          <p:cNvSpPr>
            <a:spLocks noChangeShapeType="1"/>
          </p:cNvSpPr>
          <p:nvPr/>
        </p:nvSpPr>
        <p:spPr bwMode="auto">
          <a:xfrm>
            <a:off x="2943225" y="2792413"/>
            <a:ext cx="6191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90" name="Line 11"/>
          <p:cNvSpPr>
            <a:spLocks noChangeShapeType="1"/>
          </p:cNvSpPr>
          <p:nvPr/>
        </p:nvSpPr>
        <p:spPr bwMode="auto">
          <a:xfrm flipV="1">
            <a:off x="3576638" y="1865313"/>
            <a:ext cx="0" cy="698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91" name="Line 12"/>
          <p:cNvSpPr>
            <a:spLocks noChangeShapeType="1"/>
          </p:cNvSpPr>
          <p:nvPr/>
        </p:nvSpPr>
        <p:spPr bwMode="auto">
          <a:xfrm>
            <a:off x="3543300" y="1865313"/>
            <a:ext cx="635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92" name="Rectangle 8"/>
          <p:cNvSpPr>
            <a:spLocks noChangeArrowheads="1"/>
          </p:cNvSpPr>
          <p:nvPr/>
        </p:nvSpPr>
        <p:spPr bwMode="auto">
          <a:xfrm>
            <a:off x="4057650" y="2030413"/>
            <a:ext cx="239713" cy="7794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5193" name="Line 13"/>
          <p:cNvSpPr>
            <a:spLocks noChangeShapeType="1"/>
          </p:cNvSpPr>
          <p:nvPr/>
        </p:nvSpPr>
        <p:spPr bwMode="auto">
          <a:xfrm flipV="1">
            <a:off x="4176713" y="1982788"/>
            <a:ext cx="0" cy="476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94" name="Line 14"/>
          <p:cNvSpPr>
            <a:spLocks noChangeShapeType="1"/>
          </p:cNvSpPr>
          <p:nvPr/>
        </p:nvSpPr>
        <p:spPr bwMode="auto">
          <a:xfrm>
            <a:off x="4146550" y="1982788"/>
            <a:ext cx="6191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95" name="Line 15"/>
          <p:cNvSpPr>
            <a:spLocks noChangeShapeType="1"/>
          </p:cNvSpPr>
          <p:nvPr/>
        </p:nvSpPr>
        <p:spPr bwMode="auto">
          <a:xfrm>
            <a:off x="2674938" y="1774825"/>
            <a:ext cx="0" cy="10350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96" name="Line 16"/>
          <p:cNvSpPr>
            <a:spLocks noChangeShapeType="1"/>
          </p:cNvSpPr>
          <p:nvPr/>
        </p:nvSpPr>
        <p:spPr bwMode="auto">
          <a:xfrm>
            <a:off x="2646363" y="2809875"/>
            <a:ext cx="30162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97" name="Line 17"/>
          <p:cNvSpPr>
            <a:spLocks noChangeShapeType="1"/>
          </p:cNvSpPr>
          <p:nvPr/>
        </p:nvSpPr>
        <p:spPr bwMode="auto">
          <a:xfrm>
            <a:off x="2646363" y="2601913"/>
            <a:ext cx="30162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98" name="Line 18"/>
          <p:cNvSpPr>
            <a:spLocks noChangeShapeType="1"/>
          </p:cNvSpPr>
          <p:nvPr/>
        </p:nvSpPr>
        <p:spPr bwMode="auto">
          <a:xfrm>
            <a:off x="2646363" y="2393950"/>
            <a:ext cx="30162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99" name="Line 19"/>
          <p:cNvSpPr>
            <a:spLocks noChangeShapeType="1"/>
          </p:cNvSpPr>
          <p:nvPr/>
        </p:nvSpPr>
        <p:spPr bwMode="auto">
          <a:xfrm>
            <a:off x="2646363" y="2190750"/>
            <a:ext cx="30162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00" name="Line 20"/>
          <p:cNvSpPr>
            <a:spLocks noChangeShapeType="1"/>
          </p:cNvSpPr>
          <p:nvPr/>
        </p:nvSpPr>
        <p:spPr bwMode="auto">
          <a:xfrm>
            <a:off x="2646363" y="1982788"/>
            <a:ext cx="30162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01" name="Line 21"/>
          <p:cNvSpPr>
            <a:spLocks noChangeShapeType="1"/>
          </p:cNvSpPr>
          <p:nvPr/>
        </p:nvSpPr>
        <p:spPr bwMode="auto">
          <a:xfrm>
            <a:off x="2646363" y="1774825"/>
            <a:ext cx="30162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02" name="Line 22"/>
          <p:cNvSpPr>
            <a:spLocks noChangeShapeType="1"/>
          </p:cNvSpPr>
          <p:nvPr/>
        </p:nvSpPr>
        <p:spPr bwMode="auto">
          <a:xfrm>
            <a:off x="2674938" y="2809875"/>
            <a:ext cx="1803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03" name="Line 23"/>
          <p:cNvSpPr>
            <a:spLocks noChangeShapeType="1"/>
          </p:cNvSpPr>
          <p:nvPr/>
        </p:nvSpPr>
        <p:spPr bwMode="auto">
          <a:xfrm flipV="1">
            <a:off x="2674938" y="2809875"/>
            <a:ext cx="0" cy="190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04" name="Line 24"/>
          <p:cNvSpPr>
            <a:spLocks noChangeShapeType="1"/>
          </p:cNvSpPr>
          <p:nvPr/>
        </p:nvSpPr>
        <p:spPr bwMode="auto">
          <a:xfrm flipV="1">
            <a:off x="3276600" y="2809875"/>
            <a:ext cx="0" cy="190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05" name="Line 25"/>
          <p:cNvSpPr>
            <a:spLocks noChangeShapeType="1"/>
          </p:cNvSpPr>
          <p:nvPr/>
        </p:nvSpPr>
        <p:spPr bwMode="auto">
          <a:xfrm flipV="1">
            <a:off x="3876675" y="2809875"/>
            <a:ext cx="0" cy="190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06" name="Line 26"/>
          <p:cNvSpPr>
            <a:spLocks noChangeShapeType="1"/>
          </p:cNvSpPr>
          <p:nvPr/>
        </p:nvSpPr>
        <p:spPr bwMode="auto">
          <a:xfrm flipV="1">
            <a:off x="4478338" y="2809875"/>
            <a:ext cx="0" cy="190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07" name="Rectangle 28"/>
          <p:cNvSpPr>
            <a:spLocks noChangeArrowheads="1"/>
          </p:cNvSpPr>
          <p:nvPr/>
        </p:nvSpPr>
        <p:spPr bwMode="auto">
          <a:xfrm>
            <a:off x="2557463" y="2736850"/>
            <a:ext cx="571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</a:t>
            </a:r>
          </a:p>
        </p:txBody>
      </p:sp>
      <p:sp>
        <p:nvSpPr>
          <p:cNvPr id="5208" name="Rectangle 29"/>
          <p:cNvSpPr>
            <a:spLocks noChangeArrowheads="1"/>
          </p:cNvSpPr>
          <p:nvPr/>
        </p:nvSpPr>
        <p:spPr bwMode="auto">
          <a:xfrm>
            <a:off x="2470150" y="2528888"/>
            <a:ext cx="144463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0.5</a:t>
            </a:r>
          </a:p>
        </p:txBody>
      </p:sp>
      <p:sp>
        <p:nvSpPr>
          <p:cNvPr id="5209" name="Rectangle 30"/>
          <p:cNvSpPr>
            <a:spLocks noChangeArrowheads="1"/>
          </p:cNvSpPr>
          <p:nvPr/>
        </p:nvSpPr>
        <p:spPr bwMode="auto">
          <a:xfrm>
            <a:off x="2557463" y="2320925"/>
            <a:ext cx="571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5210" name="Rectangle 31"/>
          <p:cNvSpPr>
            <a:spLocks noChangeArrowheads="1"/>
          </p:cNvSpPr>
          <p:nvPr/>
        </p:nvSpPr>
        <p:spPr bwMode="auto">
          <a:xfrm>
            <a:off x="2470150" y="2117725"/>
            <a:ext cx="1444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1.5</a:t>
            </a:r>
          </a:p>
        </p:txBody>
      </p:sp>
      <p:sp>
        <p:nvSpPr>
          <p:cNvPr id="5211" name="Rectangle 32"/>
          <p:cNvSpPr>
            <a:spLocks noChangeArrowheads="1"/>
          </p:cNvSpPr>
          <p:nvPr/>
        </p:nvSpPr>
        <p:spPr bwMode="auto">
          <a:xfrm>
            <a:off x="2557463" y="1909763"/>
            <a:ext cx="5715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5212" name="Rectangle 33"/>
          <p:cNvSpPr>
            <a:spLocks noChangeArrowheads="1"/>
          </p:cNvSpPr>
          <p:nvPr/>
        </p:nvSpPr>
        <p:spPr bwMode="auto">
          <a:xfrm>
            <a:off x="2470150" y="1701800"/>
            <a:ext cx="1444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2.5</a:t>
            </a:r>
          </a:p>
        </p:txBody>
      </p:sp>
      <p:sp>
        <p:nvSpPr>
          <p:cNvPr id="5213" name="Rectangle 40"/>
          <p:cNvSpPr>
            <a:spLocks noChangeArrowheads="1"/>
          </p:cNvSpPr>
          <p:nvPr/>
        </p:nvSpPr>
        <p:spPr bwMode="auto">
          <a:xfrm>
            <a:off x="2901950" y="2897188"/>
            <a:ext cx="207963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PBS</a:t>
            </a:r>
          </a:p>
        </p:txBody>
      </p:sp>
      <p:sp>
        <p:nvSpPr>
          <p:cNvPr id="5214" name="Rectangle 41"/>
          <p:cNvSpPr>
            <a:spLocks noChangeArrowheads="1"/>
          </p:cNvSpPr>
          <p:nvPr/>
        </p:nvSpPr>
        <p:spPr bwMode="auto">
          <a:xfrm>
            <a:off x="3508375" y="2897188"/>
            <a:ext cx="131763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Dp</a:t>
            </a:r>
          </a:p>
        </p:txBody>
      </p:sp>
      <p:sp>
        <p:nvSpPr>
          <p:cNvPr id="5215" name="Rectangle 42"/>
          <p:cNvSpPr>
            <a:spLocks noChangeArrowheads="1"/>
          </p:cNvSpPr>
          <p:nvPr/>
        </p:nvSpPr>
        <p:spPr bwMode="auto">
          <a:xfrm>
            <a:off x="3902075" y="2897188"/>
            <a:ext cx="5588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Dp</a:t>
            </a:r>
            <a:r>
              <a:rPr lang="en-US" altLang="ja-JP" sz="800">
                <a:latin typeface="Arial" charset="0"/>
                <a:cs typeface="Arial" charset="0"/>
              </a:rPr>
              <a:t> + nSP</a:t>
            </a:r>
            <a:r>
              <a:rPr lang="ja-JP" altLang="ja-JP" sz="800">
                <a:latin typeface="Arial" charset="0"/>
                <a:cs typeface="Arial" charset="0"/>
              </a:rPr>
              <a:t>30</a:t>
            </a:r>
          </a:p>
        </p:txBody>
      </p:sp>
      <p:sp>
        <p:nvSpPr>
          <p:cNvPr id="5216" name="テキスト ボックス 51"/>
          <p:cNvSpPr txBox="1">
            <a:spLocks noChangeArrowheads="1"/>
          </p:cNvSpPr>
          <p:nvPr/>
        </p:nvSpPr>
        <p:spPr bwMode="auto">
          <a:xfrm>
            <a:off x="3952875" y="369888"/>
            <a:ext cx="3984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>
                <a:solidFill>
                  <a:srgbClr val="000000"/>
                </a:solidFill>
                <a:latin typeface="Arial" charset="0"/>
              </a:rPr>
              <a:t>**</a:t>
            </a:r>
            <a:endParaRPr lang="ja-JP" altLang="en-US" sz="1400">
              <a:latin typeface="Arial" charset="0"/>
              <a:cs typeface="Arial" charset="0"/>
            </a:endParaRPr>
          </a:p>
        </p:txBody>
      </p:sp>
      <p:sp>
        <p:nvSpPr>
          <p:cNvPr id="5217" name="Rectangle 6"/>
          <p:cNvSpPr>
            <a:spLocks noChangeArrowheads="1"/>
          </p:cNvSpPr>
          <p:nvPr/>
        </p:nvSpPr>
        <p:spPr bwMode="auto">
          <a:xfrm>
            <a:off x="5062538" y="1090613"/>
            <a:ext cx="239712" cy="428625"/>
          </a:xfrm>
          <a:prstGeom prst="rect">
            <a:avLst/>
          </a:prstGeom>
          <a:solidFill>
            <a:srgbClr val="00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5218" name="Rectangle 7"/>
          <p:cNvSpPr>
            <a:spLocks noChangeArrowheads="1"/>
          </p:cNvSpPr>
          <p:nvPr/>
        </p:nvSpPr>
        <p:spPr bwMode="auto">
          <a:xfrm>
            <a:off x="5654675" y="857250"/>
            <a:ext cx="236538" cy="661988"/>
          </a:xfrm>
          <a:prstGeom prst="rect">
            <a:avLst/>
          </a:prstGeom>
          <a:solidFill>
            <a:srgbClr val="00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5219" name="Rectangle 8"/>
          <p:cNvSpPr>
            <a:spLocks noChangeArrowheads="1"/>
          </p:cNvSpPr>
          <p:nvPr/>
        </p:nvSpPr>
        <p:spPr bwMode="auto">
          <a:xfrm>
            <a:off x="6243638" y="1287463"/>
            <a:ext cx="241300" cy="231775"/>
          </a:xfrm>
          <a:prstGeom prst="rect">
            <a:avLst/>
          </a:prstGeom>
          <a:solidFill>
            <a:srgbClr val="00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5220" name="Line 9"/>
          <p:cNvSpPr>
            <a:spLocks noChangeShapeType="1"/>
          </p:cNvSpPr>
          <p:nvPr/>
        </p:nvSpPr>
        <p:spPr bwMode="auto">
          <a:xfrm flipV="1">
            <a:off x="5180013" y="904875"/>
            <a:ext cx="0" cy="18573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21" name="Line 10"/>
          <p:cNvSpPr>
            <a:spLocks noChangeShapeType="1"/>
          </p:cNvSpPr>
          <p:nvPr/>
        </p:nvSpPr>
        <p:spPr bwMode="auto">
          <a:xfrm>
            <a:off x="5148263" y="904875"/>
            <a:ext cx="650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22" name="Line 11"/>
          <p:cNvSpPr>
            <a:spLocks noChangeShapeType="1"/>
          </p:cNvSpPr>
          <p:nvPr/>
        </p:nvSpPr>
        <p:spPr bwMode="auto">
          <a:xfrm flipV="1">
            <a:off x="5773738" y="652463"/>
            <a:ext cx="0" cy="2047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23" name="Line 12"/>
          <p:cNvSpPr>
            <a:spLocks noChangeShapeType="1"/>
          </p:cNvSpPr>
          <p:nvPr/>
        </p:nvSpPr>
        <p:spPr bwMode="auto">
          <a:xfrm>
            <a:off x="5740400" y="652463"/>
            <a:ext cx="666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24" name="Line 13"/>
          <p:cNvSpPr>
            <a:spLocks noChangeShapeType="1"/>
          </p:cNvSpPr>
          <p:nvPr/>
        </p:nvSpPr>
        <p:spPr bwMode="auto">
          <a:xfrm flipV="1">
            <a:off x="6361113" y="1212850"/>
            <a:ext cx="0" cy="746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25" name="Line 14"/>
          <p:cNvSpPr>
            <a:spLocks noChangeShapeType="1"/>
          </p:cNvSpPr>
          <p:nvPr/>
        </p:nvSpPr>
        <p:spPr bwMode="auto">
          <a:xfrm>
            <a:off x="6329363" y="1212850"/>
            <a:ext cx="650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26" name="Line 15"/>
          <p:cNvSpPr>
            <a:spLocks noChangeShapeType="1"/>
          </p:cNvSpPr>
          <p:nvPr/>
        </p:nvSpPr>
        <p:spPr bwMode="auto">
          <a:xfrm>
            <a:off x="4884738" y="514350"/>
            <a:ext cx="0" cy="10048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27" name="Line 16"/>
          <p:cNvSpPr>
            <a:spLocks noChangeShapeType="1"/>
          </p:cNvSpPr>
          <p:nvPr/>
        </p:nvSpPr>
        <p:spPr bwMode="auto">
          <a:xfrm>
            <a:off x="4848225" y="1519238"/>
            <a:ext cx="3333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28" name="Line 17"/>
          <p:cNvSpPr>
            <a:spLocks noChangeShapeType="1"/>
          </p:cNvSpPr>
          <p:nvPr/>
        </p:nvSpPr>
        <p:spPr bwMode="auto">
          <a:xfrm>
            <a:off x="4848225" y="1319213"/>
            <a:ext cx="3333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29" name="Line 18"/>
          <p:cNvSpPr>
            <a:spLocks noChangeShapeType="1"/>
          </p:cNvSpPr>
          <p:nvPr/>
        </p:nvSpPr>
        <p:spPr bwMode="auto">
          <a:xfrm>
            <a:off x="4848225" y="1117600"/>
            <a:ext cx="3333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30" name="Line 19"/>
          <p:cNvSpPr>
            <a:spLocks noChangeShapeType="1"/>
          </p:cNvSpPr>
          <p:nvPr/>
        </p:nvSpPr>
        <p:spPr bwMode="auto">
          <a:xfrm>
            <a:off x="4848225" y="915988"/>
            <a:ext cx="3333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31" name="Line 20"/>
          <p:cNvSpPr>
            <a:spLocks noChangeShapeType="1"/>
          </p:cNvSpPr>
          <p:nvPr/>
        </p:nvSpPr>
        <p:spPr bwMode="auto">
          <a:xfrm>
            <a:off x="4848225" y="715963"/>
            <a:ext cx="3333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32" name="Line 21"/>
          <p:cNvSpPr>
            <a:spLocks noChangeShapeType="1"/>
          </p:cNvSpPr>
          <p:nvPr/>
        </p:nvSpPr>
        <p:spPr bwMode="auto">
          <a:xfrm>
            <a:off x="4848225" y="514350"/>
            <a:ext cx="3333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33" name="Line 22"/>
          <p:cNvSpPr>
            <a:spLocks noChangeShapeType="1"/>
          </p:cNvSpPr>
          <p:nvPr/>
        </p:nvSpPr>
        <p:spPr bwMode="auto">
          <a:xfrm>
            <a:off x="4884738" y="1519238"/>
            <a:ext cx="1776412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34" name="Line 23"/>
          <p:cNvSpPr>
            <a:spLocks noChangeShapeType="1"/>
          </p:cNvSpPr>
          <p:nvPr/>
        </p:nvSpPr>
        <p:spPr bwMode="auto">
          <a:xfrm flipV="1">
            <a:off x="4884738" y="1519238"/>
            <a:ext cx="0" cy="174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35" name="Line 24"/>
          <p:cNvSpPr>
            <a:spLocks noChangeShapeType="1"/>
          </p:cNvSpPr>
          <p:nvPr/>
        </p:nvSpPr>
        <p:spPr bwMode="auto">
          <a:xfrm flipV="1">
            <a:off x="5478463" y="1519238"/>
            <a:ext cx="0" cy="174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36" name="Line 25"/>
          <p:cNvSpPr>
            <a:spLocks noChangeShapeType="1"/>
          </p:cNvSpPr>
          <p:nvPr/>
        </p:nvSpPr>
        <p:spPr bwMode="auto">
          <a:xfrm flipV="1">
            <a:off x="6067425" y="1519238"/>
            <a:ext cx="0" cy="174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37" name="Line 26"/>
          <p:cNvSpPr>
            <a:spLocks noChangeShapeType="1"/>
          </p:cNvSpPr>
          <p:nvPr/>
        </p:nvSpPr>
        <p:spPr bwMode="auto">
          <a:xfrm flipV="1">
            <a:off x="6661150" y="1519238"/>
            <a:ext cx="0" cy="174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38" name="Rectangle 28"/>
          <p:cNvSpPr>
            <a:spLocks noChangeArrowheads="1"/>
          </p:cNvSpPr>
          <p:nvPr/>
        </p:nvSpPr>
        <p:spPr bwMode="auto">
          <a:xfrm>
            <a:off x="4745038" y="1458913"/>
            <a:ext cx="58737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</a:t>
            </a:r>
          </a:p>
        </p:txBody>
      </p:sp>
      <p:sp>
        <p:nvSpPr>
          <p:cNvPr id="5239" name="Rectangle 29"/>
          <p:cNvSpPr>
            <a:spLocks noChangeArrowheads="1"/>
          </p:cNvSpPr>
          <p:nvPr/>
        </p:nvSpPr>
        <p:spPr bwMode="auto">
          <a:xfrm>
            <a:off x="4600575" y="1258888"/>
            <a:ext cx="2032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0.05</a:t>
            </a:r>
          </a:p>
        </p:txBody>
      </p:sp>
      <p:sp>
        <p:nvSpPr>
          <p:cNvPr id="5240" name="Rectangle 30"/>
          <p:cNvSpPr>
            <a:spLocks noChangeArrowheads="1"/>
          </p:cNvSpPr>
          <p:nvPr/>
        </p:nvSpPr>
        <p:spPr bwMode="auto">
          <a:xfrm>
            <a:off x="4659313" y="1057275"/>
            <a:ext cx="14446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0.1</a:t>
            </a:r>
          </a:p>
        </p:txBody>
      </p:sp>
      <p:sp>
        <p:nvSpPr>
          <p:cNvPr id="5241" name="Rectangle 31"/>
          <p:cNvSpPr>
            <a:spLocks noChangeArrowheads="1"/>
          </p:cNvSpPr>
          <p:nvPr/>
        </p:nvSpPr>
        <p:spPr bwMode="auto">
          <a:xfrm>
            <a:off x="4600575" y="857250"/>
            <a:ext cx="2032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0.15</a:t>
            </a:r>
          </a:p>
        </p:txBody>
      </p:sp>
      <p:sp>
        <p:nvSpPr>
          <p:cNvPr id="5242" name="Rectangle 32"/>
          <p:cNvSpPr>
            <a:spLocks noChangeArrowheads="1"/>
          </p:cNvSpPr>
          <p:nvPr/>
        </p:nvSpPr>
        <p:spPr bwMode="auto">
          <a:xfrm>
            <a:off x="4659313" y="655638"/>
            <a:ext cx="14446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0.2</a:t>
            </a:r>
          </a:p>
        </p:txBody>
      </p:sp>
      <p:sp>
        <p:nvSpPr>
          <p:cNvPr id="5243" name="Rectangle 33"/>
          <p:cNvSpPr>
            <a:spLocks noChangeArrowheads="1"/>
          </p:cNvSpPr>
          <p:nvPr/>
        </p:nvSpPr>
        <p:spPr bwMode="auto">
          <a:xfrm>
            <a:off x="4600575" y="455613"/>
            <a:ext cx="2032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0.25</a:t>
            </a:r>
          </a:p>
        </p:txBody>
      </p:sp>
      <p:sp>
        <p:nvSpPr>
          <p:cNvPr id="5244" name="Rectangle 6"/>
          <p:cNvSpPr>
            <a:spLocks noChangeArrowheads="1"/>
          </p:cNvSpPr>
          <p:nvPr/>
        </p:nvSpPr>
        <p:spPr bwMode="auto">
          <a:xfrm>
            <a:off x="5072063" y="2663825"/>
            <a:ext cx="242887" cy="1524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5245" name="Rectangle 7"/>
          <p:cNvSpPr>
            <a:spLocks noChangeArrowheads="1"/>
          </p:cNvSpPr>
          <p:nvPr/>
        </p:nvSpPr>
        <p:spPr bwMode="auto">
          <a:xfrm>
            <a:off x="5670550" y="2513013"/>
            <a:ext cx="236538" cy="30321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5246" name="Rectangle 8"/>
          <p:cNvSpPr>
            <a:spLocks noChangeArrowheads="1"/>
          </p:cNvSpPr>
          <p:nvPr/>
        </p:nvSpPr>
        <p:spPr bwMode="auto">
          <a:xfrm>
            <a:off x="6264275" y="2573338"/>
            <a:ext cx="241300" cy="2428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5247" name="Line 9"/>
          <p:cNvSpPr>
            <a:spLocks noChangeShapeType="1"/>
          </p:cNvSpPr>
          <p:nvPr/>
        </p:nvSpPr>
        <p:spPr bwMode="auto">
          <a:xfrm flipV="1">
            <a:off x="5191125" y="2646363"/>
            <a:ext cx="0" cy="174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48" name="Line 10"/>
          <p:cNvSpPr>
            <a:spLocks noChangeShapeType="1"/>
          </p:cNvSpPr>
          <p:nvPr/>
        </p:nvSpPr>
        <p:spPr bwMode="auto">
          <a:xfrm>
            <a:off x="5159375" y="2646363"/>
            <a:ext cx="650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49" name="Line 11"/>
          <p:cNvSpPr>
            <a:spLocks noChangeShapeType="1"/>
          </p:cNvSpPr>
          <p:nvPr/>
        </p:nvSpPr>
        <p:spPr bwMode="auto">
          <a:xfrm flipV="1">
            <a:off x="5789613" y="2411413"/>
            <a:ext cx="0" cy="101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50" name="Line 12"/>
          <p:cNvSpPr>
            <a:spLocks noChangeShapeType="1"/>
          </p:cNvSpPr>
          <p:nvPr/>
        </p:nvSpPr>
        <p:spPr bwMode="auto">
          <a:xfrm>
            <a:off x="5756275" y="2411413"/>
            <a:ext cx="666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51" name="Line 13"/>
          <p:cNvSpPr>
            <a:spLocks noChangeShapeType="1"/>
          </p:cNvSpPr>
          <p:nvPr/>
        </p:nvSpPr>
        <p:spPr bwMode="auto">
          <a:xfrm flipV="1">
            <a:off x="6381750" y="2497138"/>
            <a:ext cx="0" cy="762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52" name="Line 14"/>
          <p:cNvSpPr>
            <a:spLocks noChangeShapeType="1"/>
          </p:cNvSpPr>
          <p:nvPr/>
        </p:nvSpPr>
        <p:spPr bwMode="auto">
          <a:xfrm>
            <a:off x="6350000" y="2497138"/>
            <a:ext cx="650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53" name="Line 15"/>
          <p:cNvSpPr>
            <a:spLocks noChangeShapeType="1"/>
          </p:cNvSpPr>
          <p:nvPr/>
        </p:nvSpPr>
        <p:spPr bwMode="auto">
          <a:xfrm>
            <a:off x="4894263" y="1797050"/>
            <a:ext cx="0" cy="10191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54" name="Line 16"/>
          <p:cNvSpPr>
            <a:spLocks noChangeShapeType="1"/>
          </p:cNvSpPr>
          <p:nvPr/>
        </p:nvSpPr>
        <p:spPr bwMode="auto">
          <a:xfrm>
            <a:off x="4862513" y="2816225"/>
            <a:ext cx="3333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55" name="Line 18"/>
          <p:cNvSpPr>
            <a:spLocks noChangeShapeType="1"/>
          </p:cNvSpPr>
          <p:nvPr/>
        </p:nvSpPr>
        <p:spPr bwMode="auto">
          <a:xfrm>
            <a:off x="4862513" y="2614613"/>
            <a:ext cx="3333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56" name="Line 20"/>
          <p:cNvSpPr>
            <a:spLocks noChangeShapeType="1"/>
          </p:cNvSpPr>
          <p:nvPr/>
        </p:nvSpPr>
        <p:spPr bwMode="auto">
          <a:xfrm>
            <a:off x="4862513" y="2408238"/>
            <a:ext cx="3333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57" name="Line 22"/>
          <p:cNvSpPr>
            <a:spLocks noChangeShapeType="1"/>
          </p:cNvSpPr>
          <p:nvPr/>
        </p:nvSpPr>
        <p:spPr bwMode="auto">
          <a:xfrm>
            <a:off x="4862513" y="2205038"/>
            <a:ext cx="3333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58" name="Line 24"/>
          <p:cNvSpPr>
            <a:spLocks noChangeShapeType="1"/>
          </p:cNvSpPr>
          <p:nvPr/>
        </p:nvSpPr>
        <p:spPr bwMode="auto">
          <a:xfrm>
            <a:off x="4862513" y="1998663"/>
            <a:ext cx="3333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59" name="Line 26"/>
          <p:cNvSpPr>
            <a:spLocks noChangeShapeType="1"/>
          </p:cNvSpPr>
          <p:nvPr/>
        </p:nvSpPr>
        <p:spPr bwMode="auto">
          <a:xfrm>
            <a:off x="4862513" y="1797050"/>
            <a:ext cx="3333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60" name="Line 27"/>
          <p:cNvSpPr>
            <a:spLocks noChangeShapeType="1"/>
          </p:cNvSpPr>
          <p:nvPr/>
        </p:nvSpPr>
        <p:spPr bwMode="auto">
          <a:xfrm>
            <a:off x="4894263" y="2816225"/>
            <a:ext cx="1789112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61" name="Line 28"/>
          <p:cNvSpPr>
            <a:spLocks noChangeShapeType="1"/>
          </p:cNvSpPr>
          <p:nvPr/>
        </p:nvSpPr>
        <p:spPr bwMode="auto">
          <a:xfrm flipV="1">
            <a:off x="4894263" y="2816225"/>
            <a:ext cx="1587" cy="190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62" name="Line 29"/>
          <p:cNvSpPr>
            <a:spLocks noChangeShapeType="1"/>
          </p:cNvSpPr>
          <p:nvPr/>
        </p:nvSpPr>
        <p:spPr bwMode="auto">
          <a:xfrm flipV="1">
            <a:off x="5492750" y="2816225"/>
            <a:ext cx="0" cy="190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63" name="Line 30"/>
          <p:cNvSpPr>
            <a:spLocks noChangeShapeType="1"/>
          </p:cNvSpPr>
          <p:nvPr/>
        </p:nvSpPr>
        <p:spPr bwMode="auto">
          <a:xfrm flipV="1">
            <a:off x="6084888" y="2816225"/>
            <a:ext cx="1587" cy="190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64" name="Line 31"/>
          <p:cNvSpPr>
            <a:spLocks noChangeShapeType="1"/>
          </p:cNvSpPr>
          <p:nvPr/>
        </p:nvSpPr>
        <p:spPr bwMode="auto">
          <a:xfrm flipV="1">
            <a:off x="6683375" y="2816225"/>
            <a:ext cx="1588" cy="190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265" name="Rectangle 33"/>
          <p:cNvSpPr>
            <a:spLocks noChangeArrowheads="1"/>
          </p:cNvSpPr>
          <p:nvPr/>
        </p:nvSpPr>
        <p:spPr bwMode="auto">
          <a:xfrm>
            <a:off x="4745038" y="2754313"/>
            <a:ext cx="58737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</a:t>
            </a:r>
          </a:p>
        </p:txBody>
      </p:sp>
      <p:sp>
        <p:nvSpPr>
          <p:cNvPr id="5266" name="Rectangle 35"/>
          <p:cNvSpPr>
            <a:spLocks noChangeArrowheads="1"/>
          </p:cNvSpPr>
          <p:nvPr/>
        </p:nvSpPr>
        <p:spPr bwMode="auto">
          <a:xfrm>
            <a:off x="4600575" y="2552700"/>
            <a:ext cx="2032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0.02</a:t>
            </a:r>
          </a:p>
        </p:txBody>
      </p:sp>
      <p:sp>
        <p:nvSpPr>
          <p:cNvPr id="5267" name="Rectangle 37"/>
          <p:cNvSpPr>
            <a:spLocks noChangeArrowheads="1"/>
          </p:cNvSpPr>
          <p:nvPr/>
        </p:nvSpPr>
        <p:spPr bwMode="auto">
          <a:xfrm>
            <a:off x="4600575" y="2346325"/>
            <a:ext cx="2032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0.04</a:t>
            </a:r>
          </a:p>
        </p:txBody>
      </p:sp>
      <p:sp>
        <p:nvSpPr>
          <p:cNvPr id="5268" name="Rectangle 39"/>
          <p:cNvSpPr>
            <a:spLocks noChangeArrowheads="1"/>
          </p:cNvSpPr>
          <p:nvPr/>
        </p:nvSpPr>
        <p:spPr bwMode="auto">
          <a:xfrm>
            <a:off x="4600575" y="2143125"/>
            <a:ext cx="20320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0.06</a:t>
            </a:r>
          </a:p>
        </p:txBody>
      </p:sp>
      <p:sp>
        <p:nvSpPr>
          <p:cNvPr id="5269" name="Rectangle 41"/>
          <p:cNvSpPr>
            <a:spLocks noChangeArrowheads="1"/>
          </p:cNvSpPr>
          <p:nvPr/>
        </p:nvSpPr>
        <p:spPr bwMode="auto">
          <a:xfrm>
            <a:off x="4600575" y="1936750"/>
            <a:ext cx="20320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0.08</a:t>
            </a:r>
          </a:p>
        </p:txBody>
      </p:sp>
      <p:sp>
        <p:nvSpPr>
          <p:cNvPr id="5270" name="Rectangle 43"/>
          <p:cNvSpPr>
            <a:spLocks noChangeArrowheads="1"/>
          </p:cNvSpPr>
          <p:nvPr/>
        </p:nvSpPr>
        <p:spPr bwMode="auto">
          <a:xfrm>
            <a:off x="4659313" y="1735138"/>
            <a:ext cx="144462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0.1</a:t>
            </a:r>
          </a:p>
        </p:txBody>
      </p:sp>
      <p:sp>
        <p:nvSpPr>
          <p:cNvPr id="5271" name="Rectangle 40"/>
          <p:cNvSpPr>
            <a:spLocks noChangeArrowheads="1"/>
          </p:cNvSpPr>
          <p:nvPr/>
        </p:nvSpPr>
        <p:spPr bwMode="auto">
          <a:xfrm>
            <a:off x="5097463" y="2897188"/>
            <a:ext cx="20637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PBS</a:t>
            </a:r>
          </a:p>
        </p:txBody>
      </p:sp>
      <p:sp>
        <p:nvSpPr>
          <p:cNvPr id="5272" name="Rectangle 41"/>
          <p:cNvSpPr>
            <a:spLocks noChangeArrowheads="1"/>
          </p:cNvSpPr>
          <p:nvPr/>
        </p:nvSpPr>
        <p:spPr bwMode="auto">
          <a:xfrm>
            <a:off x="5735638" y="2897188"/>
            <a:ext cx="131762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Dp</a:t>
            </a:r>
          </a:p>
        </p:txBody>
      </p:sp>
      <p:sp>
        <p:nvSpPr>
          <p:cNvPr id="5273" name="Rectangle 42"/>
          <p:cNvSpPr>
            <a:spLocks noChangeArrowheads="1"/>
          </p:cNvSpPr>
          <p:nvPr/>
        </p:nvSpPr>
        <p:spPr bwMode="auto">
          <a:xfrm>
            <a:off x="6110288" y="2897188"/>
            <a:ext cx="5588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Dp</a:t>
            </a:r>
            <a:r>
              <a:rPr lang="en-US" altLang="ja-JP" sz="800">
                <a:latin typeface="Arial" charset="0"/>
                <a:cs typeface="Arial" charset="0"/>
              </a:rPr>
              <a:t> + nSP</a:t>
            </a:r>
            <a:r>
              <a:rPr lang="ja-JP" altLang="ja-JP" sz="800">
                <a:latin typeface="Arial" charset="0"/>
                <a:cs typeface="Arial" charset="0"/>
              </a:rPr>
              <a:t>30</a:t>
            </a:r>
          </a:p>
        </p:txBody>
      </p:sp>
      <p:sp>
        <p:nvSpPr>
          <p:cNvPr id="5274" name="テキスト ボックス 2"/>
          <p:cNvSpPr txBox="1">
            <a:spLocks noChangeArrowheads="1"/>
          </p:cNvSpPr>
          <p:nvPr/>
        </p:nvSpPr>
        <p:spPr bwMode="auto">
          <a:xfrm>
            <a:off x="188913" y="3132138"/>
            <a:ext cx="648017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</a:pPr>
            <a:r>
              <a:rPr lang="en-US" altLang="ja-JP" sz="1200" b="1" dirty="0">
                <a:latin typeface="Arial" charset="0"/>
              </a:rPr>
              <a:t>Additional file 4. Effects of administration route of mite allergen (</a:t>
            </a:r>
            <a:r>
              <a:rPr lang="en-US" altLang="ja-JP" sz="1200" b="1" dirty="0" err="1">
                <a:latin typeface="Arial" charset="0"/>
              </a:rPr>
              <a:t>Dp</a:t>
            </a:r>
            <a:r>
              <a:rPr lang="en-US" altLang="ja-JP" sz="1200" b="1" dirty="0">
                <a:latin typeface="Arial" charset="0"/>
              </a:rPr>
              <a:t>) + nSP30 nanoparticles on </a:t>
            </a:r>
            <a:r>
              <a:rPr lang="en-US" altLang="ja-JP" sz="1200" b="1" dirty="0" err="1">
                <a:latin typeface="Arial" charset="0"/>
              </a:rPr>
              <a:t>Dp</a:t>
            </a:r>
            <a:r>
              <a:rPr lang="en-US" altLang="ja-JP" sz="1200" b="1" dirty="0">
                <a:latin typeface="Arial" charset="0"/>
              </a:rPr>
              <a:t>-specific antibody response. </a:t>
            </a:r>
            <a:r>
              <a:rPr lang="en-US" altLang="ja-JP" sz="1200" dirty="0">
                <a:latin typeface="Arial" charset="0"/>
              </a:rPr>
              <a:t>Levels </a:t>
            </a:r>
            <a:r>
              <a:rPr lang="en-US" altLang="ja-JP" sz="1200" dirty="0" smtClean="0">
                <a:latin typeface="Arial" charset="0"/>
                <a:cs typeface="Arial" charset="0"/>
              </a:rPr>
              <a:t>of </a:t>
            </a:r>
            <a:r>
              <a:rPr lang="en-US" altLang="ja-JP" sz="1200" dirty="0" err="1">
                <a:latin typeface="Arial" charset="0"/>
                <a:cs typeface="Arial" charset="0"/>
              </a:rPr>
              <a:t>Dp</a:t>
            </a:r>
            <a:r>
              <a:rPr lang="en-US" altLang="ja-JP" sz="1200" dirty="0">
                <a:latin typeface="Arial" charset="0"/>
                <a:cs typeface="Arial" charset="0"/>
              </a:rPr>
              <a:t>-specific </a:t>
            </a:r>
            <a:r>
              <a:rPr lang="en-US" altLang="ja-JP" sz="1200" dirty="0" err="1">
                <a:latin typeface="Arial" charset="0"/>
                <a:cs typeface="Arial" charset="0"/>
              </a:rPr>
              <a:t>IgE</a:t>
            </a:r>
            <a:r>
              <a:rPr lang="en-US" altLang="ja-JP" sz="1200" dirty="0">
                <a:latin typeface="Arial" charset="0"/>
                <a:cs typeface="Arial" charset="0"/>
              </a:rPr>
              <a:t> and IgG in plasma collected from NC/</a:t>
            </a:r>
            <a:r>
              <a:rPr lang="en-US" altLang="ja-JP" sz="1200" dirty="0" err="1">
                <a:latin typeface="Arial" charset="0"/>
                <a:cs typeface="Arial" charset="0"/>
              </a:rPr>
              <a:t>Nga</a:t>
            </a:r>
            <a:r>
              <a:rPr lang="en-US" altLang="ja-JP" sz="1200" dirty="0">
                <a:latin typeface="Arial" charset="0"/>
                <a:cs typeface="Arial" charset="0"/>
              </a:rPr>
              <a:t> mice after treatment with </a:t>
            </a:r>
            <a:r>
              <a:rPr lang="en-US" altLang="ja-JP" sz="1200" dirty="0" err="1">
                <a:latin typeface="Arial" charset="0"/>
                <a:cs typeface="Arial" charset="0"/>
              </a:rPr>
              <a:t>Dp</a:t>
            </a:r>
            <a:r>
              <a:rPr lang="en-US" altLang="ja-JP" sz="1200" dirty="0">
                <a:latin typeface="Arial" charset="0"/>
                <a:cs typeface="Arial" charset="0"/>
              </a:rPr>
              <a:t> alone or </a:t>
            </a:r>
            <a:r>
              <a:rPr lang="en-US" altLang="ja-JP" sz="1200" dirty="0" err="1">
                <a:latin typeface="Arial" charset="0"/>
                <a:cs typeface="Arial" charset="0"/>
              </a:rPr>
              <a:t>Dp</a:t>
            </a:r>
            <a:r>
              <a:rPr lang="en-US" altLang="ja-JP" sz="1200" dirty="0">
                <a:latin typeface="Arial" charset="0"/>
                <a:cs typeface="Arial" charset="0"/>
              </a:rPr>
              <a:t> + nSP30 by intradermal (foot-pad injection), intranasal, or oral administration (as analyzed by ELISA). </a:t>
            </a:r>
            <a:r>
              <a:rPr lang="en-US" altLang="ja-JP" sz="1200" dirty="0">
                <a:latin typeface="Arial" charset="0"/>
              </a:rPr>
              <a:t>Data are given as means ± SEMs (n = 3</a:t>
            </a:r>
            <a:r>
              <a:rPr lang="en-GB" altLang="ja-JP" sz="1200" dirty="0">
                <a:latin typeface="Arial" charset="0"/>
                <a:cs typeface="Arial" charset="0"/>
              </a:rPr>
              <a:t>–</a:t>
            </a:r>
            <a:r>
              <a:rPr lang="en-US" altLang="ja-JP" sz="1200" dirty="0" smtClean="0">
                <a:latin typeface="Arial" charset="0"/>
                <a:cs typeface="Arial" charset="0"/>
              </a:rPr>
              <a:t>6</a:t>
            </a:r>
            <a:r>
              <a:rPr lang="en-US" altLang="ja-JP" sz="1200" dirty="0" smtClean="0">
                <a:latin typeface="Arial" charset="0"/>
              </a:rPr>
              <a:t>). **</a:t>
            </a:r>
            <a:r>
              <a:rPr lang="en-US" altLang="ja-JP" sz="1200" dirty="0">
                <a:latin typeface="Arial" charset="0"/>
              </a:rPr>
              <a:t>P &lt; 0.01 vs. </a:t>
            </a:r>
            <a:r>
              <a:rPr lang="en-US" altLang="ja-JP" sz="1200" dirty="0" err="1">
                <a:latin typeface="Arial" charset="0"/>
              </a:rPr>
              <a:t>Dp</a:t>
            </a:r>
            <a:r>
              <a:rPr lang="en-US" altLang="ja-JP" sz="1200" dirty="0">
                <a:latin typeface="Arial" charset="0"/>
              </a:rPr>
              <a:t>-alone group.</a:t>
            </a:r>
            <a:endParaRPr lang="ja-JP" altLang="en-US" sz="12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9050">
          <a:solidFill>
            <a:schemeClr val="tx1"/>
          </a:solidFill>
          <a:round/>
          <a:headEnd/>
          <a:tailEnd/>
        </a:ln>
      </a:spPr>
      <a:bodyPr/>
      <a:lstStyle>
        <a:defPPr>
          <a:defRPr sz="800">
            <a:latin typeface="Arial" pitchFamily="34" charset="0"/>
            <a:cs typeface="Arial" pitchFamily="34" charset="0"/>
          </a:defRPr>
        </a:defPPr>
      </a:lstStyle>
    </a:spDef>
    <a:lnDef>
      <a:spPr bwMode="auto">
        <a:ln w="381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20292</TotalTime>
  <Words>167</Words>
  <Application>Microsoft Office PowerPoint</Application>
  <PresentationFormat>On-screen Show (4:3)</PresentationFormat>
  <Paragraphs>56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テーマ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Toshiro</dc:creator>
  <cp:lastModifiedBy>Real, Francis Frank</cp:lastModifiedBy>
  <cp:revision>853</cp:revision>
  <cp:lastPrinted>2015-03-23T05:43:20Z</cp:lastPrinted>
  <dcterms:created xsi:type="dcterms:W3CDTF">2010-03-04T11:00:23Z</dcterms:created>
  <dcterms:modified xsi:type="dcterms:W3CDTF">2015-06-24T16:13:01Z</dcterms:modified>
</cp:coreProperties>
</file>