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7" r:id="rId2"/>
  </p:sldIdLst>
  <p:sldSz cx="6858000" cy="9144000" type="screen4x3"/>
  <p:notesSz cx="6742113" cy="98726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my LB Frazier" initials="ALBF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CC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9748" autoAdjust="0"/>
  </p:normalViewPr>
  <p:slideViewPr>
    <p:cSldViewPr>
      <p:cViewPr>
        <p:scale>
          <a:sx n="125" d="100"/>
          <a:sy n="125" d="100"/>
        </p:scale>
        <p:origin x="-468" y="-72"/>
      </p:cViewPr>
      <p:guideLst>
        <p:guide orient="horz" pos="2880"/>
        <p:guide pos="216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 bwMode="auto">
          <a:xfrm>
            <a:off x="3819525" y="0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796DDEAB-8356-42EA-8984-6F42B76A9A52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982788" y="738188"/>
            <a:ext cx="27781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379" tIns="45689" rIns="91379" bIns="45689" numCol="1" anchor="ctr" anchorCtr="0" compatLnSpc="1">
            <a:prstTxWarp prst="textNoShape">
              <a:avLst/>
            </a:prstTxWarp>
          </a:bodyPr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 bwMode="auto">
          <a:xfrm>
            <a:off x="673100" y="4691063"/>
            <a:ext cx="5395913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 bwMode="auto">
          <a:xfrm>
            <a:off x="0" y="9375775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 bwMode="auto">
          <a:xfrm>
            <a:off x="3819525" y="9375775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F89F205F-7083-4F02-AB37-EB6A019C1DA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684058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2292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spcBef>
                <a:spcPct val="0"/>
              </a:spcBef>
            </a:pPr>
            <a:fld id="{C024C379-1963-4CA6-AE7E-9680F4EC7F5D}" type="slidenum">
              <a:rPr lang="ja-JP" altLang="en-US"/>
              <a:pPr>
                <a:spcBef>
                  <a:spcPct val="0"/>
                </a:spcBef>
              </a:pPr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2758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7B4969-4499-4BB8-ABED-942D8D92A51C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0BFD5E-C910-4704-99F4-CC0CEA4FA6ED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61488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C5D48D-D7CE-43C4-A511-63684C0EF6A3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94AA95-80BB-43B8-A90E-A298BF1D9C17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937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D6B139-A068-4A6B-85C2-2876B2C22EA8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5209A-26D0-483C-BB6E-B1AF9DBDC924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6246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7FEFBD-5C03-4CE2-BACB-142A804A3579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86FD38-432F-44F0-ABAF-51FA44B422C3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03364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98D62F-0A04-4C81-B186-F1088B18135A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6A14A-6496-4EC6-B1E8-1ADBA4B71BBB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0256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171710-E9C1-40FE-94B1-69E3B8CA8FA7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7EAEB7-8AA5-47EB-BA97-CF33D58FD25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76496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849F93-47AC-4A2C-9EEA-FB540BDAF3B6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23077-D139-4BF7-A1F1-A2FDFD9607B9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3654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46E65D-B9A6-4EF7-BC07-D10C6CC62F7A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6AF99-DCFB-4B6B-80A7-52B910680822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0606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499EB7-8F50-4FA6-89B8-C4D9419A7418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3408EC-7BFF-46CE-8F13-0CC9EC8645F7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14733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A5A92D-56F5-47EF-98EC-F5673E0EB5E6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219DF9-96A1-412C-8C26-6E4538FCACA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70217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225A12-C281-4DE8-992A-2991BE851116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101B9E-710C-45EF-9B09-0BA68F483BE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090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53581499-9C59-43C5-A92D-D1BF446F330A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A0093A28-7CDA-44E5-9C44-2B7386A53110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テキスト ボックス 95"/>
          <p:cNvSpPr txBox="1">
            <a:spLocks noChangeArrowheads="1"/>
          </p:cNvSpPr>
          <p:nvPr/>
        </p:nvSpPr>
        <p:spPr bwMode="auto">
          <a:xfrm>
            <a:off x="3724275" y="8774113"/>
            <a:ext cx="3133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 b="1">
                <a:latin typeface="Arial" charset="0"/>
              </a:rPr>
              <a:t>Additional file 5</a:t>
            </a:r>
            <a:r>
              <a:rPr lang="en-US" altLang="ja-JP" sz="1800" b="1">
                <a:latin typeface="Arial" charset="0"/>
                <a:cs typeface="Arial" charset="0"/>
              </a:rPr>
              <a:t>. Hirai et al.</a:t>
            </a:r>
            <a:endParaRPr lang="ja-JP" altLang="en-US" sz="1800" b="1">
              <a:latin typeface="Arial" charset="0"/>
              <a:cs typeface="Arial" charset="0"/>
            </a:endParaRPr>
          </a:p>
        </p:txBody>
      </p:sp>
      <p:sp>
        <p:nvSpPr>
          <p:cNvPr id="6147" name="テキスト ボックス 85"/>
          <p:cNvSpPr txBox="1">
            <a:spLocks noChangeArrowheads="1"/>
          </p:cNvSpPr>
          <p:nvPr/>
        </p:nvSpPr>
        <p:spPr bwMode="auto">
          <a:xfrm>
            <a:off x="0" y="0"/>
            <a:ext cx="68580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ja-JP" sz="1200" b="1" dirty="0">
                <a:latin typeface="Arial" charset="0"/>
              </a:rPr>
              <a:t>Additional file 5. Additional Methods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n-US" altLang="ja-JP" sz="1200" b="1" dirty="0">
              <a:latin typeface="Arial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ja-JP" sz="1200" b="1" dirty="0">
                <a:latin typeface="Arial" charset="0"/>
              </a:rPr>
              <a:t>Additional administration routes.</a:t>
            </a:r>
            <a:r>
              <a:rPr lang="en-US" altLang="ja-JP" sz="1200" dirty="0">
                <a:latin typeface="Arial" charset="0"/>
              </a:rPr>
              <a:t> To compare the effects of intravenous antigen exposure with those after exposure via other routes of administration, mite allergen (</a:t>
            </a:r>
            <a:r>
              <a:rPr lang="en-US" altLang="ja-JP" sz="1200" dirty="0" err="1">
                <a:latin typeface="Arial" charset="0"/>
              </a:rPr>
              <a:t>Dp</a:t>
            </a:r>
            <a:r>
              <a:rPr lang="en-US" altLang="ja-JP" sz="1200" dirty="0">
                <a:latin typeface="Arial" charset="0"/>
              </a:rPr>
              <a:t>, </a:t>
            </a:r>
            <a:r>
              <a:rPr lang="fr-FR" altLang="ja-JP" sz="1200" dirty="0">
                <a:latin typeface="Arial" charset="0"/>
              </a:rPr>
              <a:t>1 mg mL</a:t>
            </a:r>
            <a:r>
              <a:rPr lang="fr-FR" altLang="ja-JP" sz="1200" baseline="30000" dirty="0">
                <a:latin typeface="Arial" charset="0"/>
              </a:rPr>
              <a:t>-1</a:t>
            </a:r>
            <a:r>
              <a:rPr lang="fr-FR" altLang="ja-JP" sz="1200" dirty="0">
                <a:latin typeface="Arial" charset="0"/>
              </a:rPr>
              <a:t> fin. conc.</a:t>
            </a:r>
            <a:r>
              <a:rPr lang="en-US" altLang="ja-JP" sz="1200" dirty="0" smtClean="0">
                <a:latin typeface="Arial" charset="0"/>
              </a:rPr>
              <a:t>) </a:t>
            </a:r>
            <a:r>
              <a:rPr lang="en-US" altLang="ja-JP" sz="1200" dirty="0">
                <a:latin typeface="Arial" charset="0"/>
              </a:rPr>
              <a:t>alone or with nSP30 nanoparticles </a:t>
            </a:r>
            <a:r>
              <a:rPr lang="en-US" altLang="ja-JP" sz="1200" dirty="0" smtClean="0">
                <a:latin typeface="Arial" charset="0"/>
              </a:rPr>
              <a:t>(</a:t>
            </a:r>
            <a:r>
              <a:rPr lang="fr-FR" altLang="ja-JP" sz="1200" dirty="0">
                <a:latin typeface="Arial" charset="0"/>
              </a:rPr>
              <a:t>12.5 mg mL</a:t>
            </a:r>
            <a:r>
              <a:rPr lang="fr-FR" altLang="ja-JP" sz="1200" baseline="30000" dirty="0">
                <a:latin typeface="Arial" charset="0"/>
              </a:rPr>
              <a:t>-1</a:t>
            </a:r>
            <a:r>
              <a:rPr lang="fr-FR" altLang="ja-JP" sz="1200" dirty="0">
                <a:latin typeface="Arial" charset="0"/>
              </a:rPr>
              <a:t> fin. conc.</a:t>
            </a:r>
            <a:r>
              <a:rPr lang="en-US" altLang="ja-JP" sz="1200" dirty="0" smtClean="0">
                <a:latin typeface="Arial" charset="0"/>
              </a:rPr>
              <a:t>) </a:t>
            </a:r>
            <a:r>
              <a:rPr lang="en-US" altLang="ja-JP" sz="1200" dirty="0">
                <a:latin typeface="Arial" charset="0"/>
              </a:rPr>
              <a:t>was administered to mice via intradermal injection (both foot pads, 10 </a:t>
            </a:r>
            <a:r>
              <a:rPr lang="en-US" altLang="ja-JP" sz="1200" dirty="0">
                <a:latin typeface="Arial" charset="0"/>
                <a:sym typeface="Symbol" pitchFamily="18" charset="2"/>
              </a:rPr>
              <a:t></a:t>
            </a:r>
            <a:r>
              <a:rPr lang="en-US" altLang="ja-JP" sz="1200" dirty="0">
                <a:latin typeface="Arial" charset="0"/>
              </a:rPr>
              <a:t>L foot</a:t>
            </a:r>
            <a:r>
              <a:rPr lang="en-US" altLang="ja-JP" sz="1200" baseline="30000" dirty="0">
                <a:latin typeface="Arial" charset="0"/>
              </a:rPr>
              <a:t>-1</a:t>
            </a:r>
            <a:r>
              <a:rPr lang="en-US" altLang="ja-JP" sz="1200" dirty="0">
                <a:latin typeface="Arial" charset="0"/>
              </a:rPr>
              <a:t>), intranasal administration (10 </a:t>
            </a:r>
            <a:r>
              <a:rPr lang="en-US" altLang="ja-JP" sz="1200" dirty="0">
                <a:latin typeface="Arial" charset="0"/>
                <a:sym typeface="Symbol" pitchFamily="18" charset="2"/>
              </a:rPr>
              <a:t></a:t>
            </a:r>
            <a:r>
              <a:rPr lang="en-US" altLang="ja-JP" sz="1200" dirty="0">
                <a:latin typeface="Arial" charset="0"/>
              </a:rPr>
              <a:t>L nostril</a:t>
            </a:r>
            <a:r>
              <a:rPr lang="en-US" altLang="ja-JP" sz="1200" baseline="30000" dirty="0">
                <a:latin typeface="Arial" charset="0"/>
              </a:rPr>
              <a:t>-1</a:t>
            </a:r>
            <a:r>
              <a:rPr lang="en-US" altLang="ja-JP" sz="1200" dirty="0">
                <a:latin typeface="Arial" charset="0"/>
              </a:rPr>
              <a:t>), or oral administration (120 </a:t>
            </a:r>
            <a:r>
              <a:rPr lang="en-US" altLang="ja-JP" sz="1200" dirty="0">
                <a:latin typeface="Arial" charset="0"/>
                <a:sym typeface="Symbol" pitchFamily="18" charset="2"/>
              </a:rPr>
              <a:t></a:t>
            </a:r>
            <a:r>
              <a:rPr lang="en-US" altLang="ja-JP" sz="1200" dirty="0">
                <a:latin typeface="Arial" charset="0"/>
              </a:rPr>
              <a:t>L mouse</a:t>
            </a:r>
            <a:r>
              <a:rPr lang="en-US" altLang="ja-JP" sz="1200" baseline="30000" dirty="0">
                <a:latin typeface="Arial" charset="0"/>
              </a:rPr>
              <a:t>-1</a:t>
            </a:r>
            <a:r>
              <a:rPr lang="en-US" altLang="ja-JP" sz="1200" dirty="0">
                <a:latin typeface="Arial" charset="0"/>
              </a:rPr>
              <a:t>) on alternate days or every third day for 4 weeks (13 doses were administered via each route).</a:t>
            </a:r>
            <a:endParaRPr lang="ja-JP" altLang="ja-JP" sz="1200" dirty="0">
              <a:latin typeface="Arial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n-US" altLang="ja-JP" sz="1200" b="1" dirty="0">
              <a:latin typeface="Arial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ja-JP" sz="1200" b="1" dirty="0">
                <a:latin typeface="Arial" charset="0"/>
              </a:rPr>
              <a:t>Effector cytokine responses.</a:t>
            </a:r>
            <a:r>
              <a:rPr lang="en-US" altLang="ja-JP" sz="1200" dirty="0">
                <a:latin typeface="Arial" charset="0"/>
              </a:rPr>
              <a:t> </a:t>
            </a:r>
            <a:r>
              <a:rPr lang="en-US" altLang="ja-JP" sz="1200" dirty="0" err="1">
                <a:latin typeface="Arial" charset="0"/>
              </a:rPr>
              <a:t>Splenocytes</a:t>
            </a:r>
            <a:r>
              <a:rPr lang="en-US" altLang="ja-JP" sz="1200" dirty="0">
                <a:latin typeface="Arial" charset="0"/>
              </a:rPr>
              <a:t> (1 × 10</a:t>
            </a:r>
            <a:r>
              <a:rPr lang="en-US" altLang="ja-JP" sz="1200" baseline="30000" dirty="0">
                <a:latin typeface="Arial" charset="0"/>
              </a:rPr>
              <a:t>6</a:t>
            </a:r>
            <a:r>
              <a:rPr lang="en-US" altLang="ja-JP" sz="1200" dirty="0">
                <a:latin typeface="Arial" charset="0"/>
              </a:rPr>
              <a:t> cells well</a:t>
            </a:r>
            <a:r>
              <a:rPr lang="en-US" altLang="ja-JP" sz="1200" baseline="30000" dirty="0">
                <a:latin typeface="Arial" charset="0"/>
              </a:rPr>
              <a:t>-1</a:t>
            </a:r>
            <a:r>
              <a:rPr lang="en-US" altLang="ja-JP" sz="1200" dirty="0">
                <a:latin typeface="Arial" charset="0"/>
              </a:rPr>
              <a:t>) from </a:t>
            </a:r>
            <a:r>
              <a:rPr lang="en-US" altLang="ja-JP" sz="1200" dirty="0" err="1" smtClean="0">
                <a:latin typeface="Arial" charset="0"/>
              </a:rPr>
              <a:t>cutaneously</a:t>
            </a:r>
            <a:r>
              <a:rPr lang="en-US" altLang="ja-JP" sz="1200" dirty="0" smtClean="0">
                <a:latin typeface="Arial" charset="0"/>
              </a:rPr>
              <a:t> sensitized </a:t>
            </a:r>
            <a:r>
              <a:rPr lang="en-US" altLang="ja-JP" sz="1200" dirty="0">
                <a:latin typeface="Arial" charset="0"/>
              </a:rPr>
              <a:t>mice were re-stimulated with </a:t>
            </a:r>
            <a:r>
              <a:rPr lang="en-US" altLang="ja-JP" sz="1200" dirty="0" err="1">
                <a:latin typeface="Arial" charset="0"/>
              </a:rPr>
              <a:t>Dp</a:t>
            </a:r>
            <a:r>
              <a:rPr lang="en-US" altLang="ja-JP" sz="1200" dirty="0">
                <a:latin typeface="Arial" charset="0"/>
              </a:rPr>
              <a:t> (100 </a:t>
            </a:r>
            <a:r>
              <a:rPr lang="en-US" altLang="ja-JP" sz="1200" dirty="0">
                <a:latin typeface="Arial" charset="0"/>
                <a:sym typeface="Symbol" pitchFamily="18" charset="2"/>
              </a:rPr>
              <a:t></a:t>
            </a:r>
            <a:r>
              <a:rPr lang="en-US" altLang="ja-JP" sz="1200" dirty="0">
                <a:latin typeface="Arial" charset="0"/>
              </a:rPr>
              <a:t>g mL</a:t>
            </a:r>
            <a:r>
              <a:rPr lang="en-US" altLang="ja-JP" sz="1200" baseline="30000" dirty="0">
                <a:latin typeface="Arial" charset="0"/>
              </a:rPr>
              <a:t>-1</a:t>
            </a:r>
            <a:r>
              <a:rPr lang="en-US" altLang="ja-JP" sz="1200" dirty="0">
                <a:latin typeface="Arial" charset="0"/>
              </a:rPr>
              <a:t>). After cells had been incubated for 4 </a:t>
            </a:r>
            <a:r>
              <a:rPr lang="en-US" altLang="ja-JP" sz="1200" dirty="0" smtClean="0">
                <a:latin typeface="Arial" charset="0"/>
              </a:rPr>
              <a:t>days at 37</a:t>
            </a:r>
            <a:r>
              <a:rPr lang="en-US" altLang="ja-JP" sz="1200" dirty="0" smtClean="0">
                <a:latin typeface="Arial" charset="0"/>
                <a:sym typeface="Symbol"/>
              </a:rPr>
              <a:t></a:t>
            </a:r>
            <a:r>
              <a:rPr lang="en-US" altLang="ja-JP" sz="1200" dirty="0" smtClean="0">
                <a:latin typeface="Arial" charset="0"/>
              </a:rPr>
              <a:t>C </a:t>
            </a:r>
            <a:r>
              <a:rPr lang="en-US" altLang="ja-JP" sz="1200" dirty="0">
                <a:latin typeface="Arial" charset="0"/>
              </a:rPr>
              <a:t>(95% room air, 5% CO2), </a:t>
            </a:r>
            <a:r>
              <a:rPr lang="en-US" altLang="ja-JP" sz="1200" dirty="0" smtClean="0">
                <a:latin typeface="Arial" charset="0"/>
              </a:rPr>
              <a:t>he </a:t>
            </a:r>
            <a:r>
              <a:rPr lang="en-US" altLang="ja-JP" sz="1200" dirty="0">
                <a:latin typeface="Arial" charset="0"/>
              </a:rPr>
              <a:t>levels of IL-5, 10, 13, 17, and 21 in the supernatants were measured by means of cytokine immunoassays (Bio-</a:t>
            </a:r>
            <a:r>
              <a:rPr lang="en-US" altLang="ja-JP" sz="1200" dirty="0" err="1">
                <a:latin typeface="Arial" charset="0"/>
              </a:rPr>
              <a:t>Plex</a:t>
            </a:r>
            <a:r>
              <a:rPr lang="en-US" altLang="ja-JP" sz="1200" dirty="0">
                <a:latin typeface="Arial" charset="0"/>
              </a:rPr>
              <a:t> Assay, Bio-Rad Laboratories, Hercules, CA, USA) or ELISAs (</a:t>
            </a:r>
            <a:r>
              <a:rPr lang="en-US" altLang="ja-JP" sz="1200" dirty="0" err="1">
                <a:latin typeface="Arial" charset="0"/>
              </a:rPr>
              <a:t>eBioscience</a:t>
            </a:r>
            <a:r>
              <a:rPr lang="en-US" altLang="ja-JP" sz="1200" dirty="0">
                <a:latin typeface="Arial" charset="0"/>
              </a:rPr>
              <a:t>, San Diego, CA, USA) according to the manufacturer’s instructions.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>
          <a:solidFill>
            <a:schemeClr val="tx1"/>
          </a:solidFill>
          <a:round/>
          <a:headEnd/>
          <a:tailEnd/>
        </a:ln>
      </a:spPr>
      <a:bodyPr/>
      <a:lstStyle>
        <a:defPPr>
          <a:defRPr sz="800">
            <a:latin typeface="Arial" pitchFamily="34" charset="0"/>
            <a:cs typeface="Arial" pitchFamily="34" charset="0"/>
          </a:defRPr>
        </a:defPPr>
      </a:lstStyle>
    </a:spDef>
    <a:lnDef>
      <a:spPr bwMode="auto">
        <a:ln w="381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20292</TotalTime>
  <Words>219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テーマ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Toshiro</dc:creator>
  <cp:lastModifiedBy>Real, Francis Frank</cp:lastModifiedBy>
  <cp:revision>853</cp:revision>
  <cp:lastPrinted>2015-03-23T05:43:20Z</cp:lastPrinted>
  <dcterms:created xsi:type="dcterms:W3CDTF">2010-03-04T11:00:23Z</dcterms:created>
  <dcterms:modified xsi:type="dcterms:W3CDTF">2015-06-24T16:13:17Z</dcterms:modified>
</cp:coreProperties>
</file>