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438" r:id="rId2"/>
    <p:sldId id="436" r:id="rId3"/>
    <p:sldId id="439" r:id="rId4"/>
    <p:sldId id="440" r:id="rId5"/>
    <p:sldId id="417" r:id="rId6"/>
    <p:sldId id="416" r:id="rId7"/>
    <p:sldId id="412" r:id="rId8"/>
    <p:sldId id="444" r:id="rId9"/>
    <p:sldId id="423" r:id="rId10"/>
    <p:sldId id="425" r:id="rId11"/>
    <p:sldId id="445" r:id="rId12"/>
    <p:sldId id="446" r:id="rId13"/>
    <p:sldId id="449" r:id="rId14"/>
    <p:sldId id="447" r:id="rId15"/>
    <p:sldId id="443" r:id="rId16"/>
    <p:sldId id="421" r:id="rId17"/>
    <p:sldId id="450" r:id="rId18"/>
    <p:sldId id="451" r:id="rId19"/>
    <p:sldId id="419" r:id="rId20"/>
    <p:sldId id="418" r:id="rId21"/>
    <p:sldId id="448" r:id="rId22"/>
    <p:sldId id="441" r:id="rId23"/>
    <p:sldId id="442" r:id="rId24"/>
  </p:sldIdLst>
  <p:sldSz cx="6858000" cy="9144000" type="screen4x3"/>
  <p:notesSz cx="6669088" cy="97758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90000"/>
    <a:srgbClr val="66CCFF"/>
    <a:srgbClr val="FF5050"/>
    <a:srgbClr val="FF9900"/>
    <a:srgbClr val="F834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9476" autoAdjust="0"/>
    <p:restoredTop sz="94660" autoAdjust="0"/>
  </p:normalViewPr>
  <p:slideViewPr>
    <p:cSldViewPr>
      <p:cViewPr>
        <p:scale>
          <a:sx n="100" d="100"/>
          <a:sy n="100" d="100"/>
        </p:scale>
        <p:origin x="-2046" y="-5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net1.cec.eu.int\JRC-Services\IPR-Users\rischge\Desktop\150821_results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net1.cec.eu.int\JRC-Services\IPR-Users\rischge\Desktop\150821_results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Results!$B$34</c:f>
              <c:strCache>
                <c:ptCount val="1"/>
                <c:pt idx="0">
                  <c:v>Au 15 nm</c:v>
                </c:pt>
              </c:strCache>
            </c:strRef>
          </c:tx>
          <c:invertIfNegative val="0"/>
          <c:cat>
            <c:numRef>
              <c:f>Results!$A$35:$A$46</c:f>
              <c:numCache>
                <c:formatCode>General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20</c:v>
                </c:pt>
                <c:pt idx="5">
                  <c:v>24</c:v>
                </c:pt>
                <c:pt idx="6">
                  <c:v>28</c:v>
                </c:pt>
                <c:pt idx="7">
                  <c:v>44</c:v>
                </c:pt>
                <c:pt idx="8">
                  <c:v>48</c:v>
                </c:pt>
                <c:pt idx="9">
                  <c:v>52</c:v>
                </c:pt>
                <c:pt idx="10">
                  <c:v>68</c:v>
                </c:pt>
                <c:pt idx="11">
                  <c:v>72</c:v>
                </c:pt>
              </c:numCache>
            </c:numRef>
          </c:cat>
          <c:val>
            <c:numRef>
              <c:f>Results!$B$35:$B$46</c:f>
              <c:numCache>
                <c:formatCode>General</c:formatCode>
                <c:ptCount val="12"/>
                <c:pt idx="0">
                  <c:v>98.62</c:v>
                </c:pt>
                <c:pt idx="1">
                  <c:v>98.04</c:v>
                </c:pt>
                <c:pt idx="2">
                  <c:v>98.875</c:v>
                </c:pt>
                <c:pt idx="3">
                  <c:v>98.69</c:v>
                </c:pt>
                <c:pt idx="4">
                  <c:v>98.867000000000004</c:v>
                </c:pt>
                <c:pt idx="5">
                  <c:v>98.703000000000003</c:v>
                </c:pt>
                <c:pt idx="6">
                  <c:v>98.69</c:v>
                </c:pt>
                <c:pt idx="7">
                  <c:v>98.480999999999995</c:v>
                </c:pt>
                <c:pt idx="8">
                  <c:v>98.873000000000005</c:v>
                </c:pt>
                <c:pt idx="9">
                  <c:v>98.53</c:v>
                </c:pt>
                <c:pt idx="10">
                  <c:v>98.77</c:v>
                </c:pt>
                <c:pt idx="11">
                  <c:v>98.691000000000003</c:v>
                </c:pt>
              </c:numCache>
            </c:numRef>
          </c:val>
        </c:ser>
        <c:ser>
          <c:idx val="1"/>
          <c:order val="1"/>
          <c:tx>
            <c:strRef>
              <c:f>Results!$C$34</c:f>
              <c:strCache>
                <c:ptCount val="1"/>
                <c:pt idx="0">
                  <c:v>Au 45 nm</c:v>
                </c:pt>
              </c:strCache>
            </c:strRef>
          </c:tx>
          <c:invertIfNegative val="0"/>
          <c:cat>
            <c:numRef>
              <c:f>Results!$A$35:$A$46</c:f>
              <c:numCache>
                <c:formatCode>General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20</c:v>
                </c:pt>
                <c:pt idx="5">
                  <c:v>24</c:v>
                </c:pt>
                <c:pt idx="6">
                  <c:v>28</c:v>
                </c:pt>
                <c:pt idx="7">
                  <c:v>44</c:v>
                </c:pt>
                <c:pt idx="8">
                  <c:v>48</c:v>
                </c:pt>
                <c:pt idx="9">
                  <c:v>52</c:v>
                </c:pt>
                <c:pt idx="10">
                  <c:v>68</c:v>
                </c:pt>
                <c:pt idx="11">
                  <c:v>72</c:v>
                </c:pt>
              </c:numCache>
            </c:numRef>
          </c:cat>
          <c:val>
            <c:numRef>
              <c:f>Results!$C$35:$C$46</c:f>
              <c:numCache>
                <c:formatCode>General</c:formatCode>
                <c:ptCount val="12"/>
                <c:pt idx="0">
                  <c:v>98.572000000000003</c:v>
                </c:pt>
                <c:pt idx="1">
                  <c:v>98.402000000000001</c:v>
                </c:pt>
                <c:pt idx="2">
                  <c:v>97.617999999999995</c:v>
                </c:pt>
                <c:pt idx="3">
                  <c:v>97.679000000000002</c:v>
                </c:pt>
                <c:pt idx="4">
                  <c:v>97.546999999999997</c:v>
                </c:pt>
                <c:pt idx="5">
                  <c:v>97.332999999999998</c:v>
                </c:pt>
                <c:pt idx="6">
                  <c:v>97.355999999999995</c:v>
                </c:pt>
                <c:pt idx="7">
                  <c:v>97.387</c:v>
                </c:pt>
                <c:pt idx="8">
                  <c:v>97.489000000000004</c:v>
                </c:pt>
                <c:pt idx="9">
                  <c:v>97.352999999999994</c:v>
                </c:pt>
                <c:pt idx="10">
                  <c:v>98.2</c:v>
                </c:pt>
                <c:pt idx="11">
                  <c:v>98.350999999999999</c:v>
                </c:pt>
              </c:numCache>
            </c:numRef>
          </c:val>
        </c:ser>
        <c:ser>
          <c:idx val="2"/>
          <c:order val="2"/>
          <c:tx>
            <c:strRef>
              <c:f>Results!$D$34</c:f>
              <c:strCache>
                <c:ptCount val="1"/>
                <c:pt idx="0">
                  <c:v>Au 75 nm</c:v>
                </c:pt>
              </c:strCache>
            </c:strRef>
          </c:tx>
          <c:invertIfNegative val="0"/>
          <c:cat>
            <c:numRef>
              <c:f>Results!$A$35:$A$46</c:f>
              <c:numCache>
                <c:formatCode>General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20</c:v>
                </c:pt>
                <c:pt idx="5">
                  <c:v>24</c:v>
                </c:pt>
                <c:pt idx="6">
                  <c:v>28</c:v>
                </c:pt>
                <c:pt idx="7">
                  <c:v>44</c:v>
                </c:pt>
                <c:pt idx="8">
                  <c:v>48</c:v>
                </c:pt>
                <c:pt idx="9">
                  <c:v>52</c:v>
                </c:pt>
                <c:pt idx="10">
                  <c:v>68</c:v>
                </c:pt>
                <c:pt idx="11">
                  <c:v>72</c:v>
                </c:pt>
              </c:numCache>
            </c:numRef>
          </c:cat>
          <c:val>
            <c:numRef>
              <c:f>Results!$D$35:$D$46</c:f>
              <c:numCache>
                <c:formatCode>General</c:formatCode>
                <c:ptCount val="12"/>
                <c:pt idx="0">
                  <c:v>98.355000000000004</c:v>
                </c:pt>
                <c:pt idx="1">
                  <c:v>98.430999999999997</c:v>
                </c:pt>
                <c:pt idx="2">
                  <c:v>98.230999999999995</c:v>
                </c:pt>
                <c:pt idx="3">
                  <c:v>97.900999999999996</c:v>
                </c:pt>
                <c:pt idx="4">
                  <c:v>98.123000000000005</c:v>
                </c:pt>
                <c:pt idx="5">
                  <c:v>98.078999999999994</c:v>
                </c:pt>
                <c:pt idx="6">
                  <c:v>98.159000000000006</c:v>
                </c:pt>
                <c:pt idx="7">
                  <c:v>98.201999999999998</c:v>
                </c:pt>
                <c:pt idx="8">
                  <c:v>98.49</c:v>
                </c:pt>
                <c:pt idx="9">
                  <c:v>97.566999999999993</c:v>
                </c:pt>
                <c:pt idx="10">
                  <c:v>98.236000000000004</c:v>
                </c:pt>
                <c:pt idx="11">
                  <c:v>98.393000000000001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016704"/>
        <c:axId val="51541056"/>
        <c:axId val="50985472"/>
      </c:bar3DChart>
      <c:catAx>
        <c:axId val="35016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1541056"/>
        <c:crosses val="autoZero"/>
        <c:auto val="1"/>
        <c:lblAlgn val="ctr"/>
        <c:lblOffset val="100"/>
        <c:noMultiLvlLbl val="0"/>
      </c:catAx>
      <c:valAx>
        <c:axId val="51541056"/>
        <c:scaling>
          <c:orientation val="minMax"/>
          <c:max val="100"/>
          <c:min val="9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016704"/>
        <c:crosses val="autoZero"/>
        <c:crossBetween val="between"/>
      </c:valAx>
      <c:serAx>
        <c:axId val="50985472"/>
        <c:scaling>
          <c:orientation val="minMax"/>
        </c:scaling>
        <c:delete val="1"/>
        <c:axPos val="b"/>
        <c:majorTickMark val="out"/>
        <c:minorTickMark val="none"/>
        <c:tickLblPos val="nextTo"/>
        <c:crossAx val="51541056"/>
        <c:crosses val="autoZero"/>
      </c:ser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Results!$B$18</c:f>
              <c:strCache>
                <c:ptCount val="1"/>
                <c:pt idx="0">
                  <c:v>Au 20 nm</c:v>
                </c:pt>
              </c:strCache>
            </c:strRef>
          </c:tx>
          <c:invertIfNegative val="0"/>
          <c:cat>
            <c:numRef>
              <c:f>Results!$A$19:$A$31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20</c:v>
                </c:pt>
                <c:pt idx="5">
                  <c:v>24</c:v>
                </c:pt>
                <c:pt idx="6">
                  <c:v>28</c:v>
                </c:pt>
                <c:pt idx="7">
                  <c:v>44</c:v>
                </c:pt>
                <c:pt idx="8">
                  <c:v>48</c:v>
                </c:pt>
                <c:pt idx="9">
                  <c:v>52</c:v>
                </c:pt>
                <c:pt idx="10">
                  <c:v>68</c:v>
                </c:pt>
                <c:pt idx="11">
                  <c:v>72</c:v>
                </c:pt>
              </c:numCache>
            </c:numRef>
          </c:cat>
          <c:val>
            <c:numRef>
              <c:f>Results!$B$19:$B$31</c:f>
              <c:numCache>
                <c:formatCode>General</c:formatCode>
                <c:ptCount val="13"/>
                <c:pt idx="0">
                  <c:v>98.789000000000001</c:v>
                </c:pt>
                <c:pt idx="1">
                  <c:v>98.855999999999995</c:v>
                </c:pt>
                <c:pt idx="2">
                  <c:v>98.984999999999999</c:v>
                </c:pt>
                <c:pt idx="3">
                  <c:v>98.661000000000001</c:v>
                </c:pt>
                <c:pt idx="4">
                  <c:v>98.789000000000001</c:v>
                </c:pt>
                <c:pt idx="5">
                  <c:v>98.668999999999997</c:v>
                </c:pt>
                <c:pt idx="6">
                  <c:v>98.816000000000003</c:v>
                </c:pt>
                <c:pt idx="7">
                  <c:v>98.617000000000004</c:v>
                </c:pt>
                <c:pt idx="8">
                  <c:v>98.566999999999993</c:v>
                </c:pt>
                <c:pt idx="9">
                  <c:v>98.522999999999996</c:v>
                </c:pt>
                <c:pt idx="10">
                  <c:v>98.638000000000005</c:v>
                </c:pt>
                <c:pt idx="11">
                  <c:v>98.852000000000004</c:v>
                </c:pt>
              </c:numCache>
            </c:numRef>
          </c:val>
        </c:ser>
        <c:ser>
          <c:idx val="1"/>
          <c:order val="1"/>
          <c:tx>
            <c:strRef>
              <c:f>Results!$C$18</c:f>
              <c:strCache>
                <c:ptCount val="1"/>
                <c:pt idx="0">
                  <c:v>Au 40 nm</c:v>
                </c:pt>
              </c:strCache>
            </c:strRef>
          </c:tx>
          <c:invertIfNegative val="0"/>
          <c:cat>
            <c:numRef>
              <c:f>Results!$A$19:$A$31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20</c:v>
                </c:pt>
                <c:pt idx="5">
                  <c:v>24</c:v>
                </c:pt>
                <c:pt idx="6">
                  <c:v>28</c:v>
                </c:pt>
                <c:pt idx="7">
                  <c:v>44</c:v>
                </c:pt>
                <c:pt idx="8">
                  <c:v>48</c:v>
                </c:pt>
                <c:pt idx="9">
                  <c:v>52</c:v>
                </c:pt>
                <c:pt idx="10">
                  <c:v>68</c:v>
                </c:pt>
                <c:pt idx="11">
                  <c:v>72</c:v>
                </c:pt>
              </c:numCache>
            </c:numRef>
          </c:cat>
          <c:val>
            <c:numRef>
              <c:f>Results!$C$19:$C$31</c:f>
              <c:numCache>
                <c:formatCode>General</c:formatCode>
                <c:ptCount val="13"/>
                <c:pt idx="0">
                  <c:v>98.754000000000005</c:v>
                </c:pt>
                <c:pt idx="1">
                  <c:v>98.364999999999995</c:v>
                </c:pt>
                <c:pt idx="2">
                  <c:v>97.731999999999999</c:v>
                </c:pt>
                <c:pt idx="3">
                  <c:v>97.816000000000003</c:v>
                </c:pt>
                <c:pt idx="4">
                  <c:v>97.671000000000006</c:v>
                </c:pt>
                <c:pt idx="5">
                  <c:v>97.742999999999995</c:v>
                </c:pt>
                <c:pt idx="6">
                  <c:v>97.521000000000001</c:v>
                </c:pt>
                <c:pt idx="7">
                  <c:v>97.566999999999993</c:v>
                </c:pt>
                <c:pt idx="8">
                  <c:v>97.707999999999998</c:v>
                </c:pt>
                <c:pt idx="9">
                  <c:v>97.941000000000003</c:v>
                </c:pt>
                <c:pt idx="10">
                  <c:v>98.185000000000002</c:v>
                </c:pt>
                <c:pt idx="11">
                  <c:v>98.795000000000002</c:v>
                </c:pt>
              </c:numCache>
            </c:numRef>
          </c:val>
        </c:ser>
        <c:ser>
          <c:idx val="2"/>
          <c:order val="2"/>
          <c:tx>
            <c:strRef>
              <c:f>Results!$D$18</c:f>
              <c:strCache>
                <c:ptCount val="1"/>
                <c:pt idx="0">
                  <c:v>Au 80 nm</c:v>
                </c:pt>
              </c:strCache>
            </c:strRef>
          </c:tx>
          <c:invertIfNegative val="0"/>
          <c:cat>
            <c:numRef>
              <c:f>Results!$A$19:$A$31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20</c:v>
                </c:pt>
                <c:pt idx="5">
                  <c:v>24</c:v>
                </c:pt>
                <c:pt idx="6">
                  <c:v>28</c:v>
                </c:pt>
                <c:pt idx="7">
                  <c:v>44</c:v>
                </c:pt>
                <c:pt idx="8">
                  <c:v>48</c:v>
                </c:pt>
                <c:pt idx="9">
                  <c:v>52</c:v>
                </c:pt>
                <c:pt idx="10">
                  <c:v>68</c:v>
                </c:pt>
                <c:pt idx="11">
                  <c:v>72</c:v>
                </c:pt>
              </c:numCache>
            </c:numRef>
          </c:cat>
          <c:val>
            <c:numRef>
              <c:f>Results!$D$19:$D$31</c:f>
              <c:numCache>
                <c:formatCode>General</c:formatCode>
                <c:ptCount val="13"/>
                <c:pt idx="0">
                  <c:v>98.667000000000002</c:v>
                </c:pt>
                <c:pt idx="1">
                  <c:v>98.870999999999995</c:v>
                </c:pt>
                <c:pt idx="2">
                  <c:v>98.751999999999995</c:v>
                </c:pt>
                <c:pt idx="3">
                  <c:v>98.655000000000001</c:v>
                </c:pt>
                <c:pt idx="4">
                  <c:v>98.744</c:v>
                </c:pt>
                <c:pt idx="5">
                  <c:v>98.674999999999997</c:v>
                </c:pt>
                <c:pt idx="6">
                  <c:v>98.766999999999996</c:v>
                </c:pt>
                <c:pt idx="7">
                  <c:v>98.45</c:v>
                </c:pt>
                <c:pt idx="8">
                  <c:v>98.683999999999997</c:v>
                </c:pt>
                <c:pt idx="9">
                  <c:v>98.671999999999997</c:v>
                </c:pt>
                <c:pt idx="10">
                  <c:v>97.998999999999995</c:v>
                </c:pt>
                <c:pt idx="11">
                  <c:v>98.444000000000003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018752"/>
        <c:axId val="51543360"/>
        <c:axId val="33354368"/>
      </c:bar3DChart>
      <c:catAx>
        <c:axId val="35018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1543360"/>
        <c:crosses val="autoZero"/>
        <c:auto val="1"/>
        <c:lblAlgn val="ctr"/>
        <c:lblOffset val="100"/>
        <c:noMultiLvlLbl val="0"/>
      </c:catAx>
      <c:valAx>
        <c:axId val="51543360"/>
        <c:scaling>
          <c:orientation val="minMax"/>
          <c:max val="100"/>
          <c:min val="9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018752"/>
        <c:crosses val="autoZero"/>
        <c:crossBetween val="between"/>
      </c:valAx>
      <c:serAx>
        <c:axId val="33354368"/>
        <c:scaling>
          <c:orientation val="minMax"/>
        </c:scaling>
        <c:delete val="1"/>
        <c:axPos val="b"/>
        <c:majorTickMark val="out"/>
        <c:minorTickMark val="none"/>
        <c:tickLblPos val="nextTo"/>
        <c:crossAx val="51543360"/>
        <c:crosses val="autoZero"/>
      </c:serAx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6" Type="http://schemas.openxmlformats.org/officeDocument/2006/relationships/image" Target="../media/image71.wmf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Relationship Id="rId6" Type="http://schemas.openxmlformats.org/officeDocument/2006/relationships/image" Target="../media/image77.wmf"/><Relationship Id="rId5" Type="http://schemas.openxmlformats.org/officeDocument/2006/relationships/image" Target="../media/image76.wmf"/><Relationship Id="rId4" Type="http://schemas.openxmlformats.org/officeDocument/2006/relationships/image" Target="../media/image7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4" Type="http://schemas.openxmlformats.org/officeDocument/2006/relationships/image" Target="../media/image5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4" Type="http://schemas.openxmlformats.org/officeDocument/2006/relationships/image" Target="../media/image6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4" Type="http://schemas.openxmlformats.org/officeDocument/2006/relationships/image" Target="../media/image6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5C208-DACD-4703-B26C-B08089AB7003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85288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285288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605E1-7BFD-4935-9354-45987B972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583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405" cy="488480"/>
          </a:xfrm>
          <a:prstGeom prst="rect">
            <a:avLst/>
          </a:prstGeom>
        </p:spPr>
        <p:txBody>
          <a:bodyPr vert="horz" lIns="89760" tIns="44880" rIns="89760" bIns="4488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128" y="0"/>
            <a:ext cx="2890405" cy="488480"/>
          </a:xfrm>
          <a:prstGeom prst="rect">
            <a:avLst/>
          </a:prstGeom>
        </p:spPr>
        <p:txBody>
          <a:bodyPr vert="horz" lIns="89760" tIns="44880" rIns="89760" bIns="44880" rtlCol="0"/>
          <a:lstStyle>
            <a:lvl1pPr algn="r">
              <a:defRPr sz="1200"/>
            </a:lvl1pPr>
          </a:lstStyle>
          <a:p>
            <a:fld id="{C831F475-EC07-4DA6-BF7C-92C5243123C7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62150" y="733425"/>
            <a:ext cx="274637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760" tIns="44880" rIns="89760" bIns="4488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7377" y="4642893"/>
            <a:ext cx="5334336" cy="4399433"/>
          </a:xfrm>
          <a:prstGeom prst="rect">
            <a:avLst/>
          </a:prstGeom>
        </p:spPr>
        <p:txBody>
          <a:bodyPr vert="horz" lIns="89760" tIns="44880" rIns="89760" bIns="4488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5785"/>
            <a:ext cx="2890405" cy="488480"/>
          </a:xfrm>
          <a:prstGeom prst="rect">
            <a:avLst/>
          </a:prstGeom>
        </p:spPr>
        <p:txBody>
          <a:bodyPr vert="horz" lIns="89760" tIns="44880" rIns="89760" bIns="4488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128" y="9285785"/>
            <a:ext cx="2890405" cy="488480"/>
          </a:xfrm>
          <a:prstGeom prst="rect">
            <a:avLst/>
          </a:prstGeom>
        </p:spPr>
        <p:txBody>
          <a:bodyPr vert="horz" lIns="89760" tIns="44880" rIns="89760" bIns="44880" rtlCol="0" anchor="b"/>
          <a:lstStyle>
            <a:lvl1pPr algn="r">
              <a:defRPr sz="1200"/>
            </a:lvl1pPr>
          </a:lstStyle>
          <a:p>
            <a:fld id="{F9FD19FD-7C1A-427A-89D6-26A732FBF3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4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2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6E6E-C199-41A9-8E3F-530EAC5857B0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64608-7ACA-4212-B06E-0360AA0C5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458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6E6E-C199-41A9-8E3F-530EAC5857B0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64608-7ACA-4212-B06E-0360AA0C5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748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6E6E-C199-41A9-8E3F-530EAC5857B0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64608-7ACA-4212-B06E-0360AA0C5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796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6E6E-C199-41A9-8E3F-530EAC5857B0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64608-7ACA-4212-B06E-0360AA0C5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004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2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6E6E-C199-41A9-8E3F-530EAC5857B0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64608-7ACA-4212-B06E-0360AA0C5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95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6E6E-C199-41A9-8E3F-530EAC5857B0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64608-7ACA-4212-B06E-0360AA0C5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782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2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6E6E-C199-41A9-8E3F-530EAC5857B0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64608-7ACA-4212-B06E-0360AA0C5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472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6E6E-C199-41A9-8E3F-530EAC5857B0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64608-7ACA-4212-B06E-0360AA0C5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68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6E6E-C199-41A9-8E3F-530EAC5857B0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64608-7ACA-4212-B06E-0360AA0C5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577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0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6E6E-C199-41A9-8E3F-530EAC5857B0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64608-7ACA-4212-B06E-0360AA0C5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00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6E6E-C199-41A9-8E3F-530EAC5857B0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64608-7ACA-4212-B06E-0360AA0C5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67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5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06E6E-C199-41A9-8E3F-530EAC5857B0}" type="datetimeFigureOut">
              <a:rPr lang="en-GB" smtClean="0"/>
              <a:t>18/07/2016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8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64608-7ACA-4212-B06E-0360AA0C5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337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0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11.wdp"/><Relationship Id="rId3" Type="http://schemas.microsoft.com/office/2007/relationships/hdphoto" Target="../media/hdphoto6.wdp"/><Relationship Id="rId7" Type="http://schemas.microsoft.com/office/2007/relationships/hdphoto" Target="../media/hdphoto8.wdp"/><Relationship Id="rId12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0" Type="http://schemas.openxmlformats.org/officeDocument/2006/relationships/image" Target="../media/image37.png"/><Relationship Id="rId4" Type="http://schemas.openxmlformats.org/officeDocument/2006/relationships/image" Target="../media/image34.jpeg"/><Relationship Id="rId9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7" Type="http://schemas.microsoft.com/office/2007/relationships/hdphoto" Target="../media/hdphoto1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microsoft.com/office/2007/relationships/hdphoto" Target="../media/hdphoto13.wdp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2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61.wmf"/><Relationship Id="rId4" Type="http://schemas.openxmlformats.org/officeDocument/2006/relationships/image" Target="../media/image58.wmf"/><Relationship Id="rId9" Type="http://schemas.openxmlformats.org/officeDocument/2006/relationships/oleObject" Target="../embeddings/oleObject25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65.wmf"/><Relationship Id="rId4" Type="http://schemas.openxmlformats.org/officeDocument/2006/relationships/image" Target="../media/image62.wmf"/><Relationship Id="rId9" Type="http://schemas.openxmlformats.org/officeDocument/2006/relationships/oleObject" Target="../embeddings/oleObject29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13" Type="http://schemas.openxmlformats.org/officeDocument/2006/relationships/oleObject" Target="../embeddings/oleObject35.bin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7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7.w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69.wmf"/><Relationship Id="rId4" Type="http://schemas.openxmlformats.org/officeDocument/2006/relationships/image" Target="../media/image66.wmf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7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13" Type="http://schemas.openxmlformats.org/officeDocument/2006/relationships/oleObject" Target="../embeddings/oleObject41.bin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7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73.wmf"/><Relationship Id="rId11" Type="http://schemas.openxmlformats.org/officeDocument/2006/relationships/oleObject" Target="../embeddings/oleObject40.bin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75.wmf"/><Relationship Id="rId4" Type="http://schemas.openxmlformats.org/officeDocument/2006/relationships/image" Target="../media/image72.wmf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77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5.wdp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2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5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4624" y="426393"/>
            <a:ext cx="6844939" cy="8235402"/>
            <a:chOff x="44624" y="426393"/>
            <a:chExt cx="6844939" cy="8235402"/>
          </a:xfrm>
        </p:grpSpPr>
        <p:pic>
          <p:nvPicPr>
            <p:cNvPr id="3" name="Picture 2" descr="U:\TEM\mariaantonia\TEM_AuNPs-sigma in H2Oand FBS\Au NPs H2O t0 80_000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696" y="5836042"/>
              <a:ext cx="3001568" cy="2001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 descr="U:\TEM\mariaantonia\TEM_AuNPs-sigma in H2Oand FBS\Au NPs H2O t0 40_000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802" y="3229406"/>
              <a:ext cx="3009615" cy="2006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3" descr="U:\TEM\mariaantonia\TEM_AuNPs-sigma in H2Oand FBS\Au NPs H2O t72 20_0006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696" y="683568"/>
              <a:ext cx="3000721" cy="2000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44624" y="1407489"/>
              <a:ext cx="1944217" cy="5755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r>
                <a:rPr lang="en-GB" sz="1600" b="1" dirty="0" smtClean="0"/>
                <a:t>CO20</a:t>
              </a:r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r>
                <a:rPr lang="en-GB" sz="1600" b="1" dirty="0" smtClean="0"/>
                <a:t>CO </a:t>
              </a:r>
              <a:r>
                <a:rPr lang="en-GB" sz="1600" b="1" dirty="0"/>
                <a:t>40 </a:t>
              </a:r>
              <a:endParaRPr lang="en-GB" sz="1600" b="1" dirty="0" smtClean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r>
                <a:rPr lang="en-GB" sz="1600" b="1" dirty="0" smtClean="0"/>
                <a:t>CO </a:t>
              </a:r>
              <a:r>
                <a:rPr lang="en-GB" sz="1600" b="1" dirty="0"/>
                <a:t>80 </a:t>
              </a:r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r>
                <a:rPr lang="en-GB" sz="1600" b="1" dirty="0"/>
                <a:t> </a:t>
              </a:r>
            </a:p>
          </p:txBody>
        </p:sp>
        <p:pic>
          <p:nvPicPr>
            <p:cNvPr id="7" name="Picture 6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1755" y="527028"/>
              <a:ext cx="2780217" cy="2388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7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5024" y="3212749"/>
              <a:ext cx="2866948" cy="2223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9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5024" y="5866775"/>
              <a:ext cx="2866948" cy="2233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71661" y="8138575"/>
              <a:ext cx="671790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/>
              <a:r>
                <a:rPr lang="en-GB" sz="1400" dirty="0"/>
                <a:t>Figure S1a: HR-TEM images and quantitative particle size distribution analysis of (A-B) CO20 ; (C-D) </a:t>
              </a:r>
              <a:r>
                <a:rPr lang="en-GB" sz="1400" dirty="0" smtClean="0"/>
                <a:t>CO40 </a:t>
              </a:r>
              <a:r>
                <a:rPr lang="en-GB" sz="1400" dirty="0"/>
                <a:t>; and (</a:t>
              </a:r>
              <a:r>
                <a:rPr lang="en-GB" sz="1400" dirty="0" smtClean="0"/>
                <a:t>E-F</a:t>
              </a:r>
              <a:r>
                <a:rPr lang="en-GB" sz="1400" dirty="0"/>
                <a:t>) </a:t>
              </a:r>
              <a:r>
                <a:rPr lang="en-GB" sz="1400" dirty="0" smtClean="0"/>
                <a:t>CO80 gold </a:t>
              </a:r>
              <a:r>
                <a:rPr lang="en-GB" sz="1400" dirty="0"/>
                <a:t>NPs.</a:t>
              </a:r>
            </a:p>
          </p:txBody>
        </p:sp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3861046" y="490942"/>
              <a:ext cx="276225" cy="257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Calibri"/>
                  <a:ea typeface="Calibri"/>
                  <a:cs typeface="Times New Roman"/>
                </a:rPr>
                <a:t>B</a:t>
              </a:r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684752" y="426393"/>
              <a:ext cx="276225" cy="257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Calibri"/>
                  <a:ea typeface="Calibri"/>
                  <a:cs typeface="Times New Roman"/>
                </a:rPr>
                <a:t>A</a:t>
              </a:r>
            </a:p>
          </p:txBody>
        </p:sp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684752" y="2952493"/>
              <a:ext cx="276225" cy="257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Calibri"/>
                  <a:ea typeface="Calibri"/>
                  <a:cs typeface="Times New Roman"/>
                </a:rPr>
                <a:t>C</a:t>
              </a:r>
            </a:p>
          </p:txBody>
        </p:sp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3861047" y="2898173"/>
              <a:ext cx="276225" cy="257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Calibri"/>
                  <a:ea typeface="Calibri"/>
                  <a:cs typeface="Times New Roman"/>
                </a:rPr>
                <a:t>D</a:t>
              </a:r>
            </a:p>
          </p:txBody>
        </p:sp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>
              <a:off x="692696" y="5580062"/>
              <a:ext cx="276225" cy="257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Calibri"/>
                  <a:ea typeface="Calibri"/>
                  <a:cs typeface="Times New Roman"/>
                </a:rPr>
                <a:t>E</a:t>
              </a:r>
            </a:p>
          </p:txBody>
        </p:sp>
        <p:sp>
          <p:nvSpPr>
            <p:cNvPr id="20" name="Text Box 8"/>
            <p:cNvSpPr txBox="1">
              <a:spLocks noChangeArrowheads="1"/>
            </p:cNvSpPr>
            <p:nvPr/>
          </p:nvSpPr>
          <p:spPr bwMode="auto">
            <a:xfrm>
              <a:off x="3861048" y="5563380"/>
              <a:ext cx="276225" cy="257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Calibri"/>
                  <a:ea typeface="Calibri"/>
                  <a:cs typeface="Times New Roman"/>
                </a:rPr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664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854509"/>
              </p:ext>
            </p:extLst>
          </p:nvPr>
        </p:nvGraphicFramePr>
        <p:xfrm>
          <a:off x="1772816" y="827584"/>
          <a:ext cx="2822857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38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72816" y="827584"/>
                        <a:ext cx="2822857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502130"/>
              </p:ext>
            </p:extLst>
          </p:nvPr>
        </p:nvGraphicFramePr>
        <p:xfrm>
          <a:off x="1988840" y="5508104"/>
          <a:ext cx="2822857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39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88840" y="5508104"/>
                        <a:ext cx="2822857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9808878"/>
              </p:ext>
            </p:extLst>
          </p:nvPr>
        </p:nvGraphicFramePr>
        <p:xfrm>
          <a:off x="1844824" y="3203848"/>
          <a:ext cx="2822857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40" name="Graph" r:id="rId7" imgW="3920760" imgH="3000960" progId="Origin50.Graph">
                  <p:embed/>
                </p:oleObj>
              </mc:Choice>
              <mc:Fallback>
                <p:oleObj name="Graph" r:id="rId7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44824" y="3203848"/>
                        <a:ext cx="2822857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4704" y="7869558"/>
            <a:ext cx="475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Figure </a:t>
            </a:r>
            <a:r>
              <a:rPr lang="en-US" sz="1200" dirty="0" smtClean="0"/>
              <a:t>S5b : </a:t>
            </a:r>
            <a:r>
              <a:rPr lang="en-US" sz="1200" dirty="0"/>
              <a:t>UV</a:t>
            </a:r>
            <a:r>
              <a:rPr lang="en-US" sz="1200" i="1" dirty="0"/>
              <a:t>-</a:t>
            </a:r>
            <a:r>
              <a:rPr lang="en-US" sz="1200" i="1" dirty="0" err="1"/>
              <a:t>vis</a:t>
            </a:r>
            <a:r>
              <a:rPr lang="en-US" sz="1200" dirty="0"/>
              <a:t> absorbance spectra of </a:t>
            </a:r>
            <a:r>
              <a:rPr lang="en-GB" sz="1200" dirty="0"/>
              <a:t> the </a:t>
            </a:r>
            <a:r>
              <a:rPr lang="en-GB" sz="1200" dirty="0" smtClean="0"/>
              <a:t>CO </a:t>
            </a:r>
            <a:r>
              <a:rPr lang="en-GB" sz="1200" dirty="0"/>
              <a:t>set  of NPs measured in water and CCM</a:t>
            </a:r>
          </a:p>
        </p:txBody>
      </p:sp>
    </p:spTree>
    <p:extLst>
      <p:ext uri="{BB962C8B-B14F-4D97-AF65-F5344CB8AC3E}">
        <p14:creationId xmlns:p14="http://schemas.microsoft.com/office/powerpoint/2010/main" val="1635790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81604" y="1756679"/>
            <a:ext cx="3510621" cy="2450010"/>
            <a:chOff x="1706211" y="764704"/>
            <a:chExt cx="6466189" cy="3868581"/>
          </a:xfrm>
        </p:grpSpPr>
        <p:pic>
          <p:nvPicPr>
            <p:cNvPr id="3" name="Picture 2" descr="H:\Desktop\PEG PolyBeads\Grigore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9" t="13423" r="86885" b="18583"/>
            <a:stretch/>
          </p:blipFill>
          <p:spPr bwMode="auto">
            <a:xfrm>
              <a:off x="2267744" y="1104900"/>
              <a:ext cx="590550" cy="3182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2411759" y="764704"/>
              <a:ext cx="5760641" cy="340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 smtClean="0"/>
                <a:t>M    </a:t>
              </a:r>
              <a:r>
                <a:rPr lang="en-GB" sz="800" b="1" dirty="0" smtClean="0"/>
                <a:t>CO20      CO40     CO80     CO20     CO40   CO80</a:t>
              </a:r>
              <a:endParaRPr lang="en-GB" sz="800" b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706211" y="772771"/>
              <a:ext cx="632440" cy="3256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 err="1" smtClean="0"/>
                <a:t>kDa</a:t>
              </a:r>
              <a:endParaRPr lang="en-GB" sz="800" b="1" dirty="0" smtClean="0"/>
            </a:p>
            <a:p>
              <a:r>
                <a:rPr lang="en-GB" sz="800" b="1" dirty="0" smtClean="0"/>
                <a:t>201</a:t>
              </a:r>
            </a:p>
            <a:p>
              <a:r>
                <a:rPr lang="en-GB" sz="800" b="1" dirty="0" smtClean="0"/>
                <a:t>126</a:t>
              </a:r>
            </a:p>
            <a:p>
              <a:r>
                <a:rPr lang="en-GB" sz="800" b="1" dirty="0" smtClean="0"/>
                <a:t>91</a:t>
              </a:r>
            </a:p>
            <a:p>
              <a:endParaRPr lang="en-GB" sz="800" b="1" dirty="0" smtClean="0"/>
            </a:p>
            <a:p>
              <a:endParaRPr lang="en-GB" sz="800" b="1" dirty="0"/>
            </a:p>
            <a:p>
              <a:endParaRPr lang="en-GB" sz="800" b="1" dirty="0" smtClean="0"/>
            </a:p>
            <a:p>
              <a:endParaRPr lang="en-GB" sz="800" b="1" dirty="0"/>
            </a:p>
            <a:p>
              <a:r>
                <a:rPr lang="en-GB" sz="800" b="1" dirty="0" smtClean="0"/>
                <a:t>39</a:t>
              </a:r>
            </a:p>
            <a:p>
              <a:endParaRPr lang="en-GB" sz="800" b="1" dirty="0" smtClean="0"/>
            </a:p>
            <a:p>
              <a:r>
                <a:rPr lang="en-GB" sz="800" b="1" dirty="0" smtClean="0"/>
                <a:t>32</a:t>
              </a:r>
            </a:p>
            <a:p>
              <a:endParaRPr lang="en-GB" sz="800" b="1" dirty="0" smtClean="0"/>
            </a:p>
            <a:p>
              <a:endParaRPr lang="en-GB" sz="800" b="1" dirty="0"/>
            </a:p>
            <a:p>
              <a:endParaRPr lang="en-GB" sz="800" b="1" dirty="0" smtClean="0"/>
            </a:p>
            <a:p>
              <a:endParaRPr lang="en-GB" sz="800" b="1" dirty="0"/>
            </a:p>
            <a:p>
              <a:r>
                <a:rPr lang="en-GB" sz="800" b="1" dirty="0" smtClean="0"/>
                <a:t>17</a:t>
              </a:r>
              <a:endParaRPr lang="en-GB" sz="800" b="1" dirty="0"/>
            </a:p>
          </p:txBody>
        </p:sp>
        <p:pic>
          <p:nvPicPr>
            <p:cNvPr id="6" name="Picture 2" descr="H:\Desktop\PEG PolyBeads\Grigore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9000" contrast="5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82" t="13423" r="30146" b="18550"/>
            <a:stretch/>
          </p:blipFill>
          <p:spPr bwMode="auto">
            <a:xfrm>
              <a:off x="2891780" y="1103387"/>
              <a:ext cx="1765920" cy="3184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3" descr="H:\Desktop\02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20000" contrast="6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65" t="10266" r="3819" b="12325"/>
            <a:stretch/>
          </p:blipFill>
          <p:spPr bwMode="auto">
            <a:xfrm>
              <a:off x="4697814" y="1103386"/>
              <a:ext cx="1708706" cy="3184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425598" y="4293096"/>
              <a:ext cx="1220339" cy="340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 smtClean="0"/>
                <a:t>t = 0 </a:t>
              </a:r>
              <a:endParaRPr lang="en-GB" sz="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88865" y="4293098"/>
              <a:ext cx="932311" cy="340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 smtClean="0"/>
                <a:t>t = 72h</a:t>
              </a:r>
              <a:endParaRPr lang="en-GB" sz="8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685255" y="4788024"/>
            <a:ext cx="3557286" cy="2458908"/>
            <a:chOff x="1706211" y="476672"/>
            <a:chExt cx="6458202" cy="4182922"/>
          </a:xfrm>
        </p:grpSpPr>
        <p:pic>
          <p:nvPicPr>
            <p:cNvPr id="11" name="Picture 2" descr="H:\Desktop\PEG PolyBeads\Grigore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29000" contrast="5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09" t="6684" r="1975" b="16382"/>
            <a:stretch/>
          </p:blipFill>
          <p:spPr bwMode="auto">
            <a:xfrm>
              <a:off x="2915815" y="757883"/>
              <a:ext cx="1970510" cy="3600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H:\Desktop\PEG PolyBeads\Grigore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2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9" t="6156" r="86885" b="17055"/>
            <a:stretch/>
          </p:blipFill>
          <p:spPr bwMode="auto">
            <a:xfrm>
              <a:off x="2267744" y="764704"/>
              <a:ext cx="590550" cy="3594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2403773" y="476672"/>
              <a:ext cx="5760640" cy="366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 smtClean="0"/>
                <a:t>M       </a:t>
              </a:r>
              <a:r>
                <a:rPr lang="en-GB" sz="800" b="1" dirty="0" smtClean="0"/>
                <a:t>HM15     HM35      HM75     HM15      HM35     HM75</a:t>
              </a:r>
              <a:endParaRPr lang="en-GB" sz="8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706211" y="524756"/>
              <a:ext cx="542189" cy="32507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 err="1" smtClean="0"/>
                <a:t>kDa</a:t>
              </a:r>
              <a:endParaRPr lang="en-GB" sz="800" b="1" dirty="0" smtClean="0"/>
            </a:p>
            <a:p>
              <a:r>
                <a:rPr lang="en-GB" sz="800" b="1" dirty="0" smtClean="0"/>
                <a:t>201</a:t>
              </a:r>
            </a:p>
            <a:p>
              <a:r>
                <a:rPr lang="en-GB" sz="800" b="1" dirty="0" smtClean="0"/>
                <a:t>126</a:t>
              </a:r>
            </a:p>
            <a:p>
              <a:r>
                <a:rPr lang="en-GB" sz="800" b="1" dirty="0" smtClean="0"/>
                <a:t>91</a:t>
              </a:r>
            </a:p>
            <a:p>
              <a:endParaRPr lang="en-GB" sz="800" b="1" dirty="0" smtClean="0"/>
            </a:p>
            <a:p>
              <a:endParaRPr lang="en-GB" sz="800" b="1" dirty="0"/>
            </a:p>
            <a:p>
              <a:endParaRPr lang="en-GB" sz="800" b="1" dirty="0" smtClean="0"/>
            </a:p>
            <a:p>
              <a:endParaRPr lang="en-GB" sz="800" b="1" dirty="0"/>
            </a:p>
            <a:p>
              <a:r>
                <a:rPr lang="en-GB" sz="800" b="1" dirty="0" smtClean="0"/>
                <a:t>39</a:t>
              </a:r>
            </a:p>
            <a:p>
              <a:endParaRPr lang="en-GB" sz="800" b="1" dirty="0" smtClean="0"/>
            </a:p>
            <a:p>
              <a:r>
                <a:rPr lang="en-GB" sz="800" b="1" dirty="0" smtClean="0"/>
                <a:t>32</a:t>
              </a:r>
            </a:p>
            <a:p>
              <a:endParaRPr lang="en-GB" sz="800" b="1" dirty="0" smtClean="0"/>
            </a:p>
            <a:p>
              <a:endParaRPr lang="en-GB" sz="800" b="1" dirty="0"/>
            </a:p>
            <a:p>
              <a:endParaRPr lang="en-GB" sz="800" b="1" dirty="0" smtClean="0"/>
            </a:p>
            <a:p>
              <a:endParaRPr lang="en-GB" sz="800" b="1" dirty="0"/>
            </a:p>
            <a:p>
              <a:r>
                <a:rPr lang="en-GB" sz="800" b="1" dirty="0" smtClean="0"/>
                <a:t>17</a:t>
              </a:r>
              <a:endParaRPr lang="en-GB" sz="800" b="1" dirty="0"/>
            </a:p>
          </p:txBody>
        </p:sp>
        <p:pic>
          <p:nvPicPr>
            <p:cNvPr id="15" name="Picture 2" descr="H:\Desktop\01.jp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32000"/>
                      </a14:imgEffect>
                      <a14:imgEffect>
                        <a14:brightnessContrast bright="-7000" contrast="5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77" t="9588" r="11957" b="15898"/>
            <a:stretch/>
          </p:blipFill>
          <p:spPr bwMode="auto">
            <a:xfrm>
              <a:off x="5076055" y="757882"/>
              <a:ext cx="1873666" cy="3600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3707904" y="4293096"/>
              <a:ext cx="926811" cy="366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 smtClean="0"/>
                <a:t>t =  0</a:t>
              </a:r>
              <a:endParaRPr lang="en-GB" sz="8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736488" y="4293096"/>
              <a:ext cx="989899" cy="366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t</a:t>
              </a:r>
              <a:r>
                <a:rPr lang="en-GB" sz="800" dirty="0" smtClean="0"/>
                <a:t> = 72 h </a:t>
              </a:r>
              <a:endParaRPr lang="en-GB" sz="800" dirty="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421499" y="7668344"/>
            <a:ext cx="5879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Figure S6 :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SDS page images of protein corona isolated from CO and HM series NPs at t = 0 and t = 72 hours. </a:t>
            </a:r>
            <a:endParaRPr lang="en-GB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61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69268" y="3905268"/>
            <a:ext cx="15470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conditioned CCM</a:t>
            </a:r>
            <a:endParaRPr lang="en-GB" sz="800" dirty="0"/>
          </a:p>
        </p:txBody>
      </p:sp>
      <p:sp>
        <p:nvSpPr>
          <p:cNvPr id="7" name="TextBox 6"/>
          <p:cNvSpPr txBox="1"/>
          <p:nvPr/>
        </p:nvSpPr>
        <p:spPr>
          <a:xfrm>
            <a:off x="1643667" y="3687132"/>
            <a:ext cx="4420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</a:t>
            </a:r>
            <a:r>
              <a:rPr lang="en-GB" sz="800" dirty="0" smtClean="0"/>
              <a:t>= 0 </a:t>
            </a:r>
            <a:endParaRPr lang="en-GB" sz="800" dirty="0"/>
          </a:p>
        </p:txBody>
      </p:sp>
      <p:sp>
        <p:nvSpPr>
          <p:cNvPr id="8" name="TextBox 7"/>
          <p:cNvSpPr txBox="1"/>
          <p:nvPr/>
        </p:nvSpPr>
        <p:spPr>
          <a:xfrm>
            <a:off x="2610477" y="3687132"/>
            <a:ext cx="6409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</a:t>
            </a:r>
            <a:r>
              <a:rPr lang="en-GB" sz="800" dirty="0" smtClean="0"/>
              <a:t> = 72 h</a:t>
            </a:r>
            <a:endParaRPr lang="en-GB" sz="800" dirty="0"/>
          </a:p>
        </p:txBody>
      </p:sp>
      <p:sp>
        <p:nvSpPr>
          <p:cNvPr id="20" name="Rectangle 19"/>
          <p:cNvSpPr/>
          <p:nvPr/>
        </p:nvSpPr>
        <p:spPr>
          <a:xfrm>
            <a:off x="710272" y="7708977"/>
            <a:ext cx="4923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S7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: SDS page images of protein corona isolated from CO and HM series NPs at t = 0 and t = 72 hours.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Cell culture medium was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conditioned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with A549 for 72 hours.</a:t>
            </a:r>
            <a:endParaRPr lang="en-GB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254980" y="1331640"/>
            <a:ext cx="3686188" cy="2311873"/>
            <a:chOff x="683568" y="702048"/>
            <a:chExt cx="6848351" cy="4274988"/>
          </a:xfrm>
        </p:grpSpPr>
        <p:pic>
          <p:nvPicPr>
            <p:cNvPr id="22" name="Picture 2" descr="H:\Desktop\01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32000"/>
                      </a14:imgEffect>
                      <a14:imgEffect>
                        <a14:brightnessContrast bright="-7000" contrast="5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9" r="39568" b="15898"/>
            <a:stretch/>
          </p:blipFill>
          <p:spPr bwMode="auto">
            <a:xfrm>
              <a:off x="683568" y="1052736"/>
              <a:ext cx="4003428" cy="392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22"/>
            <p:cNvSpPr/>
            <p:nvPr/>
          </p:nvSpPr>
          <p:spPr>
            <a:xfrm>
              <a:off x="691159" y="702048"/>
              <a:ext cx="6840760" cy="5691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700" b="1" dirty="0"/>
                <a:t> </a:t>
              </a:r>
              <a:r>
                <a:rPr lang="en-GB" sz="700" b="1" dirty="0" smtClean="0"/>
                <a:t>  HM15        HM45       HM75    HM15     </a:t>
              </a:r>
              <a:r>
                <a:rPr lang="en-GB" sz="700" b="1" dirty="0"/>
                <a:t>HM45    </a:t>
              </a:r>
              <a:r>
                <a:rPr lang="en-GB" sz="700" b="1" dirty="0" smtClean="0"/>
                <a:t>HM75  M</a:t>
              </a:r>
              <a:endParaRPr lang="en-GB" sz="700" b="1" dirty="0"/>
            </a:p>
            <a:p>
              <a:endParaRPr lang="en-GB" sz="7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250334" y="743049"/>
              <a:ext cx="599198" cy="37562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700" dirty="0" err="1" smtClean="0"/>
                <a:t>kDa</a:t>
              </a:r>
              <a:endParaRPr lang="en-GB" sz="700" b="1" dirty="0" smtClean="0"/>
            </a:p>
            <a:p>
              <a:endParaRPr lang="en-GB" sz="700" b="1" dirty="0" smtClean="0"/>
            </a:p>
            <a:p>
              <a:r>
                <a:rPr lang="en-GB" sz="700" b="1" dirty="0" smtClean="0"/>
                <a:t>201</a:t>
              </a:r>
            </a:p>
            <a:p>
              <a:endParaRPr lang="en-GB" sz="700" b="1" dirty="0" smtClean="0"/>
            </a:p>
            <a:p>
              <a:r>
                <a:rPr lang="en-GB" sz="700" b="1" dirty="0" smtClean="0"/>
                <a:t>126</a:t>
              </a:r>
            </a:p>
            <a:p>
              <a:r>
                <a:rPr lang="en-GB" sz="700" b="1" dirty="0" smtClean="0"/>
                <a:t>91</a:t>
              </a:r>
            </a:p>
            <a:p>
              <a:endParaRPr lang="en-GB" sz="700" b="1" dirty="0" smtClean="0"/>
            </a:p>
            <a:p>
              <a:endParaRPr lang="en-GB" sz="700" b="1" dirty="0"/>
            </a:p>
            <a:p>
              <a:endParaRPr lang="en-GB" sz="700" b="1" dirty="0" smtClean="0"/>
            </a:p>
            <a:p>
              <a:endParaRPr lang="en-GB" sz="700" b="1" dirty="0"/>
            </a:p>
            <a:p>
              <a:r>
                <a:rPr lang="en-GB" sz="700" b="1" dirty="0" smtClean="0"/>
                <a:t>39</a:t>
              </a:r>
            </a:p>
            <a:p>
              <a:endParaRPr lang="en-GB" sz="700" b="1" dirty="0" smtClean="0"/>
            </a:p>
            <a:p>
              <a:r>
                <a:rPr lang="en-GB" sz="700" b="1" dirty="0" smtClean="0"/>
                <a:t>32</a:t>
              </a:r>
            </a:p>
            <a:p>
              <a:endParaRPr lang="en-GB" sz="700" b="1" dirty="0" smtClean="0"/>
            </a:p>
            <a:p>
              <a:endParaRPr lang="en-GB" sz="700" b="1" dirty="0"/>
            </a:p>
            <a:p>
              <a:endParaRPr lang="en-GB" sz="700" b="1" dirty="0"/>
            </a:p>
            <a:p>
              <a:endParaRPr lang="en-GB" sz="700" b="1" dirty="0" smtClean="0"/>
            </a:p>
            <a:p>
              <a:r>
                <a:rPr lang="en-GB" sz="700" b="1" dirty="0" smtClean="0"/>
                <a:t>17</a:t>
              </a:r>
              <a:endParaRPr lang="en-GB" sz="700" b="1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298091" y="4499992"/>
            <a:ext cx="2595295" cy="2747569"/>
            <a:chOff x="912912" y="963156"/>
            <a:chExt cx="4459608" cy="4578044"/>
          </a:xfrm>
        </p:grpSpPr>
        <p:sp>
          <p:nvSpPr>
            <p:cNvPr id="26" name="Rectangle 25"/>
            <p:cNvSpPr/>
            <p:nvPr/>
          </p:nvSpPr>
          <p:spPr>
            <a:xfrm>
              <a:off x="912912" y="963156"/>
              <a:ext cx="4179923" cy="3333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700" b="1" dirty="0"/>
                <a:t>CO20      CO40       </a:t>
              </a:r>
              <a:r>
                <a:rPr lang="en-GB" sz="700" b="1" dirty="0" smtClean="0"/>
                <a:t>CO80      CO20      </a:t>
              </a:r>
              <a:r>
                <a:rPr lang="en-GB" sz="700" b="1" dirty="0"/>
                <a:t>CO40     </a:t>
              </a:r>
              <a:r>
                <a:rPr lang="en-GB" sz="700" b="1" dirty="0" smtClean="0"/>
                <a:t>CO80     M     </a:t>
              </a:r>
              <a:endParaRPr lang="en-GB" sz="7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813149" y="1005061"/>
              <a:ext cx="559371" cy="31847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 err="1" smtClean="0"/>
                <a:t>kDa</a:t>
              </a:r>
              <a:endParaRPr lang="en-GB" sz="800" b="1" dirty="0" smtClean="0"/>
            </a:p>
            <a:p>
              <a:r>
                <a:rPr lang="en-GB" sz="800" b="1" dirty="0" smtClean="0"/>
                <a:t>201</a:t>
              </a:r>
            </a:p>
            <a:p>
              <a:r>
                <a:rPr lang="en-GB" sz="800" b="1" dirty="0" smtClean="0"/>
                <a:t>126</a:t>
              </a:r>
            </a:p>
            <a:p>
              <a:r>
                <a:rPr lang="en-GB" sz="800" b="1" dirty="0" smtClean="0"/>
                <a:t>91</a:t>
              </a:r>
            </a:p>
            <a:p>
              <a:endParaRPr lang="en-GB" sz="800" b="1" dirty="0" smtClean="0"/>
            </a:p>
            <a:p>
              <a:endParaRPr lang="en-GB" sz="800" b="1" dirty="0"/>
            </a:p>
            <a:p>
              <a:endParaRPr lang="en-GB" sz="800" b="1" dirty="0" smtClean="0"/>
            </a:p>
            <a:p>
              <a:endParaRPr lang="en-GB" sz="800" b="1" dirty="0"/>
            </a:p>
            <a:p>
              <a:r>
                <a:rPr lang="en-GB" sz="800" b="1" dirty="0" smtClean="0"/>
                <a:t>39</a:t>
              </a:r>
            </a:p>
            <a:p>
              <a:endParaRPr lang="en-GB" sz="800" b="1" dirty="0" smtClean="0"/>
            </a:p>
            <a:p>
              <a:r>
                <a:rPr lang="en-GB" sz="800" b="1" dirty="0" smtClean="0"/>
                <a:t>32</a:t>
              </a:r>
            </a:p>
            <a:p>
              <a:endParaRPr lang="en-GB" sz="800" b="1" dirty="0" smtClean="0"/>
            </a:p>
            <a:p>
              <a:endParaRPr lang="en-GB" sz="800" b="1" dirty="0"/>
            </a:p>
            <a:p>
              <a:endParaRPr lang="en-GB" sz="800" b="1" dirty="0"/>
            </a:p>
            <a:p>
              <a:endParaRPr lang="en-GB" sz="800" b="1" dirty="0" smtClean="0"/>
            </a:p>
            <a:p>
              <a:r>
                <a:rPr lang="en-GB" sz="800" b="1" dirty="0" smtClean="0"/>
                <a:t>17</a:t>
              </a:r>
              <a:endParaRPr lang="en-GB" sz="8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920971" y="5182224"/>
              <a:ext cx="2520280" cy="358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 smtClean="0"/>
                <a:t>conditioned CCM</a:t>
              </a:r>
              <a:endParaRPr lang="en-GB" sz="8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552117" y="4756502"/>
              <a:ext cx="720079" cy="358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 smtClean="0"/>
                <a:t>t = 0 </a:t>
              </a:r>
              <a:endParaRPr lang="en-GB" sz="8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127138" y="4756502"/>
              <a:ext cx="1044115" cy="358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 smtClean="0"/>
                <a:t>t = 72 h</a:t>
              </a:r>
              <a:endParaRPr lang="en-GB" sz="800" dirty="0"/>
            </a:p>
          </p:txBody>
        </p:sp>
        <p:pic>
          <p:nvPicPr>
            <p:cNvPr id="31" name="Picture 3" descr="H:\Desktop\02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6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0" t="7923" r="33405" b="12325"/>
            <a:stretch/>
          </p:blipFill>
          <p:spPr bwMode="auto">
            <a:xfrm>
              <a:off x="912912" y="1283568"/>
              <a:ext cx="3754006" cy="3420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2" name="Picture 2" descr="H:\Desktop\01.jpg"/>
          <p:cNvPicPr>
            <a:picLocks noChangeAspect="1" noChangeArrowheads="1"/>
          </p:cNvPicPr>
          <p:nvPr/>
        </p:nvPicPr>
        <p:blipFill rotWithShape="1"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2000"/>
                    </a14:imgEffect>
                    <a14:imgEffect>
                      <a14:brightnessContrast bright="-7000" contras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109" t="5179" r="1880" b="15898"/>
          <a:stretch/>
        </p:blipFill>
        <p:spPr bwMode="auto">
          <a:xfrm>
            <a:off x="3266299" y="1508418"/>
            <a:ext cx="321333" cy="212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544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V:\I04\NBS_Shared\STAFF SHARED FOLDERS\Pcolpo\TRANSFER\scalebar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36" y="2051720"/>
            <a:ext cx="4501343" cy="448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43529" y="7058719"/>
            <a:ext cx="33197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Figure S8 a: bright field image of A549 cell culture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107327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:\Desktop\150814_Grigore jpg\B2 F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114" y="1520272"/>
            <a:ext cx="1628318" cy="14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H:\Desktop\150814_Grigore jpg\B4 F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494" y="6228184"/>
            <a:ext cx="1628318" cy="14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:\Desktop\150814_Grigore jpg\B5 F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85" y="6234609"/>
            <a:ext cx="1628318" cy="14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H:\Desktop\150814_Grigore jpg\B6 F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777" y="4652134"/>
            <a:ext cx="1628318" cy="14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:\Desktop\150814_Grigore jpg\B7 F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577" y="4633515"/>
            <a:ext cx="1628318" cy="14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H:\Desktop\150814_Grigore jpg\B8 F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84" y="4633515"/>
            <a:ext cx="1628318" cy="14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:\Desktop\150814_Grigore jpg\B9 F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894" y="3077483"/>
            <a:ext cx="1628318" cy="14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 descr="H:\Desktop\150814_Grigore jpg\B10 F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688" y="3077482"/>
            <a:ext cx="1628318" cy="14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:\Desktop\150814_Grigore jpg\B11 F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85" y="3077483"/>
            <a:ext cx="1628318" cy="14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3" descr="H:\Desktop\150814_Grigore jpg\B12 F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894" y="1520271"/>
            <a:ext cx="1628318" cy="14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H:\Desktop\150814_Grigore jpg\C1 F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699" y="1526380"/>
            <a:ext cx="1621469" cy="144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5" descr="H:\Desktop\150814_Grigore jpg\B12 F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120" y="6228184"/>
            <a:ext cx="1628318" cy="14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24290" y="1532950"/>
            <a:ext cx="539719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Time (h)                0</a:t>
            </a:r>
            <a:r>
              <a:rPr lang="en-GB" sz="800" b="1" dirty="0">
                <a:solidFill>
                  <a:schemeClr val="bg1"/>
                </a:solidFill>
              </a:rPr>
              <a:t>	</a:t>
            </a:r>
            <a:r>
              <a:rPr lang="en-GB" sz="800" b="1" dirty="0" smtClean="0">
                <a:solidFill>
                  <a:schemeClr val="bg1"/>
                </a:solidFill>
              </a:rPr>
              <a:t>                                       1</a:t>
            </a:r>
            <a:r>
              <a:rPr lang="en-GB" sz="800" b="1" dirty="0">
                <a:solidFill>
                  <a:schemeClr val="bg1"/>
                </a:solidFill>
              </a:rPr>
              <a:t>	</a:t>
            </a:r>
            <a:r>
              <a:rPr lang="en-GB" sz="800" b="1" dirty="0" smtClean="0">
                <a:solidFill>
                  <a:schemeClr val="bg1"/>
                </a:solidFill>
              </a:rPr>
              <a:t>                                   3</a:t>
            </a:r>
            <a:r>
              <a:rPr lang="en-GB" sz="800" b="1" dirty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60360" y="3233888"/>
            <a:ext cx="668773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6                                                                           20</a:t>
            </a:r>
            <a:r>
              <a:rPr lang="en-GB" sz="800" b="1" dirty="0">
                <a:solidFill>
                  <a:schemeClr val="bg1"/>
                </a:solidFill>
              </a:rPr>
              <a:t>	</a:t>
            </a:r>
            <a:r>
              <a:rPr lang="en-GB" sz="800" b="1" dirty="0" smtClean="0">
                <a:solidFill>
                  <a:schemeClr val="bg1"/>
                </a:solidFill>
              </a:rPr>
              <a:t>                                                                            24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55592" y="6234609"/>
            <a:ext cx="649727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52</a:t>
            </a:r>
            <a:r>
              <a:rPr lang="en-GB" sz="800" b="1" dirty="0">
                <a:solidFill>
                  <a:schemeClr val="bg1"/>
                </a:solidFill>
              </a:rPr>
              <a:t>	</a:t>
            </a:r>
            <a:r>
              <a:rPr lang="en-GB" sz="800" b="1" dirty="0" smtClean="0">
                <a:solidFill>
                  <a:schemeClr val="bg1"/>
                </a:solidFill>
              </a:rPr>
              <a:t>	 68                       	 	 72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63629" y="4803163"/>
            <a:ext cx="649727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28                                                                            44</a:t>
            </a:r>
            <a:r>
              <a:rPr lang="en-GB" sz="800" b="1" dirty="0">
                <a:solidFill>
                  <a:schemeClr val="bg1"/>
                </a:solidFill>
              </a:rPr>
              <a:t>	</a:t>
            </a:r>
            <a:r>
              <a:rPr lang="en-GB" sz="800" b="1" dirty="0" smtClean="0">
                <a:solidFill>
                  <a:schemeClr val="bg1"/>
                </a:solidFill>
              </a:rPr>
              <a:t>                                   48                           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00862" y="7956376"/>
            <a:ext cx="55206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Fig.</a:t>
            </a:r>
            <a:r>
              <a:rPr lang="en-US" sz="1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S8 b: Fluorescence images of t</a:t>
            </a:r>
            <a:r>
              <a:rPr lang="en-GB" sz="1200" dirty="0" smtClean="0"/>
              <a:t>he </a:t>
            </a:r>
            <a:r>
              <a:rPr lang="en-GB" sz="1200" dirty="0"/>
              <a:t>cell monolayer </a:t>
            </a:r>
            <a:r>
              <a:rPr lang="en-GB" sz="1200" dirty="0" smtClean="0"/>
              <a:t>stained by Hoechst/PI </a:t>
            </a:r>
            <a:r>
              <a:rPr lang="en-GB" sz="1200" dirty="0"/>
              <a:t>stained for </a:t>
            </a:r>
            <a:r>
              <a:rPr lang="en-GB" sz="1200" dirty="0" smtClean="0"/>
              <a:t>viability and counting. </a:t>
            </a:r>
            <a:endParaRPr lang="en-GB" sz="1200" dirty="0"/>
          </a:p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525762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76672" y="6459017"/>
            <a:ext cx="590465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Fig.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S8c. Cell monolayer integrity monitoring by statistical analysis of viability measurements of the cell monolayer exposed to different gold NPs. The ratio of living cells/ dead cells of the exposed A549 cells was analyzed with the IN Cell Analyzer 2200 in triplicates for each of the eleven time points.  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190057" y="967207"/>
            <a:ext cx="4449089" cy="2784708"/>
            <a:chOff x="179512" y="2204864"/>
            <a:chExt cx="4449089" cy="2784708"/>
          </a:xfrm>
        </p:grpSpPr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23521085"/>
                </p:ext>
              </p:extLst>
            </p:nvPr>
          </p:nvGraphicFramePr>
          <p:xfrm>
            <a:off x="179512" y="2204864"/>
            <a:ext cx="4449089" cy="27847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4005460" y="3244979"/>
              <a:ext cx="566539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HM15</a:t>
              </a:r>
            </a:p>
            <a:p>
              <a:endParaRPr lang="en-US" sz="800" dirty="0" smtClean="0"/>
            </a:p>
            <a:p>
              <a:r>
                <a:rPr lang="en-US" sz="800" dirty="0" smtClean="0"/>
                <a:t>HM35</a:t>
              </a:r>
            </a:p>
            <a:p>
              <a:endParaRPr lang="en-US" sz="800" dirty="0" smtClean="0"/>
            </a:p>
            <a:p>
              <a:r>
                <a:rPr lang="en-US" sz="800" dirty="0" smtClean="0"/>
                <a:t>HM75</a:t>
              </a:r>
              <a:endParaRPr lang="en-GB" sz="8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12776" y="3729045"/>
            <a:ext cx="4392488" cy="2520280"/>
            <a:chOff x="4644008" y="2996952"/>
            <a:chExt cx="4392488" cy="2520280"/>
          </a:xfrm>
        </p:grpSpPr>
        <p:graphicFrame>
          <p:nvGraphicFramePr>
            <p:cNvPr id="9" name="Chart 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82091816"/>
                </p:ext>
              </p:extLst>
            </p:nvPr>
          </p:nvGraphicFramePr>
          <p:xfrm>
            <a:off x="4644008" y="2996952"/>
            <a:ext cx="4392488" cy="25202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8411666" y="3924290"/>
              <a:ext cx="615305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CO20 </a:t>
              </a:r>
            </a:p>
            <a:p>
              <a:endParaRPr lang="en-US" sz="800" dirty="0" smtClean="0"/>
            </a:p>
            <a:p>
              <a:r>
                <a:rPr lang="en-US" sz="800" dirty="0" smtClean="0"/>
                <a:t>CO40</a:t>
              </a:r>
            </a:p>
            <a:p>
              <a:endParaRPr lang="en-US" sz="800" dirty="0" smtClean="0"/>
            </a:p>
            <a:p>
              <a:r>
                <a:rPr lang="en-US" sz="800" dirty="0" smtClean="0"/>
                <a:t>CO80</a:t>
              </a:r>
              <a:endParaRPr lang="en-GB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50584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3879107"/>
              </p:ext>
            </p:extLst>
          </p:nvPr>
        </p:nvGraphicFramePr>
        <p:xfrm>
          <a:off x="3501008" y="4572000"/>
          <a:ext cx="2822857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5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01008" y="4572000"/>
                        <a:ext cx="2822857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8859466"/>
              </p:ext>
            </p:extLst>
          </p:nvPr>
        </p:nvGraphicFramePr>
        <p:xfrm>
          <a:off x="413205" y="4572000"/>
          <a:ext cx="2822856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6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3205" y="4572000"/>
                        <a:ext cx="2822856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983637"/>
              </p:ext>
            </p:extLst>
          </p:nvPr>
        </p:nvGraphicFramePr>
        <p:xfrm>
          <a:off x="447577" y="1763688"/>
          <a:ext cx="2653009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7" name="Graph" r:id="rId7" imgW="3920760" imgH="3000960" progId="Origin50.Graph">
                  <p:embed/>
                </p:oleObj>
              </mc:Choice>
              <mc:Fallback>
                <p:oleObj name="Graph" r:id="rId7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7577" y="1763688"/>
                        <a:ext cx="2653009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7076697"/>
              </p:ext>
            </p:extLst>
          </p:nvPr>
        </p:nvGraphicFramePr>
        <p:xfrm>
          <a:off x="3501008" y="1763688"/>
          <a:ext cx="2631882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8" name="Graph" r:id="rId9" imgW="3920760" imgH="3000960" progId="Origin50.Graph">
                  <p:embed/>
                </p:oleObj>
              </mc:Choice>
              <mc:Fallback>
                <p:oleObj name="Graph" r:id="rId9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501008" y="1763688"/>
                        <a:ext cx="2631882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Group 32"/>
          <p:cNvGrpSpPr/>
          <p:nvPr/>
        </p:nvGrpSpPr>
        <p:grpSpPr>
          <a:xfrm>
            <a:off x="2348880" y="1763688"/>
            <a:ext cx="612068" cy="972155"/>
            <a:chOff x="2564904" y="492468"/>
            <a:chExt cx="612068" cy="972155"/>
          </a:xfrm>
        </p:grpSpPr>
        <p:sp>
          <p:nvSpPr>
            <p:cNvPr id="34" name="TextBox 33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301208" y="1902187"/>
            <a:ext cx="612068" cy="972155"/>
            <a:chOff x="2564904" y="492468"/>
            <a:chExt cx="612068" cy="972155"/>
          </a:xfrm>
        </p:grpSpPr>
        <p:sp>
          <p:nvSpPr>
            <p:cNvPr id="38" name="TextBox 37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258870" y="4644008"/>
            <a:ext cx="612068" cy="972155"/>
            <a:chOff x="2564904" y="492468"/>
            <a:chExt cx="612068" cy="972155"/>
          </a:xfrm>
        </p:grpSpPr>
        <p:sp>
          <p:nvSpPr>
            <p:cNvPr id="42" name="TextBox 41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43" name="Straight Arrow Connector 42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358608" y="4782507"/>
            <a:ext cx="612068" cy="972155"/>
            <a:chOff x="2564904" y="492468"/>
            <a:chExt cx="612068" cy="972155"/>
          </a:xfrm>
        </p:grpSpPr>
        <p:sp>
          <p:nvSpPr>
            <p:cNvPr id="46" name="TextBox 45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47" name="Straight Arrow Connector 46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sp>
        <p:nvSpPr>
          <p:cNvPr id="5" name="Rectangle 4"/>
          <p:cNvSpPr/>
          <p:nvPr/>
        </p:nvSpPr>
        <p:spPr>
          <a:xfrm>
            <a:off x="1156438" y="7020272"/>
            <a:ext cx="46668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Figure </a:t>
            </a:r>
            <a:r>
              <a:rPr lang="en-GB" sz="1200" dirty="0" smtClean="0"/>
              <a:t>S9a: </a:t>
            </a:r>
            <a:r>
              <a:rPr lang="en-US" sz="1200" dirty="0"/>
              <a:t>Raw UV-</a:t>
            </a:r>
            <a:r>
              <a:rPr lang="en-US" sz="1200" i="1" dirty="0" err="1"/>
              <a:t>vis</a:t>
            </a:r>
            <a:r>
              <a:rPr lang="en-US" sz="1200" dirty="0"/>
              <a:t> spectra measured for </a:t>
            </a:r>
            <a:r>
              <a:rPr lang="en-GB" sz="1200" dirty="0"/>
              <a:t>the </a:t>
            </a:r>
            <a:r>
              <a:rPr lang="en-GB" sz="1200" dirty="0" smtClean="0"/>
              <a:t>CO80 </a:t>
            </a:r>
            <a:r>
              <a:rPr lang="en-GB" sz="1200" dirty="0"/>
              <a:t>and </a:t>
            </a:r>
            <a:r>
              <a:rPr lang="en-GB" sz="1200" dirty="0" smtClean="0"/>
              <a:t>HM75 </a:t>
            </a:r>
            <a:r>
              <a:rPr lang="en-GB" sz="1200" dirty="0"/>
              <a:t>in CCM at different time points.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2439" y="1809854"/>
            <a:ext cx="10486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HM 75 with cells</a:t>
            </a:r>
            <a:endParaRPr lang="en-GB" sz="1000" dirty="0"/>
          </a:p>
        </p:txBody>
      </p:sp>
      <p:sp>
        <p:nvSpPr>
          <p:cNvPr id="24" name="TextBox 23"/>
          <p:cNvSpPr txBox="1"/>
          <p:nvPr/>
        </p:nvSpPr>
        <p:spPr>
          <a:xfrm>
            <a:off x="4054644" y="1809854"/>
            <a:ext cx="10086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HM 75 </a:t>
            </a:r>
            <a:r>
              <a:rPr lang="en-US" sz="1000" dirty="0" err="1" smtClean="0"/>
              <a:t>w.o</a:t>
            </a:r>
            <a:r>
              <a:rPr lang="en-US" sz="1000" dirty="0" smtClean="0"/>
              <a:t> cells</a:t>
            </a:r>
            <a:endParaRPr lang="en-GB" sz="1000" dirty="0"/>
          </a:p>
        </p:txBody>
      </p:sp>
      <p:sp>
        <p:nvSpPr>
          <p:cNvPr id="25" name="TextBox 24"/>
          <p:cNvSpPr txBox="1"/>
          <p:nvPr/>
        </p:nvSpPr>
        <p:spPr>
          <a:xfrm>
            <a:off x="942439" y="4674786"/>
            <a:ext cx="9845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CO80 with cells</a:t>
            </a:r>
            <a:endParaRPr lang="en-GB" sz="1000" dirty="0"/>
          </a:p>
        </p:txBody>
      </p:sp>
      <p:sp>
        <p:nvSpPr>
          <p:cNvPr id="26" name="TextBox 25"/>
          <p:cNvSpPr txBox="1"/>
          <p:nvPr/>
        </p:nvSpPr>
        <p:spPr>
          <a:xfrm>
            <a:off x="4054644" y="4674786"/>
            <a:ext cx="9444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CO80 </a:t>
            </a:r>
            <a:r>
              <a:rPr lang="en-US" sz="1000" dirty="0" err="1" smtClean="0"/>
              <a:t>w.o</a:t>
            </a:r>
            <a:r>
              <a:rPr lang="en-US" sz="1000" dirty="0" smtClean="0"/>
              <a:t> cells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618759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05620" y="1538363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CO20 with  </a:t>
            </a:r>
            <a:r>
              <a:rPr lang="en-GB" sz="1200" dirty="0" smtClean="0"/>
              <a:t>Cells</a:t>
            </a:r>
            <a:endParaRPr lang="en-GB" sz="12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1875443"/>
              </p:ext>
            </p:extLst>
          </p:nvPr>
        </p:nvGraphicFramePr>
        <p:xfrm>
          <a:off x="548680" y="1979712"/>
          <a:ext cx="2717695" cy="2079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2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8680" y="1979712"/>
                        <a:ext cx="2717695" cy="20795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999935"/>
              </p:ext>
            </p:extLst>
          </p:nvPr>
        </p:nvGraphicFramePr>
        <p:xfrm>
          <a:off x="3541924" y="1979712"/>
          <a:ext cx="2664296" cy="2038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3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41924" y="1979712"/>
                        <a:ext cx="2664296" cy="20386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29956" y="1538362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CO20 without  </a:t>
            </a:r>
            <a:r>
              <a:rPr lang="en-GB" sz="1200" dirty="0" smtClean="0"/>
              <a:t>Cells</a:t>
            </a:r>
            <a:endParaRPr lang="en-GB" sz="1200" dirty="0"/>
          </a:p>
        </p:txBody>
      </p:sp>
      <p:sp>
        <p:nvSpPr>
          <p:cNvPr id="10" name="Rectangle 9"/>
          <p:cNvSpPr/>
          <p:nvPr/>
        </p:nvSpPr>
        <p:spPr>
          <a:xfrm>
            <a:off x="1108069" y="7481937"/>
            <a:ext cx="46668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Figure </a:t>
            </a:r>
            <a:r>
              <a:rPr lang="en-GB" sz="1200" dirty="0" smtClean="0"/>
              <a:t>S9b: </a:t>
            </a:r>
            <a:r>
              <a:rPr lang="en-US" sz="1200" dirty="0"/>
              <a:t>Raw UV-</a:t>
            </a:r>
            <a:r>
              <a:rPr lang="en-US" sz="1200" i="1" dirty="0" err="1"/>
              <a:t>vis</a:t>
            </a:r>
            <a:r>
              <a:rPr lang="en-US" sz="1200" dirty="0"/>
              <a:t> spectra measured for </a:t>
            </a:r>
            <a:r>
              <a:rPr lang="en-GB" sz="1200" dirty="0"/>
              <a:t>the </a:t>
            </a:r>
            <a:r>
              <a:rPr lang="en-GB" sz="1200" dirty="0" smtClean="0"/>
              <a:t>CO20 in </a:t>
            </a:r>
            <a:r>
              <a:rPr lang="en-GB" sz="1200" dirty="0"/>
              <a:t>CCM at different time points.</a:t>
            </a: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3484576"/>
              </p:ext>
            </p:extLst>
          </p:nvPr>
        </p:nvGraphicFramePr>
        <p:xfrm>
          <a:off x="778583" y="4499992"/>
          <a:ext cx="2634959" cy="201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4" name="Graph" r:id="rId7" imgW="3920760" imgH="3000960" progId="Origin50.Graph">
                  <p:embed/>
                </p:oleObj>
              </mc:Choice>
              <mc:Fallback>
                <p:oleObj name="Graph" r:id="rId7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78583" y="4499992"/>
                        <a:ext cx="2634959" cy="20162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900219" y="4211960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HM15 with  </a:t>
            </a:r>
            <a:r>
              <a:rPr lang="en-GB" sz="1200" dirty="0" smtClean="0"/>
              <a:t>Cells</a:t>
            </a:r>
            <a:endParaRPr lang="en-GB" sz="1200" dirty="0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5179362"/>
              </p:ext>
            </p:extLst>
          </p:nvPr>
        </p:nvGraphicFramePr>
        <p:xfrm>
          <a:off x="3672433" y="4488959"/>
          <a:ext cx="2619302" cy="20042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5" name="Graph" r:id="rId9" imgW="3920760" imgH="3000960" progId="Origin50.Graph">
                  <p:embed/>
                </p:oleObj>
              </mc:Choice>
              <mc:Fallback>
                <p:oleObj name="Graph" r:id="rId9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672433" y="4488959"/>
                        <a:ext cx="2619302" cy="20042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045980" y="4215780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HM15 without  </a:t>
            </a:r>
            <a:r>
              <a:rPr lang="en-GB" sz="1200" dirty="0" smtClean="0"/>
              <a:t>Cells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301025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2677735"/>
              </p:ext>
            </p:extLst>
          </p:nvPr>
        </p:nvGraphicFramePr>
        <p:xfrm>
          <a:off x="476672" y="1821840"/>
          <a:ext cx="2823171" cy="2160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0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6672" y="1821840"/>
                        <a:ext cx="2823171" cy="21602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97124" y="1439064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CO40 with Cells</a:t>
            </a:r>
            <a:endParaRPr lang="en-GB" sz="12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075834"/>
              </p:ext>
            </p:extLst>
          </p:nvPr>
        </p:nvGraphicFramePr>
        <p:xfrm>
          <a:off x="3717032" y="1808396"/>
          <a:ext cx="2823171" cy="2160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1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17032" y="1808396"/>
                        <a:ext cx="2823171" cy="21602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365104" y="1427445"/>
            <a:ext cx="20027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CO40 without cells</a:t>
            </a:r>
            <a:endParaRPr lang="en-GB" sz="12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578213"/>
              </p:ext>
            </p:extLst>
          </p:nvPr>
        </p:nvGraphicFramePr>
        <p:xfrm>
          <a:off x="3573016" y="4318149"/>
          <a:ext cx="3105488" cy="2376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2" name="Graph" r:id="rId7" imgW="3920760" imgH="3000960" progId="Origin50.Graph">
                  <p:embed/>
                </p:oleObj>
              </mc:Choice>
              <mc:Fallback>
                <p:oleObj name="Graph" r:id="rId7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73016" y="4318149"/>
                        <a:ext cx="3105488" cy="23762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4173138"/>
              </p:ext>
            </p:extLst>
          </p:nvPr>
        </p:nvGraphicFramePr>
        <p:xfrm>
          <a:off x="260648" y="4499992"/>
          <a:ext cx="3011382" cy="2304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3" name="Graph" r:id="rId9" imgW="3920760" imgH="3000960" progId="Origin50.Graph">
                  <p:embed/>
                </p:oleObj>
              </mc:Choice>
              <mc:Fallback>
                <p:oleObj name="Graph" r:id="rId9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60648" y="4499992"/>
                        <a:ext cx="3011382" cy="23042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64898" y="4222993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HM35 with cells</a:t>
            </a:r>
            <a:endParaRPr lang="en-GB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4063593" y="4180693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HM35 without cells</a:t>
            </a:r>
            <a:endParaRPr lang="en-GB" sz="1200" dirty="0"/>
          </a:p>
        </p:txBody>
      </p:sp>
      <p:sp>
        <p:nvSpPr>
          <p:cNvPr id="12" name="Rectangle 11"/>
          <p:cNvSpPr/>
          <p:nvPr/>
        </p:nvSpPr>
        <p:spPr>
          <a:xfrm>
            <a:off x="1156438" y="7020272"/>
            <a:ext cx="46668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Figure </a:t>
            </a:r>
            <a:r>
              <a:rPr lang="en-GB" sz="1200" dirty="0" smtClean="0"/>
              <a:t>S9c: </a:t>
            </a:r>
            <a:r>
              <a:rPr lang="en-US" sz="1200" dirty="0"/>
              <a:t>Raw UV-</a:t>
            </a:r>
            <a:r>
              <a:rPr lang="en-US" sz="1200" i="1" dirty="0" err="1"/>
              <a:t>vis</a:t>
            </a:r>
            <a:r>
              <a:rPr lang="en-US" sz="1200" dirty="0"/>
              <a:t> spectra measured for </a:t>
            </a:r>
            <a:r>
              <a:rPr lang="en-GB" sz="1200" dirty="0"/>
              <a:t>the </a:t>
            </a:r>
            <a:r>
              <a:rPr lang="en-GB" sz="1200" dirty="0" smtClean="0"/>
              <a:t>CO40 </a:t>
            </a:r>
            <a:r>
              <a:rPr lang="en-GB" sz="1200" dirty="0"/>
              <a:t>and </a:t>
            </a:r>
            <a:r>
              <a:rPr lang="en-GB" sz="1200" dirty="0" smtClean="0"/>
              <a:t>HM35 </a:t>
            </a:r>
            <a:r>
              <a:rPr lang="en-GB" sz="1200" dirty="0"/>
              <a:t>in CCM at different time points.</a:t>
            </a:r>
          </a:p>
        </p:txBody>
      </p:sp>
    </p:spTree>
    <p:extLst>
      <p:ext uri="{BB962C8B-B14F-4D97-AF65-F5344CB8AC3E}">
        <p14:creationId xmlns:p14="http://schemas.microsoft.com/office/powerpoint/2010/main" val="4207082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1846732"/>
              </p:ext>
            </p:extLst>
          </p:nvPr>
        </p:nvGraphicFramePr>
        <p:xfrm>
          <a:off x="161738" y="323663"/>
          <a:ext cx="3347892" cy="2425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51" r:id="rId3" imgW="4230624" imgH="3065069" progId="">
                  <p:embed/>
                </p:oleObj>
              </mc:Choice>
              <mc:Fallback>
                <p:oleObj r:id="rId3" imgW="4230624" imgH="3065069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738" y="323663"/>
                        <a:ext cx="3347892" cy="24254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4223679"/>
              </p:ext>
            </p:extLst>
          </p:nvPr>
        </p:nvGraphicFramePr>
        <p:xfrm>
          <a:off x="3190875" y="247650"/>
          <a:ext cx="3536950" cy="247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52" name="Graph" r:id="rId5" imgW="4160520" imgH="2905200" progId="Origin50.Graph">
                  <p:embed/>
                </p:oleObj>
              </mc:Choice>
              <mc:Fallback>
                <p:oleObj name="Graph" r:id="rId5" imgW="4160520" imgH="2905200" progId="Origin50.Graph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75" y="247650"/>
                        <a:ext cx="3536950" cy="247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637597"/>
              </p:ext>
            </p:extLst>
          </p:nvPr>
        </p:nvGraphicFramePr>
        <p:xfrm>
          <a:off x="323850" y="5348288"/>
          <a:ext cx="2935288" cy="204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53" name="Graph" r:id="rId7" imgW="4160520" imgH="2905200" progId="Origin50.Graph">
                  <p:embed/>
                </p:oleObj>
              </mc:Choice>
              <mc:Fallback>
                <p:oleObj name="Graph" r:id="rId7" imgW="4160520" imgH="2905200" progId="Origin50.Graph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348288"/>
                        <a:ext cx="2935288" cy="2046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651811"/>
              </p:ext>
            </p:extLst>
          </p:nvPr>
        </p:nvGraphicFramePr>
        <p:xfrm>
          <a:off x="3571875" y="5270500"/>
          <a:ext cx="3005138" cy="214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54" name="Graph" r:id="rId9" imgW="4160520" imgH="2905200" progId="Origin50.Graph">
                  <p:embed/>
                </p:oleObj>
              </mc:Choice>
              <mc:Fallback>
                <p:oleObj name="Graph" r:id="rId9" imgW="4160520" imgH="2905200" progId="Origin50.Graph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75" y="5270500"/>
                        <a:ext cx="3005138" cy="214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985634"/>
              </p:ext>
            </p:extLst>
          </p:nvPr>
        </p:nvGraphicFramePr>
        <p:xfrm>
          <a:off x="103188" y="2692400"/>
          <a:ext cx="3386137" cy="236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55" name="Graph" r:id="rId11" imgW="4160520" imgH="2905200" progId="Origin50.Graph">
                  <p:embed/>
                </p:oleObj>
              </mc:Choice>
              <mc:Fallback>
                <p:oleObj name="Graph" r:id="rId11" imgW="4160520" imgH="2905200" progId="Origin50.Graph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88" y="2692400"/>
                        <a:ext cx="3386137" cy="236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3970140"/>
              </p:ext>
            </p:extLst>
          </p:nvPr>
        </p:nvGraphicFramePr>
        <p:xfrm>
          <a:off x="3308350" y="2765425"/>
          <a:ext cx="3336925" cy="233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56" name="Graph" r:id="rId13" imgW="4160520" imgH="2905200" progId="Origin50.Graph">
                  <p:embed/>
                </p:oleObj>
              </mc:Choice>
              <mc:Fallback>
                <p:oleObj name="Graph" r:id="rId13" imgW="4160520" imgH="2905200" progId="Origin50.Graph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8350" y="2765425"/>
                        <a:ext cx="3336925" cy="233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04062" y="500989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CO20 </a:t>
            </a:r>
            <a:r>
              <a:rPr lang="en-GB" sz="1200" b="1" dirty="0" smtClean="0"/>
              <a:t>with Cells</a:t>
            </a:r>
            <a:endParaRPr lang="en-GB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870049" y="416344"/>
            <a:ext cx="1477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CO20 </a:t>
            </a:r>
            <a:r>
              <a:rPr lang="en-GB" sz="1200" b="1" dirty="0" smtClean="0"/>
              <a:t>without cells</a:t>
            </a:r>
            <a:endParaRPr lang="en-GB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83441" y="2860359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CO40 </a:t>
            </a:r>
            <a:r>
              <a:rPr lang="en-GB" sz="1200" b="1" dirty="0" smtClean="0"/>
              <a:t>with Cells</a:t>
            </a:r>
            <a:endParaRPr lang="en-GB" sz="1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123800" y="2843808"/>
            <a:ext cx="15856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CO40 </a:t>
            </a:r>
            <a:r>
              <a:rPr lang="en-GB" sz="1200" b="1" dirty="0" smtClean="0"/>
              <a:t>without cells</a:t>
            </a:r>
            <a:endParaRPr lang="en-GB" sz="1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64704" y="5380639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CO80 </a:t>
            </a:r>
            <a:r>
              <a:rPr lang="en-GB" sz="1200" b="1" dirty="0" smtClean="0"/>
              <a:t>with Cells</a:t>
            </a:r>
            <a:endParaRPr lang="en-GB" sz="1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005064" y="5364088"/>
            <a:ext cx="17313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CO80 </a:t>
            </a:r>
            <a:r>
              <a:rPr lang="en-GB" sz="1200" b="1" dirty="0" smtClean="0"/>
              <a:t>without cells</a:t>
            </a:r>
            <a:endParaRPr lang="en-GB" sz="1200" b="1" dirty="0"/>
          </a:p>
        </p:txBody>
      </p:sp>
      <p:sp>
        <p:nvSpPr>
          <p:cNvPr id="14" name="Rectangle 13"/>
          <p:cNvSpPr/>
          <p:nvPr/>
        </p:nvSpPr>
        <p:spPr>
          <a:xfrm>
            <a:off x="2744924" y="456509"/>
            <a:ext cx="612068" cy="1656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4" name="Group 43"/>
          <p:cNvGrpSpPr/>
          <p:nvPr/>
        </p:nvGrpSpPr>
        <p:grpSpPr>
          <a:xfrm>
            <a:off x="2564904" y="492468"/>
            <a:ext cx="612068" cy="972155"/>
            <a:chOff x="2564904" y="492468"/>
            <a:chExt cx="612068" cy="972155"/>
          </a:xfrm>
        </p:grpSpPr>
        <p:sp>
          <p:nvSpPr>
            <p:cNvPr id="15" name="TextBox 14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315254" y="7542624"/>
            <a:ext cx="65836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Fig </a:t>
            </a:r>
            <a:r>
              <a:rPr lang="en-US" sz="1200" dirty="0" smtClean="0"/>
              <a:t>S10a: </a:t>
            </a:r>
            <a:r>
              <a:rPr lang="en-US" sz="1200" dirty="0"/>
              <a:t>UV-</a:t>
            </a:r>
            <a:r>
              <a:rPr lang="en-US" sz="1200" i="1" dirty="0"/>
              <a:t>vis</a:t>
            </a:r>
            <a:r>
              <a:rPr lang="en-US" sz="1200" dirty="0"/>
              <a:t> spectra measured for all Co </a:t>
            </a:r>
            <a:r>
              <a:rPr lang="en-US" sz="1200" dirty="0" smtClean="0"/>
              <a:t>NP </a:t>
            </a:r>
            <a:r>
              <a:rPr lang="en-US" sz="1200" dirty="0"/>
              <a:t>sizes. Each time point spectrum is an average of three different samples measurements</a:t>
            </a:r>
            <a:r>
              <a:rPr lang="en-US" sz="1200" dirty="0" smtClean="0"/>
              <a:t>..  </a:t>
            </a:r>
            <a:endParaRPr lang="en-GB" sz="1200" dirty="0"/>
          </a:p>
        </p:txBody>
      </p:sp>
      <p:grpSp>
        <p:nvGrpSpPr>
          <p:cNvPr id="45" name="Group 44"/>
          <p:cNvGrpSpPr/>
          <p:nvPr/>
        </p:nvGrpSpPr>
        <p:grpSpPr>
          <a:xfrm>
            <a:off x="5430388" y="450678"/>
            <a:ext cx="612068" cy="972155"/>
            <a:chOff x="2564904" y="492468"/>
            <a:chExt cx="612068" cy="972155"/>
          </a:xfrm>
        </p:grpSpPr>
        <p:sp>
          <p:nvSpPr>
            <p:cNvPr id="46" name="TextBox 45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47" name="Straight Arrow Connector 46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438890" y="2862165"/>
            <a:ext cx="612068" cy="972155"/>
            <a:chOff x="2564904" y="492468"/>
            <a:chExt cx="612068" cy="972155"/>
          </a:xfrm>
        </p:grpSpPr>
        <p:sp>
          <p:nvSpPr>
            <p:cNvPr id="50" name="TextBox 49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51" name="Straight Arrow Connector 50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403447" y="2901155"/>
            <a:ext cx="612068" cy="972155"/>
            <a:chOff x="2564904" y="492468"/>
            <a:chExt cx="612068" cy="972155"/>
          </a:xfrm>
        </p:grpSpPr>
        <p:sp>
          <p:nvSpPr>
            <p:cNvPr id="54" name="TextBox 53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2408125" y="5502587"/>
            <a:ext cx="612068" cy="972155"/>
            <a:chOff x="2564904" y="492468"/>
            <a:chExt cx="612068" cy="972155"/>
          </a:xfrm>
        </p:grpSpPr>
        <p:sp>
          <p:nvSpPr>
            <p:cNvPr id="59" name="TextBox 58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60" name="Straight Arrow Connector 59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709481" y="5502587"/>
            <a:ext cx="612068" cy="972155"/>
            <a:chOff x="2564904" y="492468"/>
            <a:chExt cx="612068" cy="972155"/>
          </a:xfrm>
        </p:grpSpPr>
        <p:sp>
          <p:nvSpPr>
            <p:cNvPr id="63" name="TextBox 62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64" name="Straight Arrow Connector 63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6340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396076"/>
            <a:ext cx="6858000" cy="8298263"/>
            <a:chOff x="0" y="396076"/>
            <a:chExt cx="6858000" cy="8298263"/>
          </a:xfrm>
        </p:grpSpPr>
        <p:pic>
          <p:nvPicPr>
            <p:cNvPr id="24583" name="Picture 1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36"/>
            <a:stretch/>
          </p:blipFill>
          <p:spPr bwMode="auto">
            <a:xfrm>
              <a:off x="684752" y="748117"/>
              <a:ext cx="3000375" cy="1981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580" name="Picture 1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79"/>
            <a:stretch/>
          </p:blipFill>
          <p:spPr bwMode="auto">
            <a:xfrm>
              <a:off x="684752" y="3209668"/>
              <a:ext cx="2999247" cy="1981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577" name="Picture 1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602"/>
            <a:stretch/>
          </p:blipFill>
          <p:spPr bwMode="auto">
            <a:xfrm>
              <a:off x="715644" y="5820555"/>
              <a:ext cx="3018411" cy="2005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2"/>
            <p:cNvSpPr txBox="1">
              <a:spLocks noChangeArrowheads="1"/>
            </p:cNvSpPr>
            <p:nvPr/>
          </p:nvSpPr>
          <p:spPr bwMode="auto">
            <a:xfrm>
              <a:off x="3861046" y="490942"/>
              <a:ext cx="276225" cy="257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Calibri"/>
                  <a:ea typeface="Calibri"/>
                  <a:cs typeface="Times New Roman"/>
                </a:rPr>
                <a:t>B</a:t>
              </a:r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684752" y="396076"/>
              <a:ext cx="276225" cy="257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Calibri"/>
                  <a:ea typeface="Calibri"/>
                  <a:cs typeface="Times New Roman"/>
                </a:rPr>
                <a:t>A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684752" y="2952493"/>
              <a:ext cx="276225" cy="257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Calibri"/>
                  <a:ea typeface="Calibri"/>
                  <a:cs typeface="Times New Roman"/>
                </a:rPr>
                <a:t>C</a:t>
              </a: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3861047" y="2898173"/>
              <a:ext cx="276225" cy="257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Calibri"/>
                  <a:ea typeface="Calibri"/>
                  <a:cs typeface="Times New Roman"/>
                </a:rPr>
                <a:t>D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733149" y="5580062"/>
              <a:ext cx="276225" cy="257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Calibri"/>
                  <a:ea typeface="Calibri"/>
                  <a:cs typeface="Times New Roman"/>
                </a:rPr>
                <a:t>E</a:t>
              </a: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3861048" y="5563380"/>
              <a:ext cx="276225" cy="257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Calibri"/>
                  <a:ea typeface="Calibri"/>
                  <a:cs typeface="Times New Roman"/>
                </a:rPr>
                <a:t>F</a:t>
              </a:r>
            </a:p>
          </p:txBody>
        </p:sp>
        <p:sp>
          <p:nvSpPr>
            <p:cNvPr id="4" name="Rectangle 11"/>
            <p:cNvSpPr>
              <a:spLocks noChangeArrowheads="1"/>
            </p:cNvSpPr>
            <p:nvPr/>
          </p:nvSpPr>
          <p:spPr bwMode="auto">
            <a:xfrm>
              <a:off x="0" y="457200"/>
              <a:ext cx="6858000" cy="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/>
              </a:r>
              <a:br>
                <a:rPr kumimoji="0" lang="en-GB" altLang="en-US" sz="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endParaRPr kumimoji="0" lang="en-GB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12"/>
            <p:cNvSpPr>
              <a:spLocks noChangeArrowheads="1"/>
            </p:cNvSpPr>
            <p:nvPr/>
          </p:nvSpPr>
          <p:spPr bwMode="auto">
            <a:xfrm>
              <a:off x="0" y="457200"/>
              <a:ext cx="6858000" cy="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altLang="en-US" sz="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0" y="2438400"/>
              <a:ext cx="6858000" cy="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0" y="4419600"/>
              <a:ext cx="6858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pic>
          <p:nvPicPr>
            <p:cNvPr id="17" name="Picture 1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764"/>
            <a:stretch/>
          </p:blipFill>
          <p:spPr bwMode="auto">
            <a:xfrm>
              <a:off x="3427367" y="608957"/>
              <a:ext cx="3225194" cy="23788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921"/>
            <a:stretch/>
          </p:blipFill>
          <p:spPr bwMode="auto">
            <a:xfrm>
              <a:off x="3417841" y="3031333"/>
              <a:ext cx="3203676" cy="23788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232"/>
            <a:stretch/>
          </p:blipFill>
          <p:spPr bwMode="auto">
            <a:xfrm>
              <a:off x="3509343" y="5691967"/>
              <a:ext cx="3304033" cy="24074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44624" y="1407489"/>
              <a:ext cx="1944217" cy="5755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r>
                <a:rPr lang="en-GB" sz="1600" b="1" dirty="0" smtClean="0"/>
                <a:t>HM15</a:t>
              </a:r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r>
                <a:rPr lang="en-GB" sz="1600" b="1" dirty="0" smtClean="0"/>
                <a:t>HM35</a:t>
              </a:r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endParaRPr lang="en-GB" sz="1600" b="1" dirty="0" smtClean="0"/>
            </a:p>
            <a:p>
              <a:pPr fontAlgn="base"/>
              <a:endParaRPr lang="en-GB" sz="1600" b="1" dirty="0"/>
            </a:p>
            <a:p>
              <a:pPr fontAlgn="base"/>
              <a:r>
                <a:rPr lang="en-GB" sz="1600" b="1" dirty="0" smtClean="0"/>
                <a:t>HM75</a:t>
              </a:r>
            </a:p>
            <a:p>
              <a:pPr fontAlgn="base"/>
              <a:endParaRPr lang="en-GB" sz="1600" b="1" dirty="0"/>
            </a:p>
            <a:p>
              <a:pPr fontAlgn="base"/>
              <a:r>
                <a:rPr lang="en-GB" sz="1600" b="1" dirty="0"/>
                <a:t> </a:t>
              </a:r>
            </a:p>
          </p:txBody>
        </p:sp>
        <p:sp>
          <p:nvSpPr>
            <p:cNvPr id="2" name="Rectangle 1"/>
            <p:cNvSpPr/>
            <p:nvPr/>
          </p:nvSpPr>
          <p:spPr>
            <a:xfrm>
              <a:off x="476672" y="8232674"/>
              <a:ext cx="597666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/>
              <a:r>
                <a:rPr lang="en-GB" sz="1200" dirty="0"/>
                <a:t>Figure </a:t>
              </a:r>
              <a:r>
                <a:rPr lang="en-GB" sz="1200" dirty="0" smtClean="0"/>
                <a:t>S1b</a:t>
              </a:r>
              <a:r>
                <a:rPr lang="en-GB" sz="1200" dirty="0"/>
                <a:t>: HR-TEM </a:t>
              </a:r>
              <a:r>
                <a:rPr lang="en-GB" sz="1200" dirty="0" smtClean="0"/>
                <a:t>image and </a:t>
              </a:r>
              <a:r>
                <a:rPr lang="en-GB" sz="1200" dirty="0"/>
                <a:t>quantitative particle size distribution analysis of (A-B) </a:t>
              </a:r>
              <a:r>
                <a:rPr lang="en-GB" sz="1200" dirty="0" smtClean="0"/>
                <a:t>HM15 </a:t>
              </a:r>
              <a:r>
                <a:rPr lang="en-GB" sz="1200" dirty="0"/>
                <a:t>; (C-D) </a:t>
              </a:r>
              <a:r>
                <a:rPr lang="en-GB" sz="1200" dirty="0" smtClean="0"/>
                <a:t>HM35 </a:t>
              </a:r>
              <a:r>
                <a:rPr lang="en-GB" sz="1200" dirty="0"/>
                <a:t>; and (</a:t>
              </a:r>
              <a:r>
                <a:rPr lang="en-GB" sz="1200" dirty="0" smtClean="0"/>
                <a:t>E-F</a:t>
              </a:r>
              <a:r>
                <a:rPr lang="en-GB" sz="1200" dirty="0"/>
                <a:t>) HM75 </a:t>
              </a:r>
              <a:r>
                <a:rPr lang="en-GB" sz="1200" dirty="0" smtClean="0"/>
                <a:t>gold </a:t>
              </a:r>
              <a:r>
                <a:rPr lang="en-GB" sz="1200" dirty="0"/>
                <a:t>NPs.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875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6715646"/>
              </p:ext>
            </p:extLst>
          </p:nvPr>
        </p:nvGraphicFramePr>
        <p:xfrm>
          <a:off x="116632" y="2699792"/>
          <a:ext cx="3401393" cy="2602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3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632" y="2699792"/>
                        <a:ext cx="3401393" cy="26027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5029907"/>
              </p:ext>
            </p:extLst>
          </p:nvPr>
        </p:nvGraphicFramePr>
        <p:xfrm>
          <a:off x="3564899" y="2699792"/>
          <a:ext cx="3293101" cy="252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4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4899" y="2699792"/>
                        <a:ext cx="3293101" cy="2520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0148843"/>
              </p:ext>
            </p:extLst>
          </p:nvPr>
        </p:nvGraphicFramePr>
        <p:xfrm>
          <a:off x="116632" y="179512"/>
          <a:ext cx="3456384" cy="264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5" name="Graph" r:id="rId7" imgW="3920760" imgH="3000960" progId="Origin50.Graph">
                  <p:embed/>
                </p:oleObj>
              </mc:Choice>
              <mc:Fallback>
                <p:oleObj name="Graph" r:id="rId7" imgW="3920760" imgH="3000960" progId="Origin50.Grap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632" y="179512"/>
                        <a:ext cx="3456384" cy="2644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8708359"/>
              </p:ext>
            </p:extLst>
          </p:nvPr>
        </p:nvGraphicFramePr>
        <p:xfrm>
          <a:off x="3476908" y="179512"/>
          <a:ext cx="3480484" cy="2664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6" name="Graph" r:id="rId9" imgW="3920760" imgH="3000960" progId="Origin50.Graph">
                  <p:embed/>
                </p:oleObj>
              </mc:Choice>
              <mc:Fallback>
                <p:oleObj name="Graph" r:id="rId9" imgW="3920760" imgH="3000960" progId="Origin50.Graph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908" y="179512"/>
                        <a:ext cx="3480484" cy="26642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140589"/>
              </p:ext>
            </p:extLst>
          </p:nvPr>
        </p:nvGraphicFramePr>
        <p:xfrm>
          <a:off x="188640" y="5292080"/>
          <a:ext cx="3111351" cy="2381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7" name="Graph" r:id="rId11" imgW="3920760" imgH="3000960" progId="Origin50.Graph">
                  <p:embed/>
                </p:oleObj>
              </mc:Choice>
              <mc:Fallback>
                <p:oleObj name="Graph" r:id="rId11" imgW="3920760" imgH="3000960" progId="Origin50.Graph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640" y="5292080"/>
                        <a:ext cx="3111351" cy="23811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2712716"/>
              </p:ext>
            </p:extLst>
          </p:nvPr>
        </p:nvGraphicFramePr>
        <p:xfrm>
          <a:off x="3686190" y="5277961"/>
          <a:ext cx="3171810" cy="2427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8" name="Graph" r:id="rId13" imgW="3920760" imgH="3000960" progId="Origin50.Graph">
                  <p:embed/>
                </p:oleObj>
              </mc:Choice>
              <mc:Fallback>
                <p:oleObj name="Graph" r:id="rId13" imgW="3920760" imgH="3000960" progId="Origin50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6190" y="5277961"/>
                        <a:ext cx="3171810" cy="24276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64704" y="248434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HM15 </a:t>
            </a:r>
            <a:r>
              <a:rPr lang="en-GB" sz="1200" b="1" dirty="0" smtClean="0"/>
              <a:t>with cells</a:t>
            </a:r>
            <a:endParaRPr lang="en-GB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149080" y="262553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HM15 </a:t>
            </a:r>
            <a:r>
              <a:rPr lang="en-GB" sz="1200" b="1" dirty="0" smtClean="0"/>
              <a:t>without cells</a:t>
            </a:r>
            <a:endParaRPr lang="en-GB" sz="1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07123" y="2901697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HM35 </a:t>
            </a:r>
            <a:r>
              <a:rPr lang="en-GB" sz="1200" b="1" dirty="0" smtClean="0"/>
              <a:t>with cells</a:t>
            </a:r>
            <a:endParaRPr lang="en-GB" sz="1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149080" y="2915816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HM35 </a:t>
            </a:r>
            <a:r>
              <a:rPr lang="en-GB" sz="1200" b="1" dirty="0" smtClean="0"/>
              <a:t>without cells</a:t>
            </a:r>
            <a:endParaRPr lang="en-GB" sz="1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26150" y="5277961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HM75 </a:t>
            </a:r>
            <a:r>
              <a:rPr lang="en-GB" sz="1200" b="1" dirty="0" smtClean="0"/>
              <a:t>with cells</a:t>
            </a:r>
            <a:endParaRPr lang="en-GB" sz="1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268106" y="5292080"/>
            <a:ext cx="1422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HM75 </a:t>
            </a:r>
            <a:r>
              <a:rPr lang="en-GB" sz="1200" b="1" dirty="0" smtClean="0"/>
              <a:t>without cells</a:t>
            </a:r>
            <a:endParaRPr lang="en-GB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592941" y="7884368"/>
            <a:ext cx="57786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Fig </a:t>
            </a:r>
            <a:r>
              <a:rPr lang="en-US" sz="1200" dirty="0" smtClean="0"/>
              <a:t>S10b: </a:t>
            </a:r>
            <a:r>
              <a:rPr lang="en-US" sz="1200" dirty="0"/>
              <a:t>UV-</a:t>
            </a:r>
            <a:r>
              <a:rPr lang="en-US" sz="1200" i="1" dirty="0"/>
              <a:t>vis</a:t>
            </a:r>
            <a:r>
              <a:rPr lang="en-US" sz="1200" dirty="0"/>
              <a:t> spectra measured for all HM </a:t>
            </a:r>
            <a:r>
              <a:rPr lang="en-US" sz="1200" dirty="0" smtClean="0"/>
              <a:t>NP </a:t>
            </a:r>
            <a:r>
              <a:rPr lang="en-US" sz="1200" dirty="0"/>
              <a:t>sizes. Each time point spectrum is an average of three different samples measurements. </a:t>
            </a:r>
            <a:endParaRPr lang="en-GB" sz="1200" dirty="0"/>
          </a:p>
        </p:txBody>
      </p:sp>
      <p:grpSp>
        <p:nvGrpSpPr>
          <p:cNvPr id="48" name="Group 47"/>
          <p:cNvGrpSpPr/>
          <p:nvPr/>
        </p:nvGrpSpPr>
        <p:grpSpPr>
          <a:xfrm>
            <a:off x="2564904" y="492468"/>
            <a:ext cx="612068" cy="972155"/>
            <a:chOff x="2564904" y="492468"/>
            <a:chExt cx="612068" cy="972155"/>
          </a:xfrm>
        </p:grpSpPr>
        <p:sp>
          <p:nvSpPr>
            <p:cNvPr id="49" name="TextBox 48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50" name="Straight Arrow Connector 49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877272" y="517641"/>
            <a:ext cx="612068" cy="972155"/>
            <a:chOff x="2564904" y="492468"/>
            <a:chExt cx="612068" cy="972155"/>
          </a:xfrm>
        </p:grpSpPr>
        <p:sp>
          <p:nvSpPr>
            <p:cNvPr id="53" name="TextBox 52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54" name="Straight Arrow Connector 53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2492806" y="3054315"/>
            <a:ext cx="612068" cy="972155"/>
            <a:chOff x="2564904" y="492468"/>
            <a:chExt cx="612068" cy="972155"/>
          </a:xfrm>
        </p:grpSpPr>
        <p:sp>
          <p:nvSpPr>
            <p:cNvPr id="57" name="TextBox 56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58" name="Straight Arrow Connector 57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2395676" y="5724128"/>
            <a:ext cx="612068" cy="972155"/>
            <a:chOff x="2564904" y="492468"/>
            <a:chExt cx="612068" cy="972155"/>
          </a:xfrm>
        </p:grpSpPr>
        <p:sp>
          <p:nvSpPr>
            <p:cNvPr id="61" name="TextBox 60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62" name="Straight Arrow Connector 61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5787262" y="5585628"/>
            <a:ext cx="612068" cy="972155"/>
            <a:chOff x="2564904" y="492468"/>
            <a:chExt cx="612068" cy="972155"/>
          </a:xfrm>
        </p:grpSpPr>
        <p:sp>
          <p:nvSpPr>
            <p:cNvPr id="65" name="TextBox 64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66" name="Straight Arrow Connector 65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690132" y="3079469"/>
            <a:ext cx="612068" cy="972155"/>
            <a:chOff x="2564904" y="492468"/>
            <a:chExt cx="612068" cy="972155"/>
          </a:xfrm>
        </p:grpSpPr>
        <p:sp>
          <p:nvSpPr>
            <p:cNvPr id="36" name="TextBox 35"/>
            <p:cNvSpPr txBox="1"/>
            <p:nvPr/>
          </p:nvSpPr>
          <p:spPr>
            <a:xfrm>
              <a:off x="2654914" y="492468"/>
              <a:ext cx="432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0</a:t>
              </a:r>
              <a:endParaRPr lang="en-GB" sz="1200" dirty="0"/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>
              <a:off x="2773808" y="819778"/>
              <a:ext cx="0" cy="36784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2564904" y="1187624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72 h</a:t>
              </a:r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5212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28" y="955675"/>
            <a:ext cx="4718050" cy="571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64705" y="6922551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Fig. S11 Number of c</a:t>
            </a:r>
            <a:r>
              <a:rPr lang="en-GB" sz="1200" dirty="0" smtClean="0"/>
              <a:t>ells </a:t>
            </a:r>
            <a:r>
              <a:rPr lang="en-GB" sz="1200" dirty="0"/>
              <a:t>per well plotted </a:t>
            </a:r>
            <a:r>
              <a:rPr lang="en-GB" sz="1200" dirty="0" smtClean="0"/>
              <a:t>versus time point counted in  </a:t>
            </a:r>
            <a:r>
              <a:rPr lang="en-GB" sz="1200" dirty="0"/>
              <a:t>automatic </a:t>
            </a:r>
            <a:r>
              <a:rPr lang="en-GB" sz="1200" dirty="0" smtClean="0"/>
              <a:t>with the </a:t>
            </a:r>
            <a:r>
              <a:rPr lang="en-GB" sz="1200" dirty="0"/>
              <a:t>IN Cell Analyser 2200 Imaging System of the Hoechst stained nuclei from a square area of the bottom of the 96 </a:t>
            </a:r>
            <a:r>
              <a:rPr lang="en-GB" sz="1200"/>
              <a:t>well</a:t>
            </a:r>
            <a:r>
              <a:rPr lang="en-GB" sz="1200" smtClean="0"/>
              <a:t>.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8481710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31" descr="Description: H:\Desktop\SEM 2016\SEM Supplementary figs\HM 35 nm SEM\Slide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22" b="47856"/>
          <a:stretch>
            <a:fillRect/>
          </a:stretch>
        </p:blipFill>
        <p:spPr bwMode="auto">
          <a:xfrm>
            <a:off x="747712" y="715924"/>
            <a:ext cx="5362575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50176" descr="Description: H:\Desktop\SEM 2016\SEM Supplementary figs\HM 35 nm SEM\Slide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22" b="48271"/>
          <a:stretch>
            <a:fillRect/>
          </a:stretch>
        </p:blipFill>
        <p:spPr bwMode="auto">
          <a:xfrm>
            <a:off x="747712" y="3131840"/>
            <a:ext cx="5362575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5017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5" b="47375"/>
          <a:stretch>
            <a:fillRect/>
          </a:stretch>
        </p:blipFill>
        <p:spPr bwMode="auto">
          <a:xfrm>
            <a:off x="747712" y="5508104"/>
            <a:ext cx="5343525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88640" y="72528"/>
            <a:ext cx="1967205" cy="769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pitchFamily="49" charset="-128"/>
                <a:cs typeface="Times New Roman" pitchFamily="18" charset="0"/>
              </a:rPr>
              <a:t>S12. SEM and EDX analysis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rgbClr val="365F91"/>
              </a:solidFill>
              <a:effectLst/>
              <a:latin typeface="Cambria" pitchFamily="18" charset="0"/>
              <a:ea typeface="MS Gothic" pitchFamily="49" charset="-128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2695575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53721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809625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76672" y="7918132"/>
            <a:ext cx="53320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Fig.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S12a. SEM picture on the A549 cells treated with different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NP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sizes on the left. On the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right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are the EDX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Au maps for gold  NPs from the selected regions of the SEM pictures.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187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0178" descr="Description: H:\Desktop\SEM 2016\SEM Supplementary figs\HM 35 nm SEM\Slide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7" b="45505"/>
          <a:stretch>
            <a:fillRect/>
          </a:stretch>
        </p:blipFill>
        <p:spPr bwMode="auto">
          <a:xfrm>
            <a:off x="418801" y="1475656"/>
            <a:ext cx="5476875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0179" descr="Description: H:\Desktop\SEM 2016\SEM Supplementary figs\HM 35 nm SEM\Slide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7" b="48132"/>
          <a:stretch>
            <a:fillRect/>
          </a:stretch>
        </p:blipFill>
        <p:spPr bwMode="auto">
          <a:xfrm>
            <a:off x="418801" y="4355976"/>
            <a:ext cx="5476875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563600" y="7164288"/>
            <a:ext cx="53320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Fig.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S12b. SEM picture on the A549 cells treated with different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NP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sizes on the left. On the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right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are the EDX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Au maps for gold  NPs from the selected regions of the SEM pictures.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382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3801198"/>
              </p:ext>
            </p:extLst>
          </p:nvPr>
        </p:nvGraphicFramePr>
        <p:xfrm>
          <a:off x="1700808" y="3203848"/>
          <a:ext cx="3240359" cy="2480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79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0808" y="3203848"/>
                        <a:ext cx="3240359" cy="24803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7695189"/>
              </p:ext>
            </p:extLst>
          </p:nvPr>
        </p:nvGraphicFramePr>
        <p:xfrm>
          <a:off x="1412776" y="395536"/>
          <a:ext cx="3576015" cy="2736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80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2776" y="395536"/>
                        <a:ext cx="3576015" cy="27363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431161"/>
              </p:ext>
            </p:extLst>
          </p:nvPr>
        </p:nvGraphicFramePr>
        <p:xfrm>
          <a:off x="1700808" y="5580112"/>
          <a:ext cx="3600400" cy="2754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81" name="Graph" r:id="rId7" imgW="3920760" imgH="3000960" progId="Origin50.Graph">
                  <p:embed/>
                </p:oleObj>
              </mc:Choice>
              <mc:Fallback>
                <p:oleObj name="Graph" r:id="rId7" imgW="3920760" imgH="3000960" progId="Origin50.Graph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0808" y="5580112"/>
                        <a:ext cx="3600400" cy="27545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24744" y="971600"/>
            <a:ext cx="194421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1600" b="1" dirty="0" smtClean="0"/>
              <a:t>HM15</a:t>
            </a:r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r>
              <a:rPr lang="en-GB" sz="1600" b="1" dirty="0" smtClean="0"/>
              <a:t>HM35</a:t>
            </a:r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endParaRPr lang="en-GB" sz="1600" b="1" dirty="0"/>
          </a:p>
          <a:p>
            <a:pPr fontAlgn="base"/>
            <a:r>
              <a:rPr lang="en-GB" sz="1600" b="1" dirty="0" smtClean="0"/>
              <a:t>HM75</a:t>
            </a:r>
          </a:p>
          <a:p>
            <a:pPr fontAlgn="base"/>
            <a:endParaRPr lang="en-GB" sz="1600" b="1" dirty="0"/>
          </a:p>
          <a:p>
            <a:pPr fontAlgn="base"/>
            <a:r>
              <a:rPr lang="en-GB" sz="1600" b="1" dirty="0"/>
              <a:t>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2696" y="8374269"/>
            <a:ext cx="60162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S2a : </a:t>
            </a:r>
            <a:r>
              <a:rPr lang="en-GB" sz="1200" dirty="0"/>
              <a:t>CLS size distribution intensity </a:t>
            </a:r>
            <a:r>
              <a:rPr lang="en-GB" sz="1200" dirty="0" smtClean="0"/>
              <a:t>curves. HM series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290299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973046"/>
              </p:ext>
            </p:extLst>
          </p:nvPr>
        </p:nvGraphicFramePr>
        <p:xfrm>
          <a:off x="1556792" y="323528"/>
          <a:ext cx="3622406" cy="27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6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56792" y="323528"/>
                        <a:ext cx="3622406" cy="277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1947921"/>
              </p:ext>
            </p:extLst>
          </p:nvPr>
        </p:nvGraphicFramePr>
        <p:xfrm>
          <a:off x="1772816" y="2915816"/>
          <a:ext cx="3387805" cy="259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7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72816" y="2915816"/>
                        <a:ext cx="3387805" cy="2592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5245312"/>
              </p:ext>
            </p:extLst>
          </p:nvPr>
        </p:nvGraphicFramePr>
        <p:xfrm>
          <a:off x="1921173" y="5436096"/>
          <a:ext cx="3387422" cy="259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8" name="Graph" r:id="rId7" imgW="3920760" imgH="3000960" progId="Origin50.Graph">
                  <p:embed/>
                </p:oleObj>
              </mc:Choice>
              <mc:Fallback>
                <p:oleObj name="Graph" r:id="rId7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21173" y="5436096"/>
                        <a:ext cx="3387422" cy="259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96752" y="1331639"/>
            <a:ext cx="194421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1600" b="1" dirty="0"/>
              <a:t>CO20</a:t>
            </a:r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r>
              <a:rPr lang="en-GB" sz="1600" b="1" dirty="0" smtClean="0"/>
              <a:t>CO40</a:t>
            </a:r>
          </a:p>
          <a:p>
            <a:pPr fontAlgn="base"/>
            <a:endParaRPr lang="en-GB" sz="1600" b="1" dirty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endParaRPr lang="en-GB" sz="1600" b="1" dirty="0" smtClean="0"/>
          </a:p>
          <a:p>
            <a:pPr fontAlgn="base"/>
            <a:endParaRPr lang="en-GB" sz="1600" b="1" dirty="0"/>
          </a:p>
          <a:p>
            <a:pPr fontAlgn="base"/>
            <a:r>
              <a:rPr lang="en-GB" sz="1600" b="1" dirty="0" smtClean="0"/>
              <a:t>CO80</a:t>
            </a:r>
            <a:endParaRPr lang="en-GB" sz="1600" b="1" dirty="0"/>
          </a:p>
          <a:p>
            <a:pPr fontAlgn="base"/>
            <a:r>
              <a:rPr lang="en-GB" sz="1600" b="1" dirty="0"/>
              <a:t> </a:t>
            </a:r>
          </a:p>
        </p:txBody>
      </p:sp>
      <p:sp>
        <p:nvSpPr>
          <p:cNvPr id="2" name="Rectangle 1"/>
          <p:cNvSpPr/>
          <p:nvPr/>
        </p:nvSpPr>
        <p:spPr>
          <a:xfrm>
            <a:off x="1196752" y="8068998"/>
            <a:ext cx="46668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/>
              <a:t>S2b</a:t>
            </a:r>
            <a:r>
              <a:rPr lang="en-GB" sz="1200" dirty="0"/>
              <a:t>: CLS size distribution intensity </a:t>
            </a:r>
            <a:r>
              <a:rPr lang="en-GB" sz="1200" dirty="0" smtClean="0"/>
              <a:t>curves. CO series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307989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169" y="467544"/>
            <a:ext cx="3998361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939" y="2843808"/>
            <a:ext cx="399066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40" y="5292080"/>
            <a:ext cx="3991562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8680" y="7653535"/>
            <a:ext cx="6044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Figure </a:t>
            </a:r>
            <a:r>
              <a:rPr lang="en-GB" sz="1200" dirty="0" smtClean="0"/>
              <a:t>S3a: </a:t>
            </a:r>
            <a:r>
              <a:rPr lang="en-GB" sz="1200" dirty="0"/>
              <a:t>DLS size distribution intensity curves for the two sets of particles in water and CCM. </a:t>
            </a:r>
            <a:r>
              <a:rPr lang="en-GB" sz="1200" dirty="0" smtClean="0"/>
              <a:t> CO series</a:t>
            </a:r>
            <a:endParaRPr lang="en-GB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820609" y="3023634"/>
            <a:ext cx="611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CO40</a:t>
            </a:r>
            <a:endParaRPr lang="en-GB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81723" y="66938"/>
            <a:ext cx="611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CO20</a:t>
            </a:r>
            <a:endParaRPr lang="en-GB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95364" y="6012160"/>
            <a:ext cx="611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CO80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259574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95" y="3036495"/>
            <a:ext cx="3997037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345" y="5377687"/>
            <a:ext cx="3996148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752" y="611560"/>
            <a:ext cx="4009741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221254" y="611560"/>
            <a:ext cx="793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HM15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6255" y="3036495"/>
            <a:ext cx="793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HM35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10345" y="5392037"/>
            <a:ext cx="793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HM75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80" y="7653535"/>
            <a:ext cx="6044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Figure </a:t>
            </a:r>
            <a:r>
              <a:rPr lang="en-GB" sz="1200" dirty="0" smtClean="0"/>
              <a:t>S3b: </a:t>
            </a:r>
            <a:r>
              <a:rPr lang="en-GB" sz="1200" dirty="0"/>
              <a:t>DLS size distribution intensity curves for the two sets of particles in water and CCM. </a:t>
            </a:r>
            <a:r>
              <a:rPr lang="en-GB" sz="1200" dirty="0" smtClean="0"/>
              <a:t> HM series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7441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411443"/>
              </p:ext>
            </p:extLst>
          </p:nvPr>
        </p:nvGraphicFramePr>
        <p:xfrm>
          <a:off x="1916832" y="3059832"/>
          <a:ext cx="2822857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6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16832" y="3059832"/>
                        <a:ext cx="2822857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7593234"/>
              </p:ext>
            </p:extLst>
          </p:nvPr>
        </p:nvGraphicFramePr>
        <p:xfrm>
          <a:off x="2025343" y="5436096"/>
          <a:ext cx="2822857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25343" y="5436096"/>
                        <a:ext cx="2822857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800" y="683568"/>
            <a:ext cx="3528392" cy="21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48680" y="8028855"/>
            <a:ext cx="5904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Figure S4a</a:t>
            </a:r>
            <a:r>
              <a:rPr lang="en-GB" sz="1200" dirty="0" smtClean="0"/>
              <a:t>, : </a:t>
            </a:r>
            <a:r>
              <a:rPr lang="en-GB" sz="1200" dirty="0"/>
              <a:t>CLS sedimentation times for </a:t>
            </a:r>
            <a:r>
              <a:rPr lang="en-GB" sz="1200" dirty="0" smtClean="0"/>
              <a:t>HM set of </a:t>
            </a:r>
            <a:r>
              <a:rPr lang="en-GB" sz="1200" dirty="0"/>
              <a:t>NPs in water and CCM.</a:t>
            </a:r>
          </a:p>
        </p:txBody>
      </p:sp>
    </p:spTree>
    <p:extLst>
      <p:ext uri="{BB962C8B-B14F-4D97-AF65-F5344CB8AC3E}">
        <p14:creationId xmlns:p14="http://schemas.microsoft.com/office/powerpoint/2010/main" val="2878341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1769016"/>
              </p:ext>
            </p:extLst>
          </p:nvPr>
        </p:nvGraphicFramePr>
        <p:xfrm>
          <a:off x="1772816" y="5868144"/>
          <a:ext cx="3152193" cy="241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40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72816" y="5868144"/>
                        <a:ext cx="3152193" cy="241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481301"/>
              </p:ext>
            </p:extLst>
          </p:nvPr>
        </p:nvGraphicFramePr>
        <p:xfrm>
          <a:off x="1916832" y="899592"/>
          <a:ext cx="3152193" cy="241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41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16832" y="899592"/>
                        <a:ext cx="3152193" cy="241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4431306"/>
              </p:ext>
            </p:extLst>
          </p:nvPr>
        </p:nvGraphicFramePr>
        <p:xfrm>
          <a:off x="1916832" y="3419872"/>
          <a:ext cx="3152193" cy="241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42" name="Graph" r:id="rId7" imgW="3920760" imgH="3000960" progId="Origin50.Graph">
                  <p:embed/>
                </p:oleObj>
              </mc:Choice>
              <mc:Fallback>
                <p:oleObj name="Graph" r:id="rId7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16832" y="3419872"/>
                        <a:ext cx="3152193" cy="241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124744" y="8100392"/>
            <a:ext cx="46805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Figure </a:t>
            </a:r>
            <a:r>
              <a:rPr lang="en-GB" sz="1200" dirty="0" smtClean="0"/>
              <a:t>S4b </a:t>
            </a:r>
            <a:r>
              <a:rPr lang="en-GB" sz="1200" dirty="0"/>
              <a:t>: CLS sedimentation times for </a:t>
            </a:r>
            <a:r>
              <a:rPr lang="en-GB" sz="1200" dirty="0" smtClean="0"/>
              <a:t>CO set of </a:t>
            </a:r>
            <a:r>
              <a:rPr lang="en-GB" sz="1200" dirty="0"/>
              <a:t>NPs in water and CCM</a:t>
            </a:r>
          </a:p>
        </p:txBody>
      </p:sp>
    </p:spTree>
    <p:extLst>
      <p:ext uri="{BB962C8B-B14F-4D97-AF65-F5344CB8AC3E}">
        <p14:creationId xmlns:p14="http://schemas.microsoft.com/office/powerpoint/2010/main" val="2579314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778328"/>
              </p:ext>
            </p:extLst>
          </p:nvPr>
        </p:nvGraphicFramePr>
        <p:xfrm>
          <a:off x="1916832" y="3203848"/>
          <a:ext cx="2822857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8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16832" y="3203848"/>
                        <a:ext cx="2822857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776211"/>
              </p:ext>
            </p:extLst>
          </p:nvPr>
        </p:nvGraphicFramePr>
        <p:xfrm>
          <a:off x="1844824" y="755576"/>
          <a:ext cx="2822857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9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44824" y="755576"/>
                        <a:ext cx="2822857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4175717"/>
              </p:ext>
            </p:extLst>
          </p:nvPr>
        </p:nvGraphicFramePr>
        <p:xfrm>
          <a:off x="1988840" y="5580112"/>
          <a:ext cx="2822857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00" name="Graph" r:id="rId7" imgW="3920760" imgH="3000960" progId="Origin50.Graph">
                  <p:embed/>
                </p:oleObj>
              </mc:Choice>
              <mc:Fallback>
                <p:oleObj name="Graph" r:id="rId7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88840" y="5580112"/>
                        <a:ext cx="2822857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08720" y="8100392"/>
            <a:ext cx="475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Figure </a:t>
            </a:r>
            <a:r>
              <a:rPr lang="en-US" sz="1200" dirty="0" smtClean="0"/>
              <a:t>S5a: </a:t>
            </a:r>
            <a:r>
              <a:rPr lang="en-US" sz="1200" dirty="0"/>
              <a:t>UV</a:t>
            </a:r>
            <a:r>
              <a:rPr lang="en-US" sz="1200" i="1" dirty="0"/>
              <a:t>-</a:t>
            </a:r>
            <a:r>
              <a:rPr lang="en-US" sz="1200" i="1" dirty="0" err="1"/>
              <a:t>vis</a:t>
            </a:r>
            <a:r>
              <a:rPr lang="en-US" sz="1200" dirty="0"/>
              <a:t> </a:t>
            </a:r>
            <a:r>
              <a:rPr lang="en-US" sz="1200" dirty="0" smtClean="0"/>
              <a:t>absorbance spectra of </a:t>
            </a:r>
            <a:r>
              <a:rPr lang="en-GB" sz="1200" dirty="0" smtClean="0"/>
              <a:t> </a:t>
            </a:r>
            <a:r>
              <a:rPr lang="en-GB" sz="1200" dirty="0"/>
              <a:t>the </a:t>
            </a:r>
            <a:r>
              <a:rPr lang="en-GB" sz="1200" dirty="0" smtClean="0"/>
              <a:t>HM set  of </a:t>
            </a:r>
            <a:r>
              <a:rPr lang="en-GB" sz="1200" dirty="0"/>
              <a:t>NPs </a:t>
            </a:r>
            <a:r>
              <a:rPr lang="en-GB" sz="1200" dirty="0" smtClean="0"/>
              <a:t>measured in </a:t>
            </a:r>
            <a:r>
              <a:rPr lang="en-GB" sz="1200" dirty="0"/>
              <a:t>water and CCM.</a:t>
            </a:r>
          </a:p>
        </p:txBody>
      </p:sp>
    </p:spTree>
    <p:extLst>
      <p:ext uri="{BB962C8B-B14F-4D97-AF65-F5344CB8AC3E}">
        <p14:creationId xmlns:p14="http://schemas.microsoft.com/office/powerpoint/2010/main" val="304621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282179</TotalTime>
  <Words>829</Words>
  <Application>Microsoft Office PowerPoint</Application>
  <PresentationFormat>On-screen Show (4:3)</PresentationFormat>
  <Paragraphs>287</Paragraphs>
  <Slides>23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Office Theme</vt:lpstr>
      <vt:lpstr>Graph</vt:lpstr>
      <vt:lpstr>Origin Graph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Grigore Rischitor</dc:creator>
  <cp:lastModifiedBy>Pascal Colpo</cp:lastModifiedBy>
  <cp:revision>3775</cp:revision>
  <cp:lastPrinted>2016-06-28T12:55:26Z</cp:lastPrinted>
  <dcterms:created xsi:type="dcterms:W3CDTF">2013-04-18T12:25:53Z</dcterms:created>
  <dcterms:modified xsi:type="dcterms:W3CDTF">2016-07-18T13:07:32Z</dcterms:modified>
</cp:coreProperties>
</file>