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9" r:id="rId5"/>
    <p:sldId id="260" r:id="rId6"/>
    <p:sldId id="261" r:id="rId7"/>
    <p:sldId id="258" r:id="rId8"/>
    <p:sldId id="263" r:id="rId9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22" autoAdjust="0"/>
    <p:restoredTop sz="94660"/>
  </p:normalViewPr>
  <p:slideViewPr>
    <p:cSldViewPr snapToGrid="0">
      <p:cViewPr varScale="1">
        <p:scale>
          <a:sx n="76" d="100"/>
          <a:sy n="76" d="100"/>
        </p:scale>
        <p:origin x="174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schaudi\Documents\Publikation%203Nanos\Measurement%20lung%20volumes%20for%20publik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Lung volumes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'lung volumes'!$J$2:$J$4</c:f>
                <c:numCache>
                  <c:formatCode>General</c:formatCode>
                  <c:ptCount val="3"/>
                  <c:pt idx="0">
                    <c:v>1.0294143966352955</c:v>
                  </c:pt>
                  <c:pt idx="1">
                    <c:v>1.0000227775183708</c:v>
                  </c:pt>
                  <c:pt idx="2">
                    <c:v>0.74469372899198394</c:v>
                  </c:pt>
                </c:numCache>
              </c:numRef>
            </c:plus>
            <c:minus>
              <c:numRef>
                <c:f>'lung volumes'!$J$2:$J$4</c:f>
                <c:numCache>
                  <c:formatCode>General</c:formatCode>
                  <c:ptCount val="3"/>
                  <c:pt idx="0">
                    <c:v>1.0294143966352955</c:v>
                  </c:pt>
                  <c:pt idx="1">
                    <c:v>1.0000227775183708</c:v>
                  </c:pt>
                  <c:pt idx="2">
                    <c:v>0.74469372899198394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'lung volumes'!$H$2:$H$4</c:f>
              <c:numCache>
                <c:formatCode>General</c:formatCode>
                <c:ptCount val="3"/>
                <c:pt idx="0">
                  <c:v>3</c:v>
                </c:pt>
                <c:pt idx="1">
                  <c:v>45</c:v>
                </c:pt>
                <c:pt idx="2">
                  <c:v>94</c:v>
                </c:pt>
              </c:numCache>
            </c:numRef>
          </c:cat>
          <c:val>
            <c:numRef>
              <c:f>'lung volumes'!$I$2:$I$4</c:f>
              <c:numCache>
                <c:formatCode>General</c:formatCode>
                <c:ptCount val="3"/>
                <c:pt idx="0">
                  <c:v>4.4039999999999999</c:v>
                </c:pt>
                <c:pt idx="1">
                  <c:v>5.5233333333333343</c:v>
                </c:pt>
                <c:pt idx="2">
                  <c:v>6.0825000000000014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01-442B-BEEB-30593359AD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28353424"/>
        <c:axId val="628357744"/>
      </c:barChart>
      <c:catAx>
        <c:axId val="6283534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Exposue free days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28357744"/>
        <c:crosses val="autoZero"/>
        <c:auto val="1"/>
        <c:lblAlgn val="ctr"/>
        <c:lblOffset val="100"/>
        <c:noMultiLvlLbl val="0"/>
      </c:catAx>
      <c:valAx>
        <c:axId val="628357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Volumes in ml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628353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68E03-3A89-4BAF-8E54-94F5D3135A1A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56A20-7036-400C-BAB4-E97872DD7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9931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68E03-3A89-4BAF-8E54-94F5D3135A1A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56A20-7036-400C-BAB4-E97872DD7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0540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68E03-3A89-4BAF-8E54-94F5D3135A1A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56A20-7036-400C-BAB4-E97872DD7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8711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68E03-3A89-4BAF-8E54-94F5D3135A1A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56A20-7036-400C-BAB4-E97872DD7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7268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68E03-3A89-4BAF-8E54-94F5D3135A1A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56A20-7036-400C-BAB4-E97872DD7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5721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68E03-3A89-4BAF-8E54-94F5D3135A1A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56A20-7036-400C-BAB4-E97872DD7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8302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68E03-3A89-4BAF-8E54-94F5D3135A1A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56A20-7036-400C-BAB4-E97872DD7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714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68E03-3A89-4BAF-8E54-94F5D3135A1A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56A20-7036-400C-BAB4-E97872DD7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1364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68E03-3A89-4BAF-8E54-94F5D3135A1A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56A20-7036-400C-BAB4-E97872DD7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4349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68E03-3A89-4BAF-8E54-94F5D3135A1A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56A20-7036-400C-BAB4-E97872DD7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573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68E03-3A89-4BAF-8E54-94F5D3135A1A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56A20-7036-400C-BAB4-E97872DD7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187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68E03-3A89-4BAF-8E54-94F5D3135A1A}" type="datetimeFigureOut">
              <a:rPr lang="de-DE" smtClean="0"/>
              <a:t>07.01.2025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56A20-7036-400C-BAB4-E97872DD749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307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jpg"/><Relationship Id="rId7" Type="http://schemas.openxmlformats.org/officeDocument/2006/relationships/image" Target="../media/image1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10" Type="http://schemas.openxmlformats.org/officeDocument/2006/relationships/image" Target="../media/image22.jpg"/><Relationship Id="rId4" Type="http://schemas.openxmlformats.org/officeDocument/2006/relationships/image" Target="../media/image16.jpg"/><Relationship Id="rId9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10" Type="http://schemas.openxmlformats.org/officeDocument/2006/relationships/image" Target="../media/image31.jpg"/><Relationship Id="rId4" Type="http://schemas.openxmlformats.org/officeDocument/2006/relationships/image" Target="../media/image25.jpg"/><Relationship Id="rId9" Type="http://schemas.openxmlformats.org/officeDocument/2006/relationships/image" Target="../media/image3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10" Type="http://schemas.openxmlformats.org/officeDocument/2006/relationships/image" Target="../media/image40.jpg"/><Relationship Id="rId4" Type="http://schemas.openxmlformats.org/officeDocument/2006/relationships/image" Target="../media/image34.jpg"/><Relationship Id="rId9" Type="http://schemas.openxmlformats.org/officeDocument/2006/relationships/image" Target="../media/image3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45.png"/><Relationship Id="rId4" Type="http://schemas.openxmlformats.org/officeDocument/2006/relationships/image" Target="../media/image42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>
            <a:extLst>
              <a:ext uri="{FF2B5EF4-FFF2-40B4-BE49-F238E27FC236}">
                <a16:creationId xmlns:a16="http://schemas.microsoft.com/office/drawing/2014/main" id="{37EBC309-ED3F-72E6-881A-B68630FEC168}"/>
              </a:ext>
            </a:extLst>
          </p:cNvPr>
          <p:cNvSpPr txBox="1"/>
          <p:nvPr/>
        </p:nvSpPr>
        <p:spPr>
          <a:xfrm>
            <a:off x="65107" y="128644"/>
            <a:ext cx="67277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 figure 1:</a:t>
            </a:r>
          </a:p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 images of test item powders at 100,000x magnification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EEB2B25-2E71-F29E-CDED-F67FE1396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" y="1337810"/>
            <a:ext cx="3420000" cy="256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9A21A66-598F-CC3B-469F-1B8BF1A70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09" y="1349596"/>
            <a:ext cx="3420000" cy="256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B21AA3B-F837-3489-8853-97A351A1E6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76" y="4357539"/>
            <a:ext cx="3420000" cy="256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6BB9094-E695-0AFD-2AD5-1886AA423D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09" y="4356121"/>
            <a:ext cx="3420000" cy="256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B3CC859-1F04-0920-E8A5-059DAE3578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01686"/>
            <a:ext cx="3420000" cy="256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70AA758-6E51-EF6E-BBAB-7E8AA1B6B0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09" y="7295981"/>
            <a:ext cx="3420000" cy="256787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E1B35BD9-B149-D1D2-6C79-9699D147E113}"/>
              </a:ext>
            </a:extLst>
          </p:cNvPr>
          <p:cNvSpPr txBox="1"/>
          <p:nvPr/>
        </p:nvSpPr>
        <p:spPr>
          <a:xfrm>
            <a:off x="1378767" y="815988"/>
            <a:ext cx="28289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Agglomerate</a:t>
            </a:r>
            <a:endParaRPr lang="de-DE" sz="1400" dirty="0"/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D2A0A0A-93ED-B5B6-169F-35762B3E5DE7}"/>
              </a:ext>
            </a:extLst>
          </p:cNvPr>
          <p:cNvSpPr txBox="1"/>
          <p:nvPr/>
        </p:nvSpPr>
        <p:spPr>
          <a:xfrm>
            <a:off x="3603282" y="857001"/>
            <a:ext cx="29332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Agglomerate + individual particles</a:t>
            </a:r>
            <a:endParaRPr lang="de-DE" sz="140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CBFFCD5E-20C3-0CC2-1B99-4FD6910CE738}"/>
              </a:ext>
            </a:extLst>
          </p:cNvPr>
          <p:cNvSpPr txBox="1"/>
          <p:nvPr/>
        </p:nvSpPr>
        <p:spPr>
          <a:xfrm>
            <a:off x="406896" y="1057720"/>
            <a:ext cx="34321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TiO</a:t>
            </a:r>
            <a:r>
              <a:rPr lang="en-US" sz="1400" baseline="-25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NM-103</a:t>
            </a:r>
            <a:endParaRPr lang="de-DE" sz="1400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3C9C399-E13C-6BE9-B8CE-06B8D0D6C510}"/>
              </a:ext>
            </a:extLst>
          </p:cNvPr>
          <p:cNvSpPr txBox="1"/>
          <p:nvPr/>
        </p:nvSpPr>
        <p:spPr>
          <a:xfrm>
            <a:off x="3603282" y="1088845"/>
            <a:ext cx="34321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TiO</a:t>
            </a:r>
            <a:r>
              <a:rPr lang="en-US" sz="1400" baseline="-25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NM-103</a:t>
            </a:r>
            <a:endParaRPr lang="de-DE" sz="140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417C0049-D1DC-268B-0695-76DF785AF89A}"/>
              </a:ext>
            </a:extLst>
          </p:cNvPr>
          <p:cNvSpPr txBox="1"/>
          <p:nvPr/>
        </p:nvSpPr>
        <p:spPr>
          <a:xfrm>
            <a:off x="3603282" y="4067942"/>
            <a:ext cx="34321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TiO</a:t>
            </a:r>
            <a:r>
              <a:rPr lang="en-US" sz="1400" baseline="-25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NM-104</a:t>
            </a:r>
            <a:endParaRPr lang="de-DE" sz="14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480EDD1-E640-3C15-8AC3-56CE35400957}"/>
              </a:ext>
            </a:extLst>
          </p:cNvPr>
          <p:cNvSpPr txBox="1"/>
          <p:nvPr/>
        </p:nvSpPr>
        <p:spPr>
          <a:xfrm>
            <a:off x="65107" y="4045542"/>
            <a:ext cx="34321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TiO</a:t>
            </a:r>
            <a:r>
              <a:rPr lang="en-US" sz="1400" baseline="-25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NM-104</a:t>
            </a:r>
            <a:endParaRPr lang="de-DE" sz="14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92FB25AE-AF7C-4379-C1F6-25319801B36F}"/>
              </a:ext>
            </a:extLst>
          </p:cNvPr>
          <p:cNvSpPr txBox="1"/>
          <p:nvPr/>
        </p:nvSpPr>
        <p:spPr>
          <a:xfrm>
            <a:off x="171152" y="7002443"/>
            <a:ext cx="34321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TiO</a:t>
            </a:r>
            <a:r>
              <a:rPr lang="en-US" sz="1400" baseline="-25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NM-105</a:t>
            </a:r>
            <a:endParaRPr lang="de-DE" sz="14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1DBFA0C-D992-264F-FEF8-2AA523C13D6B}"/>
              </a:ext>
            </a:extLst>
          </p:cNvPr>
          <p:cNvSpPr txBox="1"/>
          <p:nvPr/>
        </p:nvSpPr>
        <p:spPr>
          <a:xfrm>
            <a:off x="3521746" y="6988204"/>
            <a:ext cx="34321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TiO</a:t>
            </a:r>
            <a:r>
              <a:rPr lang="en-US" sz="1400" baseline="-25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</a:t>
            </a:r>
            <a:r>
              <a:rPr lang="en-US" sz="1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NM-105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895359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8FE886A-0BDC-230B-5B44-B180B474F55E}"/>
              </a:ext>
            </a:extLst>
          </p:cNvPr>
          <p:cNvSpPr txBox="1"/>
          <p:nvPr/>
        </p:nvSpPr>
        <p:spPr>
          <a:xfrm>
            <a:off x="65107" y="128644"/>
            <a:ext cx="67277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 figure 2:</a:t>
            </a:r>
          </a:p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Lung wet weights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7B5D020-8A3D-8BD1-1AFD-71F74ACEE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43" y="1736900"/>
            <a:ext cx="3420000" cy="207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42E78E4-B792-C8DE-880B-1B21355C5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91" y="4185132"/>
            <a:ext cx="3420000" cy="2091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D05D86B-DEF0-2645-3497-517FAB5A7B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92" y="6478084"/>
            <a:ext cx="3420000" cy="2112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79BD674-0C88-88A9-8E93-704BD44322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967" y="1733784"/>
            <a:ext cx="3420000" cy="2098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7ABCF7C-E1D8-D664-A848-858559730A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698" y="4191858"/>
            <a:ext cx="3420000" cy="207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99C87FE-F251-B53A-5726-D34295EDF6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698" y="6524981"/>
            <a:ext cx="3420000" cy="211235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A35ACBC7-0276-B456-3C21-D9F31B965A81}"/>
              </a:ext>
            </a:extLst>
          </p:cNvPr>
          <p:cNvSpPr txBox="1"/>
          <p:nvPr/>
        </p:nvSpPr>
        <p:spPr>
          <a:xfrm>
            <a:off x="399367" y="909127"/>
            <a:ext cx="34321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Absolute lung weights</a:t>
            </a:r>
            <a:endParaRPr lang="de-DE" dirty="0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47C35AF-0354-8CA1-9D41-85F82C516969}"/>
              </a:ext>
            </a:extLst>
          </p:cNvPr>
          <p:cNvSpPr txBox="1"/>
          <p:nvPr/>
        </p:nvSpPr>
        <p:spPr>
          <a:xfrm>
            <a:off x="3686015" y="921454"/>
            <a:ext cx="34321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Relative lung weights</a:t>
            </a:r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21F75E9-E7CB-8368-34AA-882B8C9BD759}"/>
              </a:ext>
            </a:extLst>
          </p:cNvPr>
          <p:cNvSpPr txBox="1"/>
          <p:nvPr/>
        </p:nvSpPr>
        <p:spPr>
          <a:xfrm>
            <a:off x="1485640" y="1293004"/>
            <a:ext cx="3432130" cy="390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mg/m</a:t>
            </a:r>
            <a:r>
              <a:rPr lang="en-US" sz="18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exposure groups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D868FDB-7503-0C18-2EBD-10795178DC67}"/>
              </a:ext>
            </a:extLst>
          </p:cNvPr>
          <p:cNvSpPr txBox="1"/>
          <p:nvPr/>
        </p:nvSpPr>
        <p:spPr>
          <a:xfrm>
            <a:off x="1644197" y="3749937"/>
            <a:ext cx="3432130" cy="390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mg/m</a:t>
            </a:r>
            <a:r>
              <a:rPr lang="en-US" sz="18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exposure groups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98FC7D0-23AB-D082-D5B7-F441708ADFDA}"/>
              </a:ext>
            </a:extLst>
          </p:cNvPr>
          <p:cNvSpPr txBox="1"/>
          <p:nvPr/>
        </p:nvSpPr>
        <p:spPr>
          <a:xfrm>
            <a:off x="1720568" y="6181514"/>
            <a:ext cx="3432130" cy="390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48 mg/m</a:t>
            </a:r>
            <a:r>
              <a:rPr lang="en-US" sz="18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exposure groups</a:t>
            </a:r>
            <a:endParaRPr lang="de-D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FB44655-85DD-5BBF-D4C0-7289D4FF9903}"/>
              </a:ext>
            </a:extLst>
          </p:cNvPr>
          <p:cNvSpPr txBox="1"/>
          <p:nvPr/>
        </p:nvSpPr>
        <p:spPr>
          <a:xfrm>
            <a:off x="779999" y="8684466"/>
            <a:ext cx="5095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Significances to the concurrent control groups.</a:t>
            </a:r>
          </a:p>
          <a:p>
            <a:r>
              <a:rPr lang="en-GB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Dunnett's test. 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Statistic calculated in the laboratory information management system 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Provantis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8. 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82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3AF0B9-D62D-71F6-0563-6E88527A3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364D4079-0628-D7BF-C885-91169BECCF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9" y="259773"/>
            <a:ext cx="6748041" cy="9548499"/>
          </a:xfr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5829DE0-845B-67E2-8E38-2CE107E204BC}"/>
              </a:ext>
            </a:extLst>
          </p:cNvPr>
          <p:cNvSpPr txBox="1"/>
          <p:nvPr/>
        </p:nvSpPr>
        <p:spPr>
          <a:xfrm>
            <a:off x="760855" y="8553163"/>
            <a:ext cx="5095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Significances to the concurrent control groups.</a:t>
            </a:r>
          </a:p>
          <a:p>
            <a:r>
              <a:rPr lang="en-GB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Dunnett's test. 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Statistic calculated in the laboratory information management system 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Provantis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8. 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F01C447-1E27-2EE8-9262-0310D78502A0}"/>
              </a:ext>
            </a:extLst>
          </p:cNvPr>
          <p:cNvSpPr txBox="1"/>
          <p:nvPr/>
        </p:nvSpPr>
        <p:spPr>
          <a:xfrm>
            <a:off x="65107" y="128644"/>
            <a:ext cx="67277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 figure 3: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BC8C318-3BF6-6922-F1D3-D7DC0D71AB14}"/>
              </a:ext>
            </a:extLst>
          </p:cNvPr>
          <p:cNvSpPr txBox="1"/>
          <p:nvPr/>
        </p:nvSpPr>
        <p:spPr>
          <a:xfrm>
            <a:off x="1752599" y="1618734"/>
            <a:ext cx="3048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/>
              <a:t>*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A746505-8F37-68DB-F396-25651D789382}"/>
              </a:ext>
            </a:extLst>
          </p:cNvPr>
          <p:cNvSpPr txBox="1"/>
          <p:nvPr/>
        </p:nvSpPr>
        <p:spPr>
          <a:xfrm>
            <a:off x="1930399" y="1949966"/>
            <a:ext cx="513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/>
              <a:t>**</a:t>
            </a:r>
          </a:p>
          <a:p>
            <a:endParaRPr lang="de-DE" sz="12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ECF5734-C6BF-3B82-3FC2-B802A44D1933}"/>
              </a:ext>
            </a:extLst>
          </p:cNvPr>
          <p:cNvSpPr txBox="1"/>
          <p:nvPr/>
        </p:nvSpPr>
        <p:spPr>
          <a:xfrm>
            <a:off x="2900671" y="2523399"/>
            <a:ext cx="513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/>
              <a:t>***</a:t>
            </a:r>
          </a:p>
          <a:p>
            <a:endParaRPr lang="de-DE" sz="12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327EA50-5959-4E0D-7B6D-D3BCA38E17CA}"/>
              </a:ext>
            </a:extLst>
          </p:cNvPr>
          <p:cNvSpPr txBox="1"/>
          <p:nvPr/>
        </p:nvSpPr>
        <p:spPr>
          <a:xfrm>
            <a:off x="3970919" y="2161806"/>
            <a:ext cx="30480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816652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CBE8275C-6B89-1220-A1A6-E617B5C7A7B4}"/>
              </a:ext>
            </a:extLst>
          </p:cNvPr>
          <p:cNvSpPr txBox="1"/>
          <p:nvPr/>
        </p:nvSpPr>
        <p:spPr>
          <a:xfrm>
            <a:off x="65107" y="128644"/>
            <a:ext cx="67277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 figure 4:</a:t>
            </a:r>
            <a:b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Exemplary light microscopic images of lung</a:t>
            </a:r>
            <a:b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NM-103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B5AC867-2C18-4A1E-3EC6-886972395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3959"/>
            <a:ext cx="2232000" cy="12648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D1E90FD-B62B-39C2-507E-2909100BD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200" y="2473200"/>
            <a:ext cx="2232000" cy="12648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BF71464-E2A5-9C2F-A3CC-D2CBE92D29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00" y="2473959"/>
            <a:ext cx="2232000" cy="12648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0AB8E26-6DDA-20FC-BEA0-F9347C558C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7123"/>
            <a:ext cx="2232000" cy="12648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AEB03E6-8891-04DD-F1FA-E08BE3990F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200" y="4587123"/>
            <a:ext cx="2232000" cy="126480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AB99DC29-3C72-6EB1-DEC9-2C50102C9A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00" y="4587123"/>
            <a:ext cx="2232000" cy="12648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DA2834B8-DDD0-7D01-32A4-7217A5C76D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00287"/>
            <a:ext cx="2232000" cy="12648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2ABA8BE3-F712-D72E-3959-B04CA9535D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200" y="6700287"/>
            <a:ext cx="2232000" cy="12648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6A8D9058-BC8E-7018-6729-D09E4D2D97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00" y="6699600"/>
            <a:ext cx="2232000" cy="1264800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B49573B0-56EF-FA93-E6FC-2F332F67AA80}"/>
              </a:ext>
            </a:extLst>
          </p:cNvPr>
          <p:cNvSpPr txBox="1"/>
          <p:nvPr/>
        </p:nvSpPr>
        <p:spPr>
          <a:xfrm>
            <a:off x="0" y="1312630"/>
            <a:ext cx="224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3 </a:t>
            </a:r>
            <a:r>
              <a:rPr lang="de-DE" dirty="0" err="1"/>
              <a:t>days</a:t>
            </a:r>
            <a:r>
              <a:rPr lang="de-DE" dirty="0"/>
              <a:t>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free</a:t>
            </a:r>
            <a:endParaRPr lang="de-DE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1A652D14-1E2E-0A6B-3600-A274245E0D98}"/>
              </a:ext>
            </a:extLst>
          </p:cNvPr>
          <p:cNvSpPr txBox="1"/>
          <p:nvPr/>
        </p:nvSpPr>
        <p:spPr>
          <a:xfrm>
            <a:off x="2312999" y="1312630"/>
            <a:ext cx="224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45 </a:t>
            </a:r>
            <a:r>
              <a:rPr lang="de-DE" dirty="0" err="1"/>
              <a:t>days</a:t>
            </a:r>
            <a:r>
              <a:rPr lang="de-DE" dirty="0"/>
              <a:t>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free</a:t>
            </a:r>
            <a:endParaRPr lang="de-DE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2C97FFC-DA81-AB77-E5CC-7BD7EF5CB750}"/>
              </a:ext>
            </a:extLst>
          </p:cNvPr>
          <p:cNvSpPr txBox="1"/>
          <p:nvPr/>
        </p:nvSpPr>
        <p:spPr>
          <a:xfrm>
            <a:off x="4609384" y="1312630"/>
            <a:ext cx="224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94 </a:t>
            </a:r>
            <a:r>
              <a:rPr lang="de-DE" dirty="0" err="1"/>
              <a:t>days</a:t>
            </a:r>
            <a:r>
              <a:rPr lang="de-DE" dirty="0"/>
              <a:t>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free</a:t>
            </a:r>
            <a:endParaRPr lang="de-DE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2DAE9F8D-A915-3A58-0E6D-B12F98FDE4B5}"/>
              </a:ext>
            </a:extLst>
          </p:cNvPr>
          <p:cNvSpPr txBox="1"/>
          <p:nvPr/>
        </p:nvSpPr>
        <p:spPr>
          <a:xfrm>
            <a:off x="65106" y="1953491"/>
            <a:ext cx="4783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Low (3 mg/m</a:t>
            </a:r>
            <a:r>
              <a:rPr lang="de-DE" baseline="30000" dirty="0"/>
              <a:t>3</a:t>
            </a:r>
            <a:r>
              <a:rPr lang="de-DE" dirty="0"/>
              <a:t>)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concentration</a:t>
            </a:r>
            <a:endParaRPr lang="de-DE" dirty="0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77F7266-C924-60D9-CB30-4F5A3EF9783B}"/>
              </a:ext>
            </a:extLst>
          </p:cNvPr>
          <p:cNvSpPr txBox="1"/>
          <p:nvPr/>
        </p:nvSpPr>
        <p:spPr>
          <a:xfrm>
            <a:off x="65106" y="4066655"/>
            <a:ext cx="4783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Mid (12 mg/m</a:t>
            </a:r>
            <a:r>
              <a:rPr lang="de-DE" baseline="30000" dirty="0"/>
              <a:t>3</a:t>
            </a:r>
            <a:r>
              <a:rPr lang="de-DE" dirty="0"/>
              <a:t>)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concentration</a:t>
            </a:r>
            <a:endParaRPr lang="de-DE" dirty="0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B5B4A70A-66D7-2944-F5BB-5CBDCE0068BC}"/>
              </a:ext>
            </a:extLst>
          </p:cNvPr>
          <p:cNvSpPr txBox="1"/>
          <p:nvPr/>
        </p:nvSpPr>
        <p:spPr>
          <a:xfrm>
            <a:off x="65105" y="6179819"/>
            <a:ext cx="4783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High (48 mg/m</a:t>
            </a:r>
            <a:r>
              <a:rPr lang="de-DE" baseline="30000" dirty="0"/>
              <a:t>3</a:t>
            </a:r>
            <a:r>
              <a:rPr lang="de-DE" dirty="0"/>
              <a:t>)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concentration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2432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fik 32">
            <a:extLst>
              <a:ext uri="{FF2B5EF4-FFF2-40B4-BE49-F238E27FC236}">
                <a16:creationId xmlns:a16="http://schemas.microsoft.com/office/drawing/2014/main" id="{18EE6309-2602-29A0-71DF-8FDCE1DA41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9600"/>
            <a:ext cx="2232000" cy="1264800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914F401F-B09C-5FA9-B752-D659CA6E4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100" y="6699600"/>
            <a:ext cx="2232000" cy="1264800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5771E95A-D8C1-6FFE-1CE3-7D0600083B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200" y="6700287"/>
            <a:ext cx="2232000" cy="12648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F437AB29-7F8D-BE61-D957-5B00BD4218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7123"/>
            <a:ext cx="2232000" cy="12648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21A8809D-5DE4-4E4B-508C-D0DD1ECAFA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200" y="4587123"/>
            <a:ext cx="2232000" cy="12648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AF811A0F-73A9-9667-1F21-2F9E04BCBE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00" y="4584973"/>
            <a:ext cx="2232000" cy="12648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138B6A3-052E-11C8-7750-FF5D73F7EA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3959"/>
            <a:ext cx="2232000" cy="12648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A567697-C3DE-0B9E-B863-0CF43DF74A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200" y="2473959"/>
            <a:ext cx="2232000" cy="12648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220F2D2-E301-BB89-B7A7-275D517D39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00" y="2473200"/>
            <a:ext cx="2232000" cy="12648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BE8275C-6B89-1220-A1A6-E617B5C7A7B4}"/>
              </a:ext>
            </a:extLst>
          </p:cNvPr>
          <p:cNvSpPr txBox="1"/>
          <p:nvPr/>
        </p:nvSpPr>
        <p:spPr>
          <a:xfrm>
            <a:off x="65107" y="128644"/>
            <a:ext cx="67277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 figure 5:</a:t>
            </a:r>
            <a:b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Exemplary light microscopic images of lung</a:t>
            </a:r>
            <a:b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NM-104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49573B0-56EF-FA93-E6FC-2F332F67AA80}"/>
              </a:ext>
            </a:extLst>
          </p:cNvPr>
          <p:cNvSpPr txBox="1"/>
          <p:nvPr/>
        </p:nvSpPr>
        <p:spPr>
          <a:xfrm>
            <a:off x="0" y="1312630"/>
            <a:ext cx="224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3 </a:t>
            </a:r>
            <a:r>
              <a:rPr lang="de-DE" dirty="0" err="1"/>
              <a:t>days</a:t>
            </a:r>
            <a:r>
              <a:rPr lang="de-DE" dirty="0"/>
              <a:t>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free</a:t>
            </a:r>
            <a:endParaRPr lang="de-DE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1A652D14-1E2E-0A6B-3600-A274245E0D98}"/>
              </a:ext>
            </a:extLst>
          </p:cNvPr>
          <p:cNvSpPr txBox="1"/>
          <p:nvPr/>
        </p:nvSpPr>
        <p:spPr>
          <a:xfrm>
            <a:off x="2312999" y="1312630"/>
            <a:ext cx="224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45 </a:t>
            </a:r>
            <a:r>
              <a:rPr lang="de-DE" dirty="0" err="1"/>
              <a:t>days</a:t>
            </a:r>
            <a:r>
              <a:rPr lang="de-DE" dirty="0"/>
              <a:t>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free</a:t>
            </a:r>
            <a:endParaRPr lang="de-DE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2C97FFC-DA81-AB77-E5CC-7BD7EF5CB750}"/>
              </a:ext>
            </a:extLst>
          </p:cNvPr>
          <p:cNvSpPr txBox="1"/>
          <p:nvPr/>
        </p:nvSpPr>
        <p:spPr>
          <a:xfrm>
            <a:off x="4609384" y="1312630"/>
            <a:ext cx="224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94 </a:t>
            </a:r>
            <a:r>
              <a:rPr lang="de-DE" dirty="0" err="1"/>
              <a:t>days</a:t>
            </a:r>
            <a:r>
              <a:rPr lang="de-DE" dirty="0"/>
              <a:t>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free</a:t>
            </a:r>
            <a:endParaRPr lang="de-DE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2DAE9F8D-A915-3A58-0E6D-B12F98FDE4B5}"/>
              </a:ext>
            </a:extLst>
          </p:cNvPr>
          <p:cNvSpPr txBox="1"/>
          <p:nvPr/>
        </p:nvSpPr>
        <p:spPr>
          <a:xfrm>
            <a:off x="65106" y="1953491"/>
            <a:ext cx="4783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Low (3 mg/m</a:t>
            </a:r>
            <a:r>
              <a:rPr lang="de-DE" baseline="30000" dirty="0"/>
              <a:t>3</a:t>
            </a:r>
            <a:r>
              <a:rPr lang="de-DE" dirty="0"/>
              <a:t>)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concentration</a:t>
            </a:r>
            <a:endParaRPr lang="de-DE" dirty="0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77F7266-C924-60D9-CB30-4F5A3EF9783B}"/>
              </a:ext>
            </a:extLst>
          </p:cNvPr>
          <p:cNvSpPr txBox="1"/>
          <p:nvPr/>
        </p:nvSpPr>
        <p:spPr>
          <a:xfrm>
            <a:off x="65106" y="4066655"/>
            <a:ext cx="4783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Mid (12 mg/m</a:t>
            </a:r>
            <a:r>
              <a:rPr lang="de-DE" baseline="30000" dirty="0"/>
              <a:t>3</a:t>
            </a:r>
            <a:r>
              <a:rPr lang="de-DE" dirty="0"/>
              <a:t>)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concentration</a:t>
            </a:r>
            <a:endParaRPr lang="de-DE" dirty="0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B5B4A70A-66D7-2944-F5BB-5CBDCE0068BC}"/>
              </a:ext>
            </a:extLst>
          </p:cNvPr>
          <p:cNvSpPr txBox="1"/>
          <p:nvPr/>
        </p:nvSpPr>
        <p:spPr>
          <a:xfrm>
            <a:off x="65105" y="6179819"/>
            <a:ext cx="4783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High (48 mg/m</a:t>
            </a:r>
            <a:r>
              <a:rPr lang="de-DE" baseline="30000" dirty="0"/>
              <a:t>3</a:t>
            </a:r>
            <a:r>
              <a:rPr lang="de-DE" dirty="0"/>
              <a:t>)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concentration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4051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>
            <a:extLst>
              <a:ext uri="{FF2B5EF4-FFF2-40B4-BE49-F238E27FC236}">
                <a16:creationId xmlns:a16="http://schemas.microsoft.com/office/drawing/2014/main" id="{D223A894-4076-B2D0-F59F-7BD665140E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9600"/>
            <a:ext cx="2232000" cy="12648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82818361-BCE2-845F-EBFD-7114581933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200" y="6699600"/>
            <a:ext cx="2232000" cy="1264800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D3CE2DE7-A47B-32EA-522E-E9507980CD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00" y="6699600"/>
            <a:ext cx="2232000" cy="12648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30CCB69-E4A9-23D1-6DEF-010F9865A3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4973"/>
            <a:ext cx="2232000" cy="12648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2D23FF9-F866-75BD-83C8-96E1D92B6B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200" y="4584973"/>
            <a:ext cx="2232000" cy="12648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099E2AE-41E8-677A-787D-BB79E005DF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00" y="4584973"/>
            <a:ext cx="2232000" cy="12648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3CF92560-6F8D-B1A2-B237-70A337CEEF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3200"/>
            <a:ext cx="2232000" cy="12648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319AEB9-3372-EB6F-777B-05C042BB21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200" y="2473200"/>
            <a:ext cx="2232000" cy="12648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9083E28-AC8B-E193-B007-C9E4C8BADB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00" y="2473200"/>
            <a:ext cx="2232000" cy="12648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BE8275C-6B89-1220-A1A6-E617B5C7A7B4}"/>
              </a:ext>
            </a:extLst>
          </p:cNvPr>
          <p:cNvSpPr txBox="1"/>
          <p:nvPr/>
        </p:nvSpPr>
        <p:spPr>
          <a:xfrm>
            <a:off x="65107" y="128644"/>
            <a:ext cx="67277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 figure 6:</a:t>
            </a:r>
            <a:b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Exemplary light microscopic images of lung</a:t>
            </a:r>
            <a:b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NM-105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49573B0-56EF-FA93-E6FC-2F332F67AA80}"/>
              </a:ext>
            </a:extLst>
          </p:cNvPr>
          <p:cNvSpPr txBox="1"/>
          <p:nvPr/>
        </p:nvSpPr>
        <p:spPr>
          <a:xfrm>
            <a:off x="0" y="1312630"/>
            <a:ext cx="224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3 </a:t>
            </a:r>
            <a:r>
              <a:rPr lang="de-DE" dirty="0" err="1"/>
              <a:t>days</a:t>
            </a:r>
            <a:r>
              <a:rPr lang="de-DE" dirty="0"/>
              <a:t>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free</a:t>
            </a:r>
            <a:endParaRPr lang="de-DE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1A652D14-1E2E-0A6B-3600-A274245E0D98}"/>
              </a:ext>
            </a:extLst>
          </p:cNvPr>
          <p:cNvSpPr txBox="1"/>
          <p:nvPr/>
        </p:nvSpPr>
        <p:spPr>
          <a:xfrm>
            <a:off x="2312999" y="1312630"/>
            <a:ext cx="224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45 </a:t>
            </a:r>
            <a:r>
              <a:rPr lang="de-DE" dirty="0" err="1"/>
              <a:t>days</a:t>
            </a:r>
            <a:r>
              <a:rPr lang="de-DE" dirty="0"/>
              <a:t>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free</a:t>
            </a:r>
            <a:endParaRPr lang="de-DE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52C97FFC-DA81-AB77-E5CC-7BD7EF5CB750}"/>
              </a:ext>
            </a:extLst>
          </p:cNvPr>
          <p:cNvSpPr txBox="1"/>
          <p:nvPr/>
        </p:nvSpPr>
        <p:spPr>
          <a:xfrm>
            <a:off x="4609384" y="1312630"/>
            <a:ext cx="224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94 </a:t>
            </a:r>
            <a:r>
              <a:rPr lang="de-DE" dirty="0" err="1"/>
              <a:t>days</a:t>
            </a:r>
            <a:r>
              <a:rPr lang="de-DE" dirty="0"/>
              <a:t>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free</a:t>
            </a:r>
            <a:endParaRPr lang="de-DE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2DAE9F8D-A915-3A58-0E6D-B12F98FDE4B5}"/>
              </a:ext>
            </a:extLst>
          </p:cNvPr>
          <p:cNvSpPr txBox="1"/>
          <p:nvPr/>
        </p:nvSpPr>
        <p:spPr>
          <a:xfrm>
            <a:off x="65106" y="1953491"/>
            <a:ext cx="4783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Low (3 mg/m</a:t>
            </a:r>
            <a:r>
              <a:rPr lang="de-DE" baseline="30000" dirty="0"/>
              <a:t>3</a:t>
            </a:r>
            <a:r>
              <a:rPr lang="de-DE" dirty="0"/>
              <a:t>)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concentration</a:t>
            </a:r>
            <a:endParaRPr lang="de-DE" dirty="0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77F7266-C924-60D9-CB30-4F5A3EF9783B}"/>
              </a:ext>
            </a:extLst>
          </p:cNvPr>
          <p:cNvSpPr txBox="1"/>
          <p:nvPr/>
        </p:nvSpPr>
        <p:spPr>
          <a:xfrm>
            <a:off x="65106" y="4066655"/>
            <a:ext cx="4783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Mid (12 mg/m</a:t>
            </a:r>
            <a:r>
              <a:rPr lang="de-DE" baseline="30000" dirty="0"/>
              <a:t>3</a:t>
            </a:r>
            <a:r>
              <a:rPr lang="de-DE" dirty="0"/>
              <a:t>)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concentration</a:t>
            </a:r>
            <a:endParaRPr lang="de-DE" dirty="0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B5B4A70A-66D7-2944-F5BB-5CBDCE0068BC}"/>
              </a:ext>
            </a:extLst>
          </p:cNvPr>
          <p:cNvSpPr txBox="1"/>
          <p:nvPr/>
        </p:nvSpPr>
        <p:spPr>
          <a:xfrm>
            <a:off x="65105" y="6179819"/>
            <a:ext cx="4783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High (48 mg/m</a:t>
            </a:r>
            <a:r>
              <a:rPr lang="de-DE" baseline="30000" dirty="0"/>
              <a:t>3</a:t>
            </a:r>
            <a:r>
              <a:rPr lang="de-DE" dirty="0"/>
              <a:t>) </a:t>
            </a:r>
            <a:r>
              <a:rPr lang="de-DE" dirty="0" err="1"/>
              <a:t>exposure</a:t>
            </a:r>
            <a:r>
              <a:rPr lang="de-DE" dirty="0"/>
              <a:t> </a:t>
            </a:r>
            <a:r>
              <a:rPr lang="de-DE" dirty="0" err="1"/>
              <a:t>concentration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2634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FCC1BE98-5AAF-B43A-7C0A-E779A4D0D9D5}"/>
              </a:ext>
            </a:extLst>
          </p:cNvPr>
          <p:cNvSpPr txBox="1"/>
          <p:nvPr/>
        </p:nvSpPr>
        <p:spPr>
          <a:xfrm>
            <a:off x="65107" y="128644"/>
            <a:ext cx="67277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 figure 7: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121E3A67-6248-C56F-7B59-FF27FE2865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4648623"/>
              </p:ext>
            </p:extLst>
          </p:nvPr>
        </p:nvGraphicFramePr>
        <p:xfrm>
          <a:off x="0" y="692883"/>
          <a:ext cx="6858000" cy="4567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704F6298-D110-9367-3CF1-2CB86D756456}"/>
              </a:ext>
            </a:extLst>
          </p:cNvPr>
          <p:cNvSpPr txBox="1"/>
          <p:nvPr/>
        </p:nvSpPr>
        <p:spPr>
          <a:xfrm>
            <a:off x="277792" y="5104435"/>
            <a:ext cx="61114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statistically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influence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exposure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(p&lt;0.01) on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volume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animals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grow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exposure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period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volume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b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Kruskal-Wallis ANOVA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performed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Statistica Version 13 (TIBCO Software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Inc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32717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80DC6BF0-6D1E-E040-B13B-3C79A10FFB76}"/>
              </a:ext>
            </a:extLst>
          </p:cNvPr>
          <p:cNvSpPr txBox="1"/>
          <p:nvPr/>
        </p:nvSpPr>
        <p:spPr>
          <a:xfrm>
            <a:off x="65107" y="49005"/>
            <a:ext cx="67277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 figure 8: Exemplary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transmission electron microscopic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images of lung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FFCBAF3-CE28-35FA-8712-6C1E74F6A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88" y="6994496"/>
            <a:ext cx="2740239" cy="291150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DBEFBAFF-8496-79BA-7166-72B765002AB5}"/>
              </a:ext>
            </a:extLst>
          </p:cNvPr>
          <p:cNvSpPr txBox="1"/>
          <p:nvPr/>
        </p:nvSpPr>
        <p:spPr>
          <a:xfrm>
            <a:off x="200301" y="7040238"/>
            <a:ext cx="2575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NM-105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4763E8A-3C3B-44DA-34C2-2BC57EB538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761" y="6994496"/>
            <a:ext cx="2740239" cy="291150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CC53432-B185-671A-7044-23EE4BDAE0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918" y="3974658"/>
            <a:ext cx="2741082" cy="29124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B3CBAF06-C5D0-492D-EC67-A9425A701923}"/>
              </a:ext>
            </a:extLst>
          </p:cNvPr>
          <p:cNvSpPr txBox="1"/>
          <p:nvPr/>
        </p:nvSpPr>
        <p:spPr>
          <a:xfrm>
            <a:off x="200302" y="3942852"/>
            <a:ext cx="2575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NM-104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ED4D7CAC-CEE5-6EA0-D2DF-84881BC425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758" y="3977676"/>
            <a:ext cx="2740240" cy="2911505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0F58F83D-5231-50C2-FEC7-8C9C22820A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758" y="985606"/>
            <a:ext cx="2740239" cy="2911504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033ED5E2-A883-D94F-A5D1-83CE886B8F3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918" y="972335"/>
            <a:ext cx="2741082" cy="291240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C2DCADEE-9088-45A9-6693-3E71F51F3283}"/>
              </a:ext>
            </a:extLst>
          </p:cNvPr>
          <p:cNvSpPr txBox="1"/>
          <p:nvPr/>
        </p:nvSpPr>
        <p:spPr>
          <a:xfrm>
            <a:off x="200302" y="1019901"/>
            <a:ext cx="2575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NM-103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420F384C-F347-E5B9-D060-240963F73C78}"/>
              </a:ext>
            </a:extLst>
          </p:cNvPr>
          <p:cNvSpPr txBox="1"/>
          <p:nvPr/>
        </p:nvSpPr>
        <p:spPr>
          <a:xfrm>
            <a:off x="1398550" y="6995468"/>
            <a:ext cx="274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Particles</a:t>
            </a:r>
            <a:r>
              <a:rPr lang="de-DE" dirty="0"/>
              <a:t> </a:t>
            </a:r>
            <a:r>
              <a:rPr lang="de-DE" dirty="0" err="1"/>
              <a:t>attached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surfactant</a:t>
            </a:r>
            <a:r>
              <a:rPr lang="de-DE" dirty="0"/>
              <a:t> and </a:t>
            </a:r>
            <a:r>
              <a:rPr lang="de-DE" dirty="0" err="1"/>
              <a:t>cell</a:t>
            </a:r>
            <a:r>
              <a:rPr lang="de-DE" dirty="0"/>
              <a:t> </a:t>
            </a:r>
            <a:r>
              <a:rPr lang="de-DE" dirty="0" err="1"/>
              <a:t>debris</a:t>
            </a:r>
            <a:endParaRPr lang="de-DE" dirty="0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FC0574C-213D-A897-451D-642312B74A8E}"/>
              </a:ext>
            </a:extLst>
          </p:cNvPr>
          <p:cNvSpPr txBox="1"/>
          <p:nvPr/>
        </p:nvSpPr>
        <p:spPr>
          <a:xfrm>
            <a:off x="4138790" y="7004757"/>
            <a:ext cx="2719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Particles</a:t>
            </a:r>
            <a:r>
              <a:rPr lang="de-DE" dirty="0"/>
              <a:t> </a:t>
            </a:r>
            <a:r>
              <a:rPr lang="de-DE" dirty="0" err="1"/>
              <a:t>within</a:t>
            </a:r>
            <a:r>
              <a:rPr lang="de-DE" dirty="0"/>
              <a:t> </a:t>
            </a:r>
            <a:r>
              <a:rPr lang="de-DE" dirty="0" err="1"/>
              <a:t>macrophage</a:t>
            </a:r>
            <a:endParaRPr lang="de-DE" dirty="0"/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E3609ABD-D834-6C92-8637-4FB65475BD69}"/>
              </a:ext>
            </a:extLst>
          </p:cNvPr>
          <p:cNvSpPr txBox="1"/>
          <p:nvPr/>
        </p:nvSpPr>
        <p:spPr>
          <a:xfrm>
            <a:off x="4127854" y="3965235"/>
            <a:ext cx="2719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Particles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within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macrophage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4EB57BC2-4202-6CCD-4A75-BFC107B7E58F}"/>
              </a:ext>
            </a:extLst>
          </p:cNvPr>
          <p:cNvSpPr txBox="1"/>
          <p:nvPr/>
        </p:nvSpPr>
        <p:spPr>
          <a:xfrm>
            <a:off x="4127854" y="1019900"/>
            <a:ext cx="2719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Particles</a:t>
            </a:r>
            <a:r>
              <a:rPr lang="de-DE" dirty="0"/>
              <a:t> </a:t>
            </a:r>
            <a:r>
              <a:rPr lang="de-DE" dirty="0" err="1"/>
              <a:t>within</a:t>
            </a:r>
            <a:r>
              <a:rPr lang="de-DE" dirty="0"/>
              <a:t> </a:t>
            </a:r>
            <a:r>
              <a:rPr lang="de-DE" dirty="0" err="1"/>
              <a:t>macrophage</a:t>
            </a:r>
            <a:endParaRPr lang="de-DE" dirty="0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2CE75A2A-4A51-18B4-2D6E-33C0B5E1D47A}"/>
              </a:ext>
            </a:extLst>
          </p:cNvPr>
          <p:cNvSpPr txBox="1"/>
          <p:nvPr/>
        </p:nvSpPr>
        <p:spPr>
          <a:xfrm>
            <a:off x="1331995" y="3941880"/>
            <a:ext cx="274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Particles</a:t>
            </a:r>
            <a:r>
              <a:rPr lang="de-DE" dirty="0"/>
              <a:t> </a:t>
            </a:r>
            <a:r>
              <a:rPr lang="de-DE" dirty="0" err="1"/>
              <a:t>attached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surfactant</a:t>
            </a:r>
            <a:r>
              <a:rPr lang="de-DE" dirty="0"/>
              <a:t> and </a:t>
            </a:r>
            <a:r>
              <a:rPr lang="de-DE" dirty="0" err="1"/>
              <a:t>cell</a:t>
            </a:r>
            <a:r>
              <a:rPr lang="de-DE" dirty="0"/>
              <a:t> </a:t>
            </a:r>
            <a:r>
              <a:rPr lang="de-DE" dirty="0" err="1"/>
              <a:t>debris</a:t>
            </a:r>
            <a:endParaRPr lang="de-DE" dirty="0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3EDF6141-7383-358B-A604-92AF60E208CD}"/>
              </a:ext>
            </a:extLst>
          </p:cNvPr>
          <p:cNvSpPr txBox="1"/>
          <p:nvPr/>
        </p:nvSpPr>
        <p:spPr>
          <a:xfrm>
            <a:off x="1323718" y="968012"/>
            <a:ext cx="274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Particles</a:t>
            </a:r>
            <a:r>
              <a:rPr lang="de-DE" dirty="0"/>
              <a:t> </a:t>
            </a:r>
            <a:r>
              <a:rPr lang="de-DE" dirty="0" err="1"/>
              <a:t>attached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surfactant</a:t>
            </a:r>
            <a:r>
              <a:rPr lang="de-DE" dirty="0"/>
              <a:t> and </a:t>
            </a:r>
            <a:r>
              <a:rPr lang="de-DE" dirty="0" err="1"/>
              <a:t>cell</a:t>
            </a:r>
            <a:r>
              <a:rPr lang="de-DE" dirty="0"/>
              <a:t> </a:t>
            </a:r>
            <a:r>
              <a:rPr lang="de-DE" dirty="0" err="1"/>
              <a:t>debris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4015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372</Words>
  <Application>Microsoft Office PowerPoint</Application>
  <PresentationFormat>A4-Papier (210 x 297 mm)</PresentationFormat>
  <Paragraphs>65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Fraunhofer ITEM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Schaudien, Dirk</dc:creator>
  <cp:lastModifiedBy>Schaudien, Dirk</cp:lastModifiedBy>
  <cp:revision>26</cp:revision>
  <dcterms:created xsi:type="dcterms:W3CDTF">2024-09-13T07:54:31Z</dcterms:created>
  <dcterms:modified xsi:type="dcterms:W3CDTF">2025-01-07T15:13:55Z</dcterms:modified>
</cp:coreProperties>
</file>