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-2698" y="-67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1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8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8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2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15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22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0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6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7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807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2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5188-30E2-4552-929C-B8F0C6F24B14}" type="datetimeFigureOut">
              <a:rPr lang="en-US" smtClean="0"/>
              <a:t>10/6/2017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87370-0B59-43C8-AB3B-1A92911BA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2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22104" y="1626552"/>
            <a:ext cx="6680257" cy="6652897"/>
            <a:chOff x="222104" y="494027"/>
            <a:chExt cx="6680257" cy="6652897"/>
          </a:xfrm>
        </p:grpSpPr>
        <p:sp>
          <p:nvSpPr>
            <p:cNvPr id="168" name="Down Arrow 167"/>
            <p:cNvSpPr/>
            <p:nvPr/>
          </p:nvSpPr>
          <p:spPr>
            <a:xfrm rot="19329071">
              <a:off x="3448407" y="1679049"/>
              <a:ext cx="452995" cy="1017632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Down Arrow 1047"/>
            <p:cNvSpPr/>
            <p:nvPr/>
          </p:nvSpPr>
          <p:spPr>
            <a:xfrm rot="1133439">
              <a:off x="2570423" y="706565"/>
              <a:ext cx="452995" cy="1888471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07464" y="602082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PEP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Arrow Connector 12"/>
            <p:cNvCxnSpPr>
              <a:stCxn id="11" idx="1"/>
              <a:endCxn id="65" idx="0"/>
            </p:cNvCxnSpPr>
            <p:nvPr/>
          </p:nvCxnSpPr>
          <p:spPr>
            <a:xfrm flipH="1">
              <a:off x="2497763" y="740582"/>
              <a:ext cx="609701" cy="1801539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11" idx="2"/>
              <a:endCxn id="66" idx="0"/>
            </p:cNvCxnSpPr>
            <p:nvPr/>
          </p:nvCxnSpPr>
          <p:spPr>
            <a:xfrm>
              <a:off x="3353686" y="879081"/>
              <a:ext cx="19935" cy="64574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222104" y="2014291"/>
              <a:ext cx="22156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Aspartate (3TMS): m/z 306</a:t>
              </a: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Fragment contains 3 carbons.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652155" y="5202451"/>
              <a:ext cx="22028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Glutamate (3TMS): m/z 348</a:t>
              </a: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Fragment contains 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 carbons.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922169" y="6623704"/>
              <a:ext cx="23301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Fumarate (2TMS): m/z </a:t>
              </a:r>
              <a:r>
                <a:rPr lang="en-US" sz="1400" dirty="0"/>
                <a:t>245</a:t>
              </a:r>
              <a:endParaRPr lang="en-US" sz="1400" dirty="0" smtClean="0"/>
            </a:p>
            <a:p>
              <a:r>
                <a:rPr lang="en-US" sz="1400" dirty="0"/>
                <a:t>Fragment contains </a:t>
              </a:r>
              <a:r>
                <a:rPr lang="en-US" sz="1400" dirty="0" smtClean="0"/>
                <a:t>4 carbons.</a:t>
              </a:r>
              <a:endParaRPr lang="en-US" sz="1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22104" y="4438853"/>
              <a:ext cx="23301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Malate (3TMS): m/z </a:t>
              </a:r>
              <a:r>
                <a:rPr lang="en-US" sz="1400" dirty="0"/>
                <a:t>245</a:t>
              </a:r>
              <a:endParaRPr lang="en-US" sz="1400" dirty="0" smtClean="0"/>
            </a:p>
            <a:p>
              <a:r>
                <a:rPr lang="en-US" sz="1400" dirty="0"/>
                <a:t>Fragment contains </a:t>
              </a:r>
              <a:r>
                <a:rPr lang="en-US" sz="1400" dirty="0" smtClean="0"/>
                <a:t>4 carbons.</a:t>
              </a:r>
              <a:endParaRPr lang="en-US" sz="14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953383" y="2542121"/>
              <a:ext cx="1088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xaloacetate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978320" y="1524826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Pyruvate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641538" y="2542122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Citrate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115702" y="3348512"/>
              <a:ext cx="11993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2-Oxoglutarate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747682" y="3348511"/>
              <a:ext cx="8931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Glutamate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042143" y="4736976"/>
              <a:ext cx="8579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Succinate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780525" y="4158905"/>
              <a:ext cx="841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Fumarate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879110" y="3348510"/>
              <a:ext cx="6447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Malate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35277" y="2542120"/>
              <a:ext cx="8418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Aspartate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490441" y="1524826"/>
              <a:ext cx="6944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Alanine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Arrow Connector 74"/>
            <p:cNvCxnSpPr>
              <a:stCxn id="66" idx="3"/>
              <a:endCxn id="74" idx="1"/>
            </p:cNvCxnSpPr>
            <p:nvPr/>
          </p:nvCxnSpPr>
          <p:spPr>
            <a:xfrm>
              <a:off x="3768921" y="1663326"/>
              <a:ext cx="7215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stCxn id="66" idx="2"/>
              <a:endCxn id="67" idx="0"/>
            </p:cNvCxnSpPr>
            <p:nvPr/>
          </p:nvCxnSpPr>
          <p:spPr>
            <a:xfrm rot="16200000" flipH="1">
              <a:off x="3296610" y="1878836"/>
              <a:ext cx="740297" cy="586274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5"/>
            <p:cNvCxnSpPr>
              <a:stCxn id="67" idx="3"/>
              <a:endCxn id="68" idx="0"/>
            </p:cNvCxnSpPr>
            <p:nvPr/>
          </p:nvCxnSpPr>
          <p:spPr>
            <a:xfrm>
              <a:off x="4278251" y="2680622"/>
              <a:ext cx="437135" cy="667890"/>
            </a:xfrm>
            <a:prstGeom prst="curvedConnector2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>
              <a:stCxn id="68" idx="2"/>
              <a:endCxn id="70" idx="3"/>
            </p:cNvCxnSpPr>
            <p:nvPr/>
          </p:nvCxnSpPr>
          <p:spPr>
            <a:xfrm rot="5400000">
              <a:off x="3682746" y="3842835"/>
              <a:ext cx="1249965" cy="815316"/>
            </a:xfrm>
            <a:prstGeom prst="curvedConnector2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75"/>
            <p:cNvCxnSpPr>
              <a:stCxn id="65" idx="3"/>
              <a:endCxn id="67" idx="1"/>
            </p:cNvCxnSpPr>
            <p:nvPr/>
          </p:nvCxnSpPr>
          <p:spPr>
            <a:xfrm>
              <a:off x="3042143" y="2680621"/>
              <a:ext cx="599395" cy="1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92"/>
            <p:cNvCxnSpPr>
              <a:stCxn id="70" idx="1"/>
              <a:endCxn id="71" idx="2"/>
            </p:cNvCxnSpPr>
            <p:nvPr/>
          </p:nvCxnSpPr>
          <p:spPr>
            <a:xfrm rot="10800000">
              <a:off x="2201475" y="4435904"/>
              <a:ext cx="840669" cy="439572"/>
            </a:xfrm>
            <a:prstGeom prst="curvedConnector2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92"/>
            <p:cNvCxnSpPr>
              <a:stCxn id="71" idx="0"/>
              <a:endCxn id="72" idx="2"/>
            </p:cNvCxnSpPr>
            <p:nvPr/>
          </p:nvCxnSpPr>
          <p:spPr>
            <a:xfrm flipV="1">
              <a:off x="2201474" y="3625509"/>
              <a:ext cx="0" cy="53339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92"/>
            <p:cNvCxnSpPr>
              <a:stCxn id="72" idx="0"/>
              <a:endCxn id="65" idx="2"/>
            </p:cNvCxnSpPr>
            <p:nvPr/>
          </p:nvCxnSpPr>
          <p:spPr>
            <a:xfrm rot="5400000" flipH="1" flipV="1">
              <a:off x="2084923" y="2935671"/>
              <a:ext cx="529390" cy="296289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Arrow Connector 131"/>
            <p:cNvCxnSpPr>
              <a:stCxn id="69" idx="1"/>
              <a:endCxn id="68" idx="3"/>
            </p:cNvCxnSpPr>
            <p:nvPr/>
          </p:nvCxnSpPr>
          <p:spPr>
            <a:xfrm flipH="1">
              <a:off x="5315069" y="3487011"/>
              <a:ext cx="432613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/>
            <p:cNvCxnSpPr>
              <a:stCxn id="65" idx="1"/>
              <a:endCxn id="73" idx="3"/>
            </p:cNvCxnSpPr>
            <p:nvPr/>
          </p:nvCxnSpPr>
          <p:spPr>
            <a:xfrm flipH="1" flipV="1">
              <a:off x="1377174" y="2680620"/>
              <a:ext cx="576209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4686690" y="2167147"/>
              <a:ext cx="22156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lanine (3TMS): m/z 188</a:t>
              </a: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Fragment contains 2 carbons.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9" name="TextBox 1048"/>
            <p:cNvSpPr txBox="1"/>
            <p:nvPr/>
          </p:nvSpPr>
          <p:spPr>
            <a:xfrm>
              <a:off x="1987972" y="1183785"/>
              <a:ext cx="7489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r>
                <a:rPr lang="de-DE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de-DE" sz="24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3772123" y="1833798"/>
              <a:ext cx="7489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r>
                <a:rPr lang="de-DE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de-DE" sz="24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9" name="Group 128"/>
            <p:cNvGrpSpPr/>
            <p:nvPr/>
          </p:nvGrpSpPr>
          <p:grpSpPr>
            <a:xfrm>
              <a:off x="257215" y="494027"/>
              <a:ext cx="1116013" cy="1516546"/>
              <a:chOff x="113522" y="494027"/>
              <a:chExt cx="1116013" cy="1516546"/>
            </a:xfrm>
          </p:grpSpPr>
          <p:pic>
            <p:nvPicPr>
              <p:cNvPr id="104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522" y="494027"/>
                <a:ext cx="1116013" cy="1511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55" name="Picture 7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2168" b="1"/>
              <a:stretch/>
            </p:blipFill>
            <p:spPr bwMode="auto">
              <a:xfrm>
                <a:off x="113522" y="1136576"/>
                <a:ext cx="1116013" cy="873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8" name="Rectangle 127"/>
              <p:cNvSpPr/>
              <p:nvPr/>
            </p:nvSpPr>
            <p:spPr>
              <a:xfrm>
                <a:off x="419500" y="1131018"/>
                <a:ext cx="504056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4993303" y="3677079"/>
              <a:ext cx="1365250" cy="1527998"/>
              <a:chOff x="4993303" y="3677079"/>
              <a:chExt cx="1365250" cy="1527998"/>
            </a:xfrm>
          </p:grpSpPr>
          <p:pic>
            <p:nvPicPr>
              <p:cNvPr id="1045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93303" y="3677079"/>
                <a:ext cx="1365250" cy="1517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0" name="Picture 8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777"/>
              <a:stretch/>
            </p:blipFill>
            <p:spPr bwMode="auto">
              <a:xfrm>
                <a:off x="4993303" y="4158904"/>
                <a:ext cx="1365250" cy="1046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5" name="Rectangle 184"/>
              <p:cNvSpPr/>
              <p:nvPr/>
            </p:nvSpPr>
            <p:spPr>
              <a:xfrm>
                <a:off x="5315069" y="4139655"/>
                <a:ext cx="504056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5" name="Isosceles Triangle 174"/>
            <p:cNvSpPr/>
            <p:nvPr/>
          </p:nvSpPr>
          <p:spPr>
            <a:xfrm rot="10800000">
              <a:off x="5742221" y="4349153"/>
              <a:ext cx="116698" cy="11048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6" name="Group 135"/>
            <p:cNvGrpSpPr/>
            <p:nvPr/>
          </p:nvGrpSpPr>
          <p:grpSpPr>
            <a:xfrm>
              <a:off x="283084" y="2912164"/>
              <a:ext cx="1238250" cy="1521043"/>
              <a:chOff x="139391" y="3225676"/>
              <a:chExt cx="1238250" cy="1521043"/>
            </a:xfrm>
          </p:grpSpPr>
          <p:pic>
            <p:nvPicPr>
              <p:cNvPr id="1046" name="Picture 5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91" y="3225676"/>
                <a:ext cx="1238250" cy="1511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5" name="Picture 9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3459"/>
              <a:stretch/>
            </p:blipFill>
            <p:spPr bwMode="auto">
              <a:xfrm>
                <a:off x="139391" y="3892207"/>
                <a:ext cx="1238250" cy="8545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9" name="Rectangle 188"/>
              <p:cNvSpPr/>
              <p:nvPr/>
            </p:nvSpPr>
            <p:spPr>
              <a:xfrm>
                <a:off x="452169" y="3844214"/>
                <a:ext cx="504056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>
              <a:off x="1992572" y="5084276"/>
              <a:ext cx="1238250" cy="1534666"/>
              <a:chOff x="1953383" y="5241032"/>
              <a:chExt cx="1238250" cy="1534666"/>
            </a:xfrm>
          </p:grpSpPr>
          <p:pic>
            <p:nvPicPr>
              <p:cNvPr id="1047" name="Picture 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3383" y="5241032"/>
                <a:ext cx="1238250" cy="1517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8" name="Picture 11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8739"/>
              <a:stretch/>
            </p:blipFill>
            <p:spPr bwMode="auto">
              <a:xfrm>
                <a:off x="1953383" y="5845968"/>
                <a:ext cx="1238250" cy="9297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3" name="Rectangle 192"/>
              <p:cNvSpPr/>
              <p:nvPr/>
            </p:nvSpPr>
            <p:spPr>
              <a:xfrm>
                <a:off x="2271810" y="5854540"/>
                <a:ext cx="504056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4600" y="653728"/>
              <a:ext cx="1116013" cy="1511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5085184" y="4088904"/>
              <a:ext cx="229885" cy="104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Isosceles Triangle 76"/>
            <p:cNvSpPr/>
            <p:nvPr/>
          </p:nvSpPr>
          <p:spPr>
            <a:xfrm rot="10800000">
              <a:off x="2832838" y="5891211"/>
              <a:ext cx="116698" cy="11048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Isosceles Triangle 77"/>
            <p:cNvSpPr/>
            <p:nvPr/>
          </p:nvSpPr>
          <p:spPr>
            <a:xfrm rot="10800000">
              <a:off x="1127448" y="3690224"/>
              <a:ext cx="116698" cy="110480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71929" y="497468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de-DE" sz="11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en-US" sz="1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893383" y="754134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15%</a:t>
              </a:r>
              <a:endParaRPr lang="en-US" sz="1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5973979" y="662943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en-US" sz="1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895433" y="919609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20%</a:t>
              </a:r>
              <a:endParaRPr lang="en-US" sz="1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1123395" y="2920600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de-DE" sz="11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en-US" sz="1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1044849" y="3177266"/>
              <a:ext cx="46679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12%</a:t>
              </a:r>
              <a:endParaRPr lang="en-US" sz="1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5963090" y="3685026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4%</a:t>
              </a:r>
              <a:endParaRPr lang="en-US" sz="1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5963090" y="3941692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en-US" sz="1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831605" y="5091966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5%</a:t>
              </a:r>
              <a:endParaRPr lang="en-US" sz="11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2831605" y="5348632"/>
              <a:ext cx="388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1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de-DE" sz="1100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en-US" sz="11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Rectangle 26"/>
          <p:cNvSpPr>
            <a:spLocks noChangeArrowheads="1"/>
          </p:cNvSpPr>
          <p:nvPr/>
        </p:nvSpPr>
        <p:spPr bwMode="auto">
          <a:xfrm>
            <a:off x="0" y="0"/>
            <a:ext cx="6858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400">
                <a:solidFill>
                  <a:schemeClr val="tx1"/>
                </a:solidFill>
                <a:latin typeface="Calibri" pitchFamily="34" charset="0"/>
              </a:defRPr>
            </a:lvl1pPr>
            <a:lvl2pPr marL="457200" indent="-298450" eaLnBrk="0" hangingPunct="0">
              <a:spcBef>
                <a:spcPct val="20000"/>
              </a:spcBef>
              <a:buFont typeface="Arial" charset="0"/>
              <a:buChar char="–"/>
              <a:defRPr sz="2900">
                <a:solidFill>
                  <a:schemeClr val="tx1"/>
                </a:solidFill>
                <a:latin typeface="Calibri" pitchFamily="34" charset="0"/>
              </a:defRPr>
            </a:lvl2pPr>
            <a:lvl3pPr marL="914400" indent="-238125" eaLnBrk="0" hangingPunct="0">
              <a:spcBef>
                <a:spcPct val="20000"/>
              </a:spcBef>
              <a:buFont typeface="Arial" charset="0"/>
              <a:buChar char="•"/>
              <a:defRPr sz="2500">
                <a:solidFill>
                  <a:schemeClr val="tx1"/>
                </a:solidFill>
                <a:latin typeface="Calibri" pitchFamily="34" charset="0"/>
              </a:defRPr>
            </a:lvl3pPr>
            <a:lvl4pPr marL="1371600" indent="-238125" eaLnBrk="0" hangingPunct="0">
              <a:spcBef>
                <a:spcPct val="20000"/>
              </a:spcBef>
              <a:buFont typeface="Arial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1828800" indent="-238125" eaLnBrk="0" hangingPunct="0">
              <a:spcBef>
                <a:spcPct val="20000"/>
              </a:spcBef>
              <a:buFont typeface="Arial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indent="-238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indent="-238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indent="-238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indent="-238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8: </a:t>
            </a: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en-GB" altLang="en-US" sz="1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7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A4 Paper (210x297 mm)</PresentationFormat>
  <Paragraphs>34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MPI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Dethloff, Frederik</dc:creator>
  <cp:lastModifiedBy>Joachim Kopka</cp:lastModifiedBy>
  <cp:revision>60</cp:revision>
  <dcterms:created xsi:type="dcterms:W3CDTF">2017-07-25T08:53:50Z</dcterms:created>
  <dcterms:modified xsi:type="dcterms:W3CDTF">2017-10-06T08:44:59Z</dcterms:modified>
</cp:coreProperties>
</file>