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96" r:id="rId2"/>
  </p:sldIdLst>
  <p:sldSz cx="6858000" cy="9144000" type="screen4x3"/>
  <p:notesSz cx="7053263" cy="93091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  <p15:guide id="3" orient="horz" pos="2932">
          <p15:clr>
            <a:srgbClr val="A4A3A4"/>
          </p15:clr>
        </p15:guide>
        <p15:guide id="4" pos="222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99FF"/>
    <a:srgbClr val="595959"/>
    <a:srgbClr val="BFBFBF"/>
    <a:srgbClr val="A6A6A6"/>
    <a:srgbClr val="FF80FF"/>
    <a:srgbClr val="0B8F8C"/>
    <a:srgbClr val="008080"/>
    <a:srgbClr val="FF00FF"/>
    <a:srgbClr val="1F497D"/>
    <a:srgbClr val="C0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85" autoAdjust="0"/>
    <p:restoredTop sz="96444" autoAdjust="0"/>
  </p:normalViewPr>
  <p:slideViewPr>
    <p:cSldViewPr>
      <p:cViewPr>
        <p:scale>
          <a:sx n="120" d="100"/>
          <a:sy n="120" d="100"/>
        </p:scale>
        <p:origin x="-163" y="1214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1836" y="-102"/>
      </p:cViewPr>
      <p:guideLst>
        <p:guide orient="horz" pos="3127"/>
        <p:guide orient="horz" pos="2932"/>
        <p:guide pos="2141"/>
        <p:guide pos="2222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aby\Desktop\&#26368;&#32456;&#25968;&#25454;&#65281;\WD&#23450;&#37327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aby\Desktop\&#26368;&#32456;&#25968;&#25454;&#65281;\WD&#23450;&#37327;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aby\Desktop\&#26368;&#32456;&#25968;&#25454;&#65281;\WD&#23450;&#37327;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25105;&#30340;&#25991;&#31456;\&#26825;&#33457;&#30636;&#26102;&#36716;&#21270;&#20307;&#31995;\Cotton%20GUS\Submit%20documents\&#26446;&#28023;&#40527;\&#26368;&#32456;&#25968;&#25454;&#65281;\WD&#23450;&#37327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chart>
    <c:plotArea>
      <c:layout/>
      <c:barChart>
        <c:barDir val="col"/>
        <c:grouping val="clustered"/>
        <c:ser>
          <c:idx val="0"/>
          <c:order val="0"/>
          <c:spPr>
            <a:solidFill>
              <a:schemeClr val="bg1">
                <a:lumMod val="65000"/>
              </a:schemeClr>
            </a:solidFill>
            <a:ln w="12700">
              <a:solidFill>
                <a:sysClr val="windowText" lastClr="000000"/>
              </a:solidFill>
            </a:ln>
          </c:spPr>
          <c:errBars>
            <c:errBarType val="both"/>
            <c:errValType val="cust"/>
            <c:plus>
              <c:numRef>
                <c:f>天数!$M$43:$M$46</c:f>
                <c:numCache>
                  <c:formatCode>General</c:formatCode>
                  <c:ptCount val="4"/>
                  <c:pt idx="0">
                    <c:v>4.2871433008214332E-2</c:v>
                  </c:pt>
                  <c:pt idx="1">
                    <c:v>0.71492557057113415</c:v>
                  </c:pt>
                  <c:pt idx="2">
                    <c:v>0.38550624237331482</c:v>
                  </c:pt>
                  <c:pt idx="3">
                    <c:v>0.29007850020369663</c:v>
                  </c:pt>
                </c:numCache>
              </c:numRef>
            </c:plus>
            <c:minus>
              <c:numRef>
                <c:f>天数!$M$43:$M$46</c:f>
                <c:numCache>
                  <c:formatCode>General</c:formatCode>
                  <c:ptCount val="4"/>
                  <c:pt idx="0">
                    <c:v>4.2871433008214332E-2</c:v>
                  </c:pt>
                  <c:pt idx="1">
                    <c:v>0.71492557057113415</c:v>
                  </c:pt>
                  <c:pt idx="2">
                    <c:v>0.38550624237331482</c:v>
                  </c:pt>
                  <c:pt idx="3">
                    <c:v>0.29007850020369663</c:v>
                  </c:pt>
                </c:numCache>
              </c:numRef>
            </c:minus>
          </c:errBars>
          <c:cat>
            <c:strRef>
              <c:f>天数!$I$48:$I$51</c:f>
              <c:strCache>
                <c:ptCount val="4"/>
                <c:pt idx="0">
                  <c:v>WT</c:v>
                </c:pt>
                <c:pt idx="1">
                  <c:v>3 d</c:v>
                </c:pt>
                <c:pt idx="2">
                  <c:v>5 d</c:v>
                </c:pt>
                <c:pt idx="3">
                  <c:v>7 d</c:v>
                </c:pt>
              </c:strCache>
            </c:strRef>
          </c:cat>
          <c:val>
            <c:numRef>
              <c:f>天数!$L$43:$L$46</c:f>
              <c:numCache>
                <c:formatCode>General</c:formatCode>
                <c:ptCount val="4"/>
                <c:pt idx="0">
                  <c:v>1</c:v>
                </c:pt>
                <c:pt idx="1">
                  <c:v>1.5026006930899192</c:v>
                </c:pt>
                <c:pt idx="2">
                  <c:v>2.9373761175337627</c:v>
                </c:pt>
                <c:pt idx="3">
                  <c:v>6.9641760966806725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80-4346-B2D4-538FDEFB0AC1}"/>
            </c:ext>
          </c:extLst>
        </c:ser>
        <c:axId val="157887488"/>
        <c:axId val="165869056"/>
      </c:barChart>
      <c:catAx>
        <c:axId val="157887488"/>
        <c:scaling>
          <c:orientation val="minMax"/>
        </c:scaling>
        <c:axPos val="b"/>
        <c:numFmt formatCode="General" sourceLinked="0"/>
        <c:majorTickMark val="none"/>
        <c:tickLblPos val="nextTo"/>
        <c:spPr>
          <a:ln w="12700">
            <a:solidFill>
              <a:sysClr val="windowText" lastClr="000000"/>
            </a:solidFill>
          </a:ln>
        </c:spPr>
        <c:txPr>
          <a:bodyPr/>
          <a:lstStyle/>
          <a:p>
            <a:pPr>
              <a:defRPr sz="800" baseline="0">
                <a:latin typeface="Arial Unicode MS" pitchFamily="34" charset="-122"/>
                <a:ea typeface="Arial Unicode MS" pitchFamily="34" charset="-122"/>
              </a:defRPr>
            </a:pPr>
            <a:endParaRPr lang="zh-CN"/>
          </a:p>
        </c:txPr>
        <c:crossAx val="165869056"/>
        <c:crosses val="autoZero"/>
        <c:auto val="1"/>
        <c:lblAlgn val="ctr"/>
        <c:lblOffset val="10"/>
      </c:catAx>
      <c:valAx>
        <c:axId val="165869056"/>
        <c:scaling>
          <c:orientation val="minMax"/>
        </c:scaling>
        <c:axPos val="l"/>
        <c:numFmt formatCode="General" sourceLinked="1"/>
        <c:majorTickMark val="in"/>
        <c:tickLblPos val="nextTo"/>
        <c:spPr>
          <a:ln w="12700">
            <a:solidFill>
              <a:sysClr val="windowText" lastClr="000000"/>
            </a:solidFill>
          </a:ln>
        </c:spPr>
        <c:txPr>
          <a:bodyPr/>
          <a:lstStyle/>
          <a:p>
            <a:pPr>
              <a:defRPr sz="800" baseline="0">
                <a:latin typeface="Arial Unicode MS" pitchFamily="34" charset="-122"/>
                <a:ea typeface="Arial Unicode MS" pitchFamily="34" charset="-122"/>
              </a:defRPr>
            </a:pPr>
            <a:endParaRPr lang="zh-CN"/>
          </a:p>
        </c:txPr>
        <c:crossAx val="157887488"/>
        <c:crosses val="autoZero"/>
        <c:crossBetween val="between"/>
        <c:majorUnit val="1"/>
      </c:valAx>
      <c:spPr>
        <a:noFill/>
        <a:ln w="12700">
          <a:solidFill>
            <a:sysClr val="windowText" lastClr="000000"/>
          </a:solidFill>
        </a:ln>
      </c:spPr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chart>
    <c:plotArea>
      <c:layout>
        <c:manualLayout>
          <c:layoutTarget val="inner"/>
          <c:xMode val="edge"/>
          <c:yMode val="edge"/>
          <c:x val="8.6157407407407446E-2"/>
          <c:y val="8.4455000000000252E-2"/>
          <c:w val="0.86291666666666667"/>
          <c:h val="0.76053444444444462"/>
        </c:manualLayout>
      </c:layout>
      <c:barChart>
        <c:barDir val="col"/>
        <c:grouping val="clustered"/>
        <c:ser>
          <c:idx val="0"/>
          <c:order val="0"/>
          <c:spPr>
            <a:solidFill>
              <a:schemeClr val="bg1">
                <a:lumMod val="65000"/>
              </a:schemeClr>
            </a:solidFill>
            <a:ln w="12700">
              <a:solidFill>
                <a:sysClr val="windowText" lastClr="000000"/>
              </a:solidFill>
            </a:ln>
          </c:spPr>
          <c:errBars>
            <c:errBarType val="both"/>
            <c:errValType val="cust"/>
            <c:plus>
              <c:numRef>
                <c:f>活性剂!$M$93:$M$98</c:f>
                <c:numCache>
                  <c:formatCode>General</c:formatCode>
                  <c:ptCount val="6"/>
                  <c:pt idx="0">
                    <c:v>4.2871433008214423E-2</c:v>
                  </c:pt>
                  <c:pt idx="1">
                    <c:v>0.35754771247493383</c:v>
                  </c:pt>
                  <c:pt idx="2">
                    <c:v>0.38550624237331432</c:v>
                  </c:pt>
                  <c:pt idx="3">
                    <c:v>0.60210816836419212</c:v>
                  </c:pt>
                  <c:pt idx="4">
                    <c:v>1.1697311653679086</c:v>
                  </c:pt>
                  <c:pt idx="5">
                    <c:v>1.591143579751982</c:v>
                  </c:pt>
                </c:numCache>
              </c:numRef>
            </c:plus>
            <c:minus>
              <c:numRef>
                <c:f>活性剂!$M$93:$M$98</c:f>
                <c:numCache>
                  <c:formatCode>General</c:formatCode>
                  <c:ptCount val="6"/>
                  <c:pt idx="0">
                    <c:v>4.2871433008214423E-2</c:v>
                  </c:pt>
                  <c:pt idx="1">
                    <c:v>0.35754771247493383</c:v>
                  </c:pt>
                  <c:pt idx="2">
                    <c:v>0.38550624237331432</c:v>
                  </c:pt>
                  <c:pt idx="3">
                    <c:v>0.60210816836419212</c:v>
                  </c:pt>
                  <c:pt idx="4">
                    <c:v>1.1697311653679086</c:v>
                  </c:pt>
                  <c:pt idx="5">
                    <c:v>1.591143579751982</c:v>
                  </c:pt>
                </c:numCache>
              </c:numRef>
            </c:minus>
          </c:errBars>
          <c:val>
            <c:numRef>
              <c:f>活性剂!$L$93:$L$98</c:f>
              <c:numCache>
                <c:formatCode>General</c:formatCode>
                <c:ptCount val="6"/>
                <c:pt idx="0">
                  <c:v>1</c:v>
                </c:pt>
                <c:pt idx="1">
                  <c:v>3.2447037811714159</c:v>
                </c:pt>
                <c:pt idx="2">
                  <c:v>2.9373761175337627</c:v>
                </c:pt>
                <c:pt idx="3">
                  <c:v>4.9471836404303957</c:v>
                </c:pt>
                <c:pt idx="4">
                  <c:v>8.4247207394047496</c:v>
                </c:pt>
                <c:pt idx="5">
                  <c:v>12.359003065889329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094-4F09-9EFB-F78705393CDF}"/>
            </c:ext>
          </c:extLst>
        </c:ser>
        <c:axId val="55847552"/>
        <c:axId val="55853440"/>
      </c:barChart>
      <c:catAx>
        <c:axId val="55847552"/>
        <c:scaling>
          <c:orientation val="minMax"/>
        </c:scaling>
        <c:axPos val="b"/>
        <c:majorTickMark val="none"/>
        <c:tickLblPos val="none"/>
        <c:spPr>
          <a:ln w="12700">
            <a:solidFill>
              <a:sysClr val="windowText" lastClr="000000"/>
            </a:solidFill>
          </a:ln>
        </c:spPr>
        <c:crossAx val="55853440"/>
        <c:crosses val="autoZero"/>
        <c:auto val="1"/>
        <c:lblAlgn val="ctr"/>
        <c:lblOffset val="10"/>
      </c:catAx>
      <c:valAx>
        <c:axId val="55853440"/>
        <c:scaling>
          <c:orientation val="minMax"/>
        </c:scaling>
        <c:axPos val="l"/>
        <c:numFmt formatCode="General" sourceLinked="1"/>
        <c:majorTickMark val="in"/>
        <c:tickLblPos val="nextTo"/>
        <c:spPr>
          <a:ln w="12700">
            <a:solidFill>
              <a:sysClr val="windowText" lastClr="000000"/>
            </a:solidFill>
          </a:ln>
        </c:spPr>
        <c:txPr>
          <a:bodyPr/>
          <a:lstStyle/>
          <a:p>
            <a:pPr>
              <a:defRPr sz="800" baseline="0">
                <a:latin typeface="Arial Unicode MS" pitchFamily="34" charset="-122"/>
                <a:ea typeface="Arial Unicode MS" pitchFamily="34" charset="-122"/>
              </a:defRPr>
            </a:pPr>
            <a:endParaRPr lang="zh-CN"/>
          </a:p>
        </c:txPr>
        <c:crossAx val="55847552"/>
        <c:crosses val="autoZero"/>
        <c:crossBetween val="between"/>
        <c:majorUnit val="2"/>
      </c:valAx>
      <c:spPr>
        <a:ln w="12700">
          <a:solidFill>
            <a:sysClr val="windowText" lastClr="000000"/>
          </a:solidFill>
        </a:ln>
      </c:spPr>
    </c:plotArea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plotArea>
      <c:layout>
        <c:manualLayout>
          <c:layoutTarget val="inner"/>
          <c:xMode val="edge"/>
          <c:yMode val="edge"/>
          <c:x val="8.8703703703703701E-2"/>
          <c:y val="0.16912166666666667"/>
          <c:w val="0.86962962962963086"/>
          <c:h val="0.7464233333333341"/>
        </c:manualLayout>
      </c:layout>
      <c:barChart>
        <c:barDir val="col"/>
        <c:grouping val="clustered"/>
        <c:ser>
          <c:idx val="0"/>
          <c:order val="0"/>
          <c:spPr>
            <a:solidFill>
              <a:schemeClr val="bg1">
                <a:lumMod val="65000"/>
              </a:schemeClr>
            </a:solidFill>
            <a:ln w="12700">
              <a:solidFill>
                <a:sysClr val="windowText" lastClr="000000"/>
              </a:solidFill>
            </a:ln>
          </c:spPr>
          <c:errBars>
            <c:errBarType val="both"/>
            <c:errValType val="cust"/>
            <c:plus>
              <c:numRef>
                <c:f>菌浓度!$M$15:$M$18</c:f>
                <c:numCache>
                  <c:formatCode>General</c:formatCode>
                  <c:ptCount val="4"/>
                  <c:pt idx="0">
                    <c:v>0.14719691275325295</c:v>
                  </c:pt>
                  <c:pt idx="1">
                    <c:v>0.13615045019433253</c:v>
                  </c:pt>
                  <c:pt idx="2">
                    <c:v>0.48459206466081728</c:v>
                  </c:pt>
                  <c:pt idx="3">
                    <c:v>0.63989445299272996</c:v>
                  </c:pt>
                </c:numCache>
              </c:numRef>
            </c:plus>
            <c:minus>
              <c:numRef>
                <c:f>菌浓度!$M$15:$M$18</c:f>
                <c:numCache>
                  <c:formatCode>General</c:formatCode>
                  <c:ptCount val="4"/>
                  <c:pt idx="0">
                    <c:v>0.14719691275325295</c:v>
                  </c:pt>
                  <c:pt idx="1">
                    <c:v>0.13615045019433253</c:v>
                  </c:pt>
                  <c:pt idx="2">
                    <c:v>0.48459206466081728</c:v>
                  </c:pt>
                  <c:pt idx="3">
                    <c:v>0.63989445299272996</c:v>
                  </c:pt>
                </c:numCache>
              </c:numRef>
            </c:minus>
          </c:errBars>
          <c:val>
            <c:numRef>
              <c:f>菌浓度!$L$15:$L$18</c:f>
              <c:numCache>
                <c:formatCode>General</c:formatCode>
                <c:ptCount val="4"/>
                <c:pt idx="0">
                  <c:v>1</c:v>
                </c:pt>
                <c:pt idx="1">
                  <c:v>1.6855592379289486</c:v>
                </c:pt>
                <c:pt idx="2">
                  <c:v>3.5279412501256444</c:v>
                </c:pt>
                <c:pt idx="3">
                  <c:v>5.6154197428926977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205-44C0-8B8F-D0E0D7288462}"/>
            </c:ext>
          </c:extLst>
        </c:ser>
        <c:axId val="55894016"/>
        <c:axId val="55895552"/>
      </c:barChart>
      <c:catAx>
        <c:axId val="55894016"/>
        <c:scaling>
          <c:orientation val="minMax"/>
        </c:scaling>
        <c:axPos val="b"/>
        <c:majorTickMark val="none"/>
        <c:tickLblPos val="none"/>
        <c:spPr>
          <a:ln w="12700">
            <a:solidFill>
              <a:sysClr val="windowText" lastClr="000000"/>
            </a:solidFill>
          </a:ln>
        </c:spPr>
        <c:crossAx val="55895552"/>
        <c:crosses val="autoZero"/>
        <c:auto val="1"/>
        <c:lblAlgn val="ctr"/>
        <c:lblOffset val="10"/>
      </c:catAx>
      <c:valAx>
        <c:axId val="55895552"/>
        <c:scaling>
          <c:orientation val="minMax"/>
        </c:scaling>
        <c:axPos val="l"/>
        <c:numFmt formatCode="General" sourceLinked="1"/>
        <c:majorTickMark val="in"/>
        <c:tickLblPos val="nextTo"/>
        <c:spPr>
          <a:ln w="12700">
            <a:solidFill>
              <a:sysClr val="windowText" lastClr="000000"/>
            </a:solidFill>
          </a:ln>
        </c:spPr>
        <c:txPr>
          <a:bodyPr/>
          <a:lstStyle/>
          <a:p>
            <a:pPr>
              <a:defRPr sz="800" baseline="0">
                <a:latin typeface="Arial Unicode MS" pitchFamily="34" charset="-122"/>
                <a:ea typeface="Arial Unicode MS" pitchFamily="34" charset="-122"/>
              </a:defRPr>
            </a:pPr>
            <a:endParaRPr lang="zh-CN"/>
          </a:p>
        </c:txPr>
        <c:crossAx val="55894016"/>
        <c:crosses val="autoZero"/>
        <c:crossBetween val="between"/>
        <c:majorUnit val="1"/>
      </c:valAx>
      <c:spPr>
        <a:ln w="12700">
          <a:solidFill>
            <a:schemeClr val="tx1"/>
          </a:solidFill>
        </a:ln>
      </c:spPr>
    </c:plotArea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plotArea>
      <c:layout/>
      <c:barChart>
        <c:barDir val="col"/>
        <c:grouping val="clustered"/>
        <c:ser>
          <c:idx val="0"/>
          <c:order val="0"/>
          <c:spPr>
            <a:solidFill>
              <a:schemeClr val="bg1">
                <a:lumMod val="65000"/>
              </a:schemeClr>
            </a:solidFill>
            <a:ln w="12700">
              <a:solidFill>
                <a:sysClr val="windowText" lastClr="000000"/>
              </a:solidFill>
            </a:ln>
          </c:spPr>
          <c:errBars>
            <c:errBarType val="both"/>
            <c:errValType val="cust"/>
            <c:plus>
              <c:numRef>
                <c:f>活性剂!$M$88:$M$91</c:f>
                <c:numCache>
                  <c:formatCode>General</c:formatCode>
                  <c:ptCount val="4"/>
                  <c:pt idx="0">
                    <c:v>4.2871433008214423E-2</c:v>
                  </c:pt>
                  <c:pt idx="1">
                    <c:v>1.2620159638435759</c:v>
                  </c:pt>
                  <c:pt idx="2">
                    <c:v>0.38550624237331432</c:v>
                  </c:pt>
                  <c:pt idx="3">
                    <c:v>0.74486107873367391</c:v>
                  </c:pt>
                </c:numCache>
              </c:numRef>
            </c:plus>
            <c:minus>
              <c:numRef>
                <c:f>活性剂!$M$88:$M$91</c:f>
                <c:numCache>
                  <c:formatCode>General</c:formatCode>
                  <c:ptCount val="4"/>
                  <c:pt idx="0">
                    <c:v>4.2871433008214423E-2</c:v>
                  </c:pt>
                  <c:pt idx="1">
                    <c:v>1.2620159638435759</c:v>
                  </c:pt>
                  <c:pt idx="2">
                    <c:v>0.38550624237331432</c:v>
                  </c:pt>
                  <c:pt idx="3">
                    <c:v>0.74486107873367391</c:v>
                  </c:pt>
                </c:numCache>
              </c:numRef>
            </c:minus>
          </c:errBars>
          <c:cat>
            <c:strRef>
              <c:f>活性剂!$I$88:$I$91</c:f>
              <c:strCache>
                <c:ptCount val="4"/>
                <c:pt idx="0">
                  <c:v>WT</c:v>
                </c:pt>
                <c:pt idx="1">
                  <c:v>80 μM AS </c:v>
                </c:pt>
                <c:pt idx="2">
                  <c:v>165 μM AS </c:v>
                </c:pt>
                <c:pt idx="3">
                  <c:v>300 μM AS </c:v>
                </c:pt>
              </c:strCache>
            </c:strRef>
          </c:cat>
          <c:val>
            <c:numRef>
              <c:f>活性剂!$L$88:$L$91</c:f>
              <c:numCache>
                <c:formatCode>General</c:formatCode>
                <c:ptCount val="4"/>
                <c:pt idx="0">
                  <c:v>1</c:v>
                </c:pt>
                <c:pt idx="1">
                  <c:v>3.0715778673173615</c:v>
                </c:pt>
                <c:pt idx="2">
                  <c:v>2.9373761175337627</c:v>
                </c:pt>
                <c:pt idx="3">
                  <c:v>3.3519539150606641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124-43A5-BA3F-3C57EDB9A6E9}"/>
            </c:ext>
          </c:extLst>
        </c:ser>
        <c:axId val="55948416"/>
        <c:axId val="55949952"/>
      </c:barChart>
      <c:catAx>
        <c:axId val="55948416"/>
        <c:scaling>
          <c:orientation val="minMax"/>
        </c:scaling>
        <c:axPos val="b"/>
        <c:numFmt formatCode="General" sourceLinked="0"/>
        <c:majorTickMark val="none"/>
        <c:tickLblPos val="nextTo"/>
        <c:spPr>
          <a:ln w="12700">
            <a:solidFill>
              <a:sysClr val="windowText" lastClr="000000"/>
            </a:solidFill>
          </a:ln>
        </c:spPr>
        <c:txPr>
          <a:bodyPr/>
          <a:lstStyle/>
          <a:p>
            <a:pPr>
              <a:defRPr sz="800" baseline="0">
                <a:latin typeface="Arial Unicode MS" pitchFamily="34" charset="-122"/>
                <a:ea typeface="Arial Unicode MS" pitchFamily="34" charset="-122"/>
              </a:defRPr>
            </a:pPr>
            <a:endParaRPr lang="zh-CN"/>
          </a:p>
        </c:txPr>
        <c:crossAx val="55949952"/>
        <c:crosses val="autoZero"/>
        <c:auto val="1"/>
        <c:lblAlgn val="ctr"/>
        <c:lblOffset val="10"/>
      </c:catAx>
      <c:valAx>
        <c:axId val="55949952"/>
        <c:scaling>
          <c:orientation val="minMax"/>
        </c:scaling>
        <c:axPos val="l"/>
        <c:numFmt formatCode="General" sourceLinked="1"/>
        <c:majorTickMark val="in"/>
        <c:tickLblPos val="nextTo"/>
        <c:spPr>
          <a:ln w="12700">
            <a:solidFill>
              <a:sysClr val="windowText" lastClr="000000"/>
            </a:solidFill>
          </a:ln>
        </c:spPr>
        <c:txPr>
          <a:bodyPr/>
          <a:lstStyle/>
          <a:p>
            <a:pPr>
              <a:defRPr sz="800" baseline="0">
                <a:latin typeface="Arial Unicode MS" pitchFamily="34" charset="-122"/>
                <a:ea typeface="Arial Unicode MS" pitchFamily="34" charset="-122"/>
              </a:defRPr>
            </a:pPr>
            <a:endParaRPr lang="zh-CN"/>
          </a:p>
        </c:txPr>
        <c:crossAx val="55948416"/>
        <c:crosses val="autoZero"/>
        <c:crossBetween val="between"/>
      </c:valAx>
      <c:spPr>
        <a:ln w="12700">
          <a:solidFill>
            <a:schemeClr val="tx1"/>
          </a:solidFill>
        </a:ln>
      </c:spPr>
    </c:plotArea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7183" cy="46597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994434" y="0"/>
            <a:ext cx="3057183" cy="46597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fld id="{2B6084A1-B5D3-41CC-8842-B203588BB8DC}" type="datetimeFigureOut">
              <a:rPr lang="zh-CN" altLang="en-US"/>
              <a:pPr>
                <a:defRPr/>
              </a:pPr>
              <a:t>2018/5/30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841635"/>
            <a:ext cx="3057183" cy="46597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994434" y="8841635"/>
            <a:ext cx="3057183" cy="465976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51560D2-1575-4451-815A-3D53F6C15EE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4452409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57183" cy="46597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94434" y="0"/>
            <a:ext cx="3057183" cy="46597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217738" y="698500"/>
            <a:ext cx="2617787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4998" y="4421562"/>
            <a:ext cx="5643269" cy="418931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1635"/>
            <a:ext cx="3057183" cy="46597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94434" y="8841635"/>
            <a:ext cx="3057183" cy="46597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F4925BD-C869-4B4D-B382-3582379F0EB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33192784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14350" y="2840038"/>
            <a:ext cx="5829300" cy="196056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E5566B-05BE-44D1-B7E3-38E4CAA8618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1591483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634D4-5F5E-4BBF-BF78-479822397B4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2394334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1338" y="5875338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41338" y="3875088"/>
            <a:ext cx="5829300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C6102-D778-408A-872C-525A63A16FF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2110060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1FAB47-8FA7-4970-97D9-EEBB97BF94D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377900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42900" y="2046288"/>
            <a:ext cx="3030538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2900" y="2900363"/>
            <a:ext cx="3030538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3484563" y="2046288"/>
            <a:ext cx="3030537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3484563" y="2900363"/>
            <a:ext cx="3030537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F473D-3E0B-4E6B-904D-3CCA00EC805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1379218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918365-67D0-43B3-83F6-862B95B3C8C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4083840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5E5345-E42E-4451-A9A5-3916BA95077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3813687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900" y="363538"/>
            <a:ext cx="2255838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81288" y="363538"/>
            <a:ext cx="3833812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42900" y="1912938"/>
            <a:ext cx="2255838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2BD010-3833-4D87-9485-E5CCF1A16B1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2910786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344613" y="81756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344613" y="7156450"/>
            <a:ext cx="4114800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A60578-8205-4F43-9D6A-5BDF60271DE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2660521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4149D-BDDA-4201-82E0-6FAE2A0FCCC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2393255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4972050" y="366713"/>
            <a:ext cx="1543050" cy="780097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42900" y="366713"/>
            <a:ext cx="4476750" cy="780097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619D9B-4276-4B9A-9425-760F73F389B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1233257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438"/>
            <a:ext cx="2171700" cy="635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43629FE0-81A7-43E7-B5D6-6F796DB2B3F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图表 5"/>
          <p:cNvGraphicFramePr/>
          <p:nvPr>
            <p:extLst>
              <p:ext uri="{D42A27DB-BD31-4B8C-83A1-F6EECF244321}">
                <p14:modId xmlns="" xmlns:p14="http://schemas.microsoft.com/office/powerpoint/2010/main" val="562828493"/>
              </p:ext>
            </p:extLst>
          </p:nvPr>
        </p:nvGraphicFramePr>
        <p:xfrm>
          <a:off x="3581400" y="1066800"/>
          <a:ext cx="2743200" cy="18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3"/>
          <p:cNvSpPr txBox="1">
            <a:spLocks noChangeArrowheads="1"/>
          </p:cNvSpPr>
          <p:nvPr/>
        </p:nvSpPr>
        <p:spPr bwMode="auto">
          <a:xfrm rot="16200000">
            <a:off x="3024099" y="1766799"/>
            <a:ext cx="1066798" cy="2154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i="1" kern="0" dirty="0" smtClean="0">
                <a:solidFill>
                  <a:prstClr val="black"/>
                </a:solidFill>
              </a:rPr>
              <a:t>GhWRKY40/UBQ7</a:t>
            </a:r>
            <a:endParaRPr lang="en-US" altLang="zh-CN" sz="800" i="1" kern="0" dirty="0">
              <a:solidFill>
                <a:prstClr val="black"/>
              </a:solidFill>
            </a:endParaRPr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 rot="16200000">
            <a:off x="183923" y="3608469"/>
            <a:ext cx="1066798" cy="2154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i="1" kern="0" dirty="0" smtClean="0">
                <a:solidFill>
                  <a:prstClr val="black"/>
                </a:solidFill>
              </a:rPr>
              <a:t>GhWRKY40/UBQ7</a:t>
            </a:r>
            <a:endParaRPr lang="en-US" altLang="zh-CN" sz="800" i="1" kern="0" dirty="0">
              <a:solidFill>
                <a:prstClr val="black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053601" y="4401990"/>
            <a:ext cx="41229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800" dirty="0" smtClean="0"/>
              <a:t> (v/v)</a:t>
            </a:r>
            <a:endParaRPr lang="en-US" altLang="zh-CN" sz="800" dirty="0"/>
          </a:p>
        </p:txBody>
      </p:sp>
      <p:sp>
        <p:nvSpPr>
          <p:cNvPr id="12" name="TextBox 3"/>
          <p:cNvSpPr txBox="1">
            <a:spLocks noChangeArrowheads="1"/>
          </p:cNvSpPr>
          <p:nvPr/>
        </p:nvSpPr>
        <p:spPr bwMode="auto">
          <a:xfrm rot="16200000">
            <a:off x="3016479" y="3608467"/>
            <a:ext cx="1066798" cy="2154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i="1" kern="0" dirty="0" smtClean="0">
                <a:solidFill>
                  <a:prstClr val="black"/>
                </a:solidFill>
              </a:rPr>
              <a:t>GhWRKY40/UBQ7</a:t>
            </a:r>
            <a:endParaRPr lang="en-US" altLang="zh-CN" sz="800" i="1" kern="0" dirty="0">
              <a:solidFill>
                <a:prstClr val="black"/>
              </a:solidFill>
            </a:endParaRPr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="" xmlns:p14="http://schemas.microsoft.com/office/powerpoint/2010/main" val="3626650286"/>
              </p:ext>
            </p:extLst>
          </p:nvPr>
        </p:nvGraphicFramePr>
        <p:xfrm>
          <a:off x="3573780" y="2877990"/>
          <a:ext cx="2743200" cy="18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矩形 14"/>
          <p:cNvSpPr/>
          <p:nvPr/>
        </p:nvSpPr>
        <p:spPr>
          <a:xfrm rot="19447321">
            <a:off x="3738761" y="4417230"/>
            <a:ext cx="37221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800" dirty="0" smtClean="0"/>
              <a:t> WT</a:t>
            </a:r>
            <a:endParaRPr lang="en-US" altLang="zh-CN" sz="800" dirty="0"/>
          </a:p>
        </p:txBody>
      </p:sp>
      <p:sp>
        <p:nvSpPr>
          <p:cNvPr id="16" name="矩形 15"/>
          <p:cNvSpPr/>
          <p:nvPr/>
        </p:nvSpPr>
        <p:spPr>
          <a:xfrm rot="19447321">
            <a:off x="3914021" y="4417230"/>
            <a:ext cx="689612" cy="272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660"/>
              </a:lnSpc>
            </a:pPr>
            <a:r>
              <a:rPr lang="en-US" altLang="zh-CN" sz="800" dirty="0" smtClean="0"/>
              <a:t> No </a:t>
            </a:r>
          </a:p>
          <a:p>
            <a:pPr algn="ctr">
              <a:lnSpc>
                <a:spcPts val="660"/>
              </a:lnSpc>
            </a:pPr>
            <a:r>
              <a:rPr lang="en-US" altLang="zh-CN" sz="800" dirty="0" smtClean="0"/>
              <a:t>surfactants</a:t>
            </a:r>
            <a:endParaRPr lang="en-US" altLang="zh-CN" sz="800" dirty="0"/>
          </a:p>
        </p:txBody>
      </p:sp>
      <p:sp>
        <p:nvSpPr>
          <p:cNvPr id="17" name="矩形 16"/>
          <p:cNvSpPr/>
          <p:nvPr/>
        </p:nvSpPr>
        <p:spPr>
          <a:xfrm rot="19447321">
            <a:off x="4442169" y="4417230"/>
            <a:ext cx="593431" cy="2718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660"/>
              </a:lnSpc>
            </a:pPr>
            <a:r>
              <a:rPr lang="en-US" altLang="zh-CN" sz="800" dirty="0" smtClean="0"/>
              <a:t> 0.01% </a:t>
            </a:r>
          </a:p>
          <a:p>
            <a:pPr algn="ctr">
              <a:lnSpc>
                <a:spcPts val="660"/>
              </a:lnSpc>
            </a:pPr>
            <a:r>
              <a:rPr lang="en-US" altLang="zh-CN" sz="800" dirty="0" smtClean="0"/>
              <a:t>tween20</a:t>
            </a:r>
            <a:endParaRPr lang="en-US" altLang="zh-CN" sz="800" dirty="0"/>
          </a:p>
        </p:txBody>
      </p:sp>
      <p:sp>
        <p:nvSpPr>
          <p:cNvPr id="18" name="矩形 17"/>
          <p:cNvSpPr/>
          <p:nvPr/>
        </p:nvSpPr>
        <p:spPr>
          <a:xfrm rot="19447321">
            <a:off x="4836970" y="4417230"/>
            <a:ext cx="593431" cy="2718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660"/>
              </a:lnSpc>
            </a:pPr>
            <a:r>
              <a:rPr lang="en-US" altLang="zh-CN" sz="800" dirty="0" smtClean="0"/>
              <a:t> 0.02% </a:t>
            </a:r>
          </a:p>
          <a:p>
            <a:pPr algn="ctr">
              <a:lnSpc>
                <a:spcPts val="660"/>
              </a:lnSpc>
            </a:pPr>
            <a:r>
              <a:rPr lang="en-US" altLang="zh-CN" sz="800" dirty="0" smtClean="0"/>
              <a:t>tween20</a:t>
            </a:r>
            <a:endParaRPr lang="en-US" altLang="zh-CN" sz="800" dirty="0"/>
          </a:p>
        </p:txBody>
      </p:sp>
      <p:sp>
        <p:nvSpPr>
          <p:cNvPr id="19" name="矩形 18"/>
          <p:cNvSpPr/>
          <p:nvPr/>
        </p:nvSpPr>
        <p:spPr>
          <a:xfrm rot="19447321">
            <a:off x="5208363" y="4417230"/>
            <a:ext cx="643125" cy="2718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660"/>
              </a:lnSpc>
            </a:pPr>
            <a:r>
              <a:rPr lang="en-US" altLang="zh-CN" sz="800" dirty="0" smtClean="0"/>
              <a:t> 0.03% </a:t>
            </a:r>
          </a:p>
          <a:p>
            <a:pPr algn="ctr">
              <a:lnSpc>
                <a:spcPts val="660"/>
              </a:lnSpc>
            </a:pPr>
            <a:r>
              <a:rPr lang="en-US" altLang="zh-CN" sz="800" dirty="0" err="1" smtClean="0"/>
              <a:t>silwet</a:t>
            </a:r>
            <a:r>
              <a:rPr lang="en-US" altLang="zh-CN" sz="800" dirty="0" smtClean="0"/>
              <a:t> L77</a:t>
            </a:r>
            <a:endParaRPr lang="en-US" altLang="zh-CN" sz="800" dirty="0"/>
          </a:p>
        </p:txBody>
      </p:sp>
      <p:sp>
        <p:nvSpPr>
          <p:cNvPr id="20" name="矩形 19"/>
          <p:cNvSpPr/>
          <p:nvPr/>
        </p:nvSpPr>
        <p:spPr>
          <a:xfrm rot="19447321">
            <a:off x="5594996" y="4417230"/>
            <a:ext cx="643125" cy="2718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660"/>
              </a:lnSpc>
            </a:pPr>
            <a:r>
              <a:rPr lang="en-US" altLang="zh-CN" sz="800" dirty="0" smtClean="0"/>
              <a:t> 0.05% </a:t>
            </a:r>
          </a:p>
          <a:p>
            <a:pPr algn="ctr">
              <a:lnSpc>
                <a:spcPts val="660"/>
              </a:lnSpc>
            </a:pPr>
            <a:r>
              <a:rPr lang="en-US" altLang="zh-CN" sz="800" dirty="0" err="1" smtClean="0"/>
              <a:t>silwet</a:t>
            </a:r>
            <a:r>
              <a:rPr lang="en-US" altLang="zh-CN" sz="800" dirty="0" smtClean="0"/>
              <a:t> L77</a:t>
            </a:r>
            <a:endParaRPr lang="en-US" altLang="zh-CN" sz="800" dirty="0"/>
          </a:p>
        </p:txBody>
      </p:sp>
      <p:graphicFrame>
        <p:nvGraphicFramePr>
          <p:cNvPr id="21" name="图表 20"/>
          <p:cNvGraphicFramePr/>
          <p:nvPr>
            <p:extLst>
              <p:ext uri="{D42A27DB-BD31-4B8C-83A1-F6EECF244321}">
                <p14:modId xmlns="" xmlns:p14="http://schemas.microsoft.com/office/powerpoint/2010/main" val="1772937201"/>
              </p:ext>
            </p:extLst>
          </p:nvPr>
        </p:nvGraphicFramePr>
        <p:xfrm>
          <a:off x="718364" y="917860"/>
          <a:ext cx="2743200" cy="18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2" name="TextBox 3"/>
          <p:cNvSpPr txBox="1">
            <a:spLocks noChangeArrowheads="1"/>
          </p:cNvSpPr>
          <p:nvPr/>
        </p:nvSpPr>
        <p:spPr bwMode="auto">
          <a:xfrm rot="16200000">
            <a:off x="183923" y="1800739"/>
            <a:ext cx="1066798" cy="2154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i="1" kern="0" dirty="0" smtClean="0">
                <a:solidFill>
                  <a:prstClr val="black"/>
                </a:solidFill>
              </a:rPr>
              <a:t>GhWRKY40/UBQ7</a:t>
            </a:r>
            <a:endParaRPr lang="en-US" altLang="zh-CN" sz="800" i="1" kern="0" dirty="0">
              <a:solidFill>
                <a:prstClr val="black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74420" y="2548540"/>
            <a:ext cx="381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dirty="0" smtClean="0">
                <a:latin typeface="+mn-lt"/>
              </a:rPr>
              <a:t>WT</a:t>
            </a:r>
            <a:endParaRPr lang="en-US" altLang="zh-CN" sz="800" dirty="0">
              <a:latin typeface="+mn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470660" y="2548540"/>
            <a:ext cx="7162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dirty="0" smtClean="0">
                <a:latin typeface="+mn-lt"/>
              </a:rPr>
              <a:t>OD</a:t>
            </a:r>
            <a:r>
              <a:rPr lang="en-US" altLang="zh-CN" sz="800" baseline="-25000" dirty="0" smtClean="0">
                <a:latin typeface="+mn-lt"/>
              </a:rPr>
              <a:t>600</a:t>
            </a:r>
            <a:r>
              <a:rPr lang="en-US" altLang="zh-CN" sz="800" dirty="0" smtClean="0">
                <a:latin typeface="+mn-lt"/>
              </a:rPr>
              <a:t>=0.5</a:t>
            </a:r>
            <a:endParaRPr lang="en-US" altLang="zh-CN" sz="800" dirty="0">
              <a:latin typeface="+mn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080260" y="2548540"/>
            <a:ext cx="7162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dirty="0" smtClean="0">
                <a:latin typeface="+mn-lt"/>
              </a:rPr>
              <a:t>OD</a:t>
            </a:r>
            <a:r>
              <a:rPr lang="en-US" altLang="zh-CN" sz="800" baseline="-25000" dirty="0" smtClean="0">
                <a:latin typeface="+mn-lt"/>
              </a:rPr>
              <a:t>600</a:t>
            </a:r>
            <a:r>
              <a:rPr lang="en-US" altLang="zh-CN" sz="800" dirty="0" smtClean="0">
                <a:latin typeface="+mn-lt"/>
              </a:rPr>
              <a:t>=0.9</a:t>
            </a:r>
            <a:endParaRPr lang="en-US" altLang="zh-CN" sz="800" dirty="0">
              <a:latin typeface="+mn-lt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636520" y="2548540"/>
            <a:ext cx="7162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dirty="0" smtClean="0">
                <a:latin typeface="+mn-lt"/>
              </a:rPr>
              <a:t>OD</a:t>
            </a:r>
            <a:r>
              <a:rPr lang="en-US" altLang="zh-CN" sz="800" baseline="-25000" dirty="0" smtClean="0">
                <a:latin typeface="+mn-lt"/>
              </a:rPr>
              <a:t>600</a:t>
            </a:r>
            <a:r>
              <a:rPr lang="en-US" altLang="zh-CN" sz="800" dirty="0" smtClean="0">
                <a:latin typeface="+mn-lt"/>
              </a:rPr>
              <a:t>=1.3</a:t>
            </a:r>
            <a:endParaRPr lang="en-US" altLang="zh-CN" sz="800" dirty="0">
              <a:latin typeface="+mn-lt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4272048" y="3967591"/>
            <a:ext cx="304800" cy="215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800" dirty="0" smtClean="0"/>
              <a:t>**</a:t>
            </a:r>
            <a:endParaRPr lang="en-US" altLang="zh-CN" sz="800" dirty="0"/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4671060" y="3990451"/>
            <a:ext cx="304800" cy="215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800" dirty="0" smtClean="0"/>
              <a:t>**</a:t>
            </a:r>
            <a:endParaRPr lang="en-US" altLang="zh-CN" sz="800" dirty="0"/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5059680" y="3800010"/>
            <a:ext cx="304800" cy="215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800" dirty="0" smtClean="0"/>
              <a:t>**</a:t>
            </a:r>
            <a:endParaRPr lang="en-US" altLang="zh-CN" sz="800" dirty="0"/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5449570" y="3454573"/>
            <a:ext cx="304800" cy="215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800" dirty="0" smtClean="0"/>
              <a:t>**</a:t>
            </a:r>
            <a:endParaRPr lang="en-US" altLang="zh-CN" sz="800" dirty="0"/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5845810" y="3076110"/>
            <a:ext cx="304800" cy="215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800" dirty="0" smtClean="0"/>
              <a:t>**</a:t>
            </a:r>
            <a:endParaRPr lang="en-US" altLang="zh-CN" sz="800" dirty="0"/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5167630" y="1882140"/>
            <a:ext cx="304800" cy="215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800" dirty="0" smtClean="0"/>
              <a:t>**</a:t>
            </a:r>
            <a:endParaRPr lang="en-US" altLang="zh-CN" sz="800" dirty="0"/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5755640" y="1219200"/>
            <a:ext cx="304800" cy="215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800" dirty="0" smtClean="0"/>
              <a:t>**</a:t>
            </a:r>
            <a:endParaRPr lang="en-US" altLang="zh-CN" sz="800" dirty="0"/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4596130" y="2070103"/>
            <a:ext cx="304800" cy="215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800" dirty="0" smtClean="0"/>
              <a:t>*</a:t>
            </a:r>
            <a:endParaRPr lang="en-US" altLang="zh-CN" sz="800" dirty="0"/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1714500" y="3081193"/>
            <a:ext cx="304800" cy="215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800" dirty="0" smtClean="0"/>
              <a:t>**</a:t>
            </a:r>
            <a:endParaRPr lang="en-US" altLang="zh-CN" sz="800" dirty="0"/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2308860" y="3347893"/>
            <a:ext cx="304800" cy="215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800" dirty="0" smtClean="0"/>
              <a:t>**</a:t>
            </a:r>
            <a:endParaRPr lang="en-US" altLang="zh-CN" sz="800" dirty="0"/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2909454" y="1237436"/>
            <a:ext cx="304800" cy="215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800" dirty="0" smtClean="0"/>
              <a:t>**</a:t>
            </a:r>
            <a:endParaRPr lang="en-US" altLang="zh-CN" sz="800" dirty="0"/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2322021" y="1669007"/>
            <a:ext cx="304800" cy="215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800" dirty="0" smtClean="0"/>
              <a:t>**</a:t>
            </a:r>
            <a:endParaRPr lang="en-US" altLang="zh-CN" sz="800" dirty="0"/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1722120" y="2092265"/>
            <a:ext cx="304800" cy="215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800" dirty="0" smtClean="0"/>
              <a:t>**</a:t>
            </a:r>
            <a:endParaRPr lang="en-US" altLang="zh-CN" sz="800" dirty="0"/>
          </a:p>
        </p:txBody>
      </p:sp>
      <p:graphicFrame>
        <p:nvGraphicFramePr>
          <p:cNvPr id="43" name="图表 42"/>
          <p:cNvGraphicFramePr/>
          <p:nvPr>
            <p:extLst>
              <p:ext uri="{D42A27DB-BD31-4B8C-83A1-F6EECF244321}">
                <p14:modId xmlns="" xmlns:p14="http://schemas.microsoft.com/office/powerpoint/2010/main" val="1891748273"/>
              </p:ext>
            </p:extLst>
          </p:nvPr>
        </p:nvGraphicFramePr>
        <p:xfrm>
          <a:off x="718364" y="2877990"/>
          <a:ext cx="2743200" cy="18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2895600" y="3144690"/>
            <a:ext cx="304800" cy="215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800" dirty="0" smtClean="0"/>
              <a:t>**</a:t>
            </a:r>
            <a:endParaRPr lang="en-US" altLang="zh-CN" sz="800" dirty="0"/>
          </a:p>
        </p:txBody>
      </p:sp>
      <p:sp>
        <p:nvSpPr>
          <p:cNvPr id="35" name="文本框 35"/>
          <p:cNvSpPr txBox="1">
            <a:spLocks noChangeArrowheads="1"/>
          </p:cNvSpPr>
          <p:nvPr/>
        </p:nvSpPr>
        <p:spPr bwMode="auto">
          <a:xfrm>
            <a:off x="519416" y="4876800"/>
            <a:ext cx="60150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en-US" altLang="zh-CN" sz="800" b="1" dirty="0" smtClean="0">
                <a:solidFill>
                  <a:prstClr val="black"/>
                </a:solidFill>
                <a:latin typeface="Arial" panose="020B0604020202020204" pitchFamily="34" charset="0"/>
              </a:rPr>
              <a:t>Additional file 4</a:t>
            </a:r>
            <a:r>
              <a:rPr lang="en-US" altLang="zh-CN" sz="800" b="1" dirty="0" smtClean="0">
                <a:solidFill>
                  <a:prstClr val="black"/>
                </a:solidFill>
                <a:latin typeface="+mn-lt"/>
              </a:rPr>
              <a:t>. </a:t>
            </a:r>
            <a:r>
              <a:rPr lang="en-US" altLang="zh-CN" sz="800" dirty="0" smtClean="0">
                <a:solidFill>
                  <a:prstClr val="black"/>
                </a:solidFill>
                <a:latin typeface="+mn-lt"/>
              </a:rPr>
              <a:t>Relative</a:t>
            </a:r>
            <a:r>
              <a:rPr lang="en-US" altLang="zh-CN" sz="800" b="1" dirty="0" smtClean="0">
                <a:solidFill>
                  <a:prstClr val="black"/>
                </a:solidFill>
                <a:latin typeface="+mn-lt"/>
              </a:rPr>
              <a:t> </a:t>
            </a:r>
            <a:r>
              <a:rPr lang="en-US" altLang="zh-CN" sz="800" i="1" dirty="0" smtClean="0">
                <a:latin typeface="+mn-lt"/>
                <a:cs typeface="Arial" pitchFamily="34" charset="0"/>
              </a:rPr>
              <a:t>GhWRKY40</a:t>
            </a:r>
            <a:r>
              <a:rPr lang="en-US" altLang="zh-CN" sz="800" dirty="0" smtClean="0">
                <a:latin typeface="+mn-lt"/>
                <a:cs typeface="Arial" pitchFamily="34" charset="0"/>
              </a:rPr>
              <a:t> expression levels in EHA105 </a:t>
            </a:r>
            <a:r>
              <a:rPr lang="en-US" altLang="zh-CN" sz="800" i="1" dirty="0" smtClean="0">
                <a:latin typeface="+mn-lt"/>
                <a:cs typeface="Arial" pitchFamily="34" charset="0"/>
              </a:rPr>
              <a:t>Agrobacterium</a:t>
            </a:r>
            <a:r>
              <a:rPr lang="en-US" altLang="zh-CN" sz="800" dirty="0" smtClean="0">
                <a:latin typeface="+mn-lt"/>
                <a:cs typeface="Arial" pitchFamily="34" charset="0"/>
              </a:rPr>
              <a:t>-inoculated </a:t>
            </a:r>
            <a:r>
              <a:rPr lang="en-US" altLang="zh-CN" sz="800" i="1" dirty="0" smtClean="0">
                <a:latin typeface="+mn-lt"/>
                <a:cs typeface="Arial" pitchFamily="34" charset="0"/>
              </a:rPr>
              <a:t>G. </a:t>
            </a:r>
            <a:r>
              <a:rPr lang="en-US" altLang="zh-CN" sz="800" i="1" dirty="0" err="1" smtClean="0">
                <a:latin typeface="+mn-lt"/>
                <a:cs typeface="Arial" pitchFamily="34" charset="0"/>
              </a:rPr>
              <a:t>hirsutum</a:t>
            </a:r>
            <a:r>
              <a:rPr lang="en-US" altLang="zh-CN" sz="800" dirty="0" smtClean="0">
                <a:latin typeface="+mn-lt"/>
                <a:cs typeface="Arial" pitchFamily="34" charset="0"/>
              </a:rPr>
              <a:t> plants under different </a:t>
            </a:r>
            <a:r>
              <a:rPr lang="en-US" altLang="zh-CN" sz="800" dirty="0" smtClean="0">
                <a:latin typeface="+mn-lt"/>
              </a:rPr>
              <a:t>transformation conditions</a:t>
            </a:r>
            <a:r>
              <a:rPr lang="en-US" altLang="zh-CN" sz="800" dirty="0" smtClean="0">
                <a:latin typeface="+mn-lt"/>
                <a:cs typeface="Arial" pitchFamily="34" charset="0"/>
              </a:rPr>
              <a:t>. The </a:t>
            </a:r>
            <a:r>
              <a:rPr lang="en-US" altLang="zh-CN" sz="800" i="1" dirty="0" smtClean="0">
                <a:latin typeface="+mn-lt"/>
                <a:cs typeface="Arial" pitchFamily="34" charset="0"/>
              </a:rPr>
              <a:t>GhUBQ7 </a:t>
            </a:r>
            <a:r>
              <a:rPr lang="en-US" altLang="zh-CN" sz="800" dirty="0" smtClean="0">
                <a:latin typeface="+mn-lt"/>
                <a:cs typeface="Arial" pitchFamily="34" charset="0"/>
              </a:rPr>
              <a:t>endogenous reference gene was used for normalization purposes in </a:t>
            </a:r>
            <a:r>
              <a:rPr lang="en-US" altLang="zh-CN" sz="800" dirty="0" err="1" smtClean="0">
                <a:latin typeface="+mn-lt"/>
                <a:cs typeface="Arial" pitchFamily="34" charset="0"/>
              </a:rPr>
              <a:t>qRT</a:t>
            </a:r>
            <a:r>
              <a:rPr lang="en-US" altLang="zh-CN" sz="800" dirty="0" smtClean="0">
                <a:latin typeface="+mn-lt"/>
                <a:cs typeface="Arial" pitchFamily="34" charset="0"/>
              </a:rPr>
              <a:t>-PCR assays. </a:t>
            </a:r>
            <a:r>
              <a:rPr lang="en-US" altLang="zh-CN" sz="800" b="1" dirty="0" smtClean="0">
                <a:latin typeface="+mn-lt"/>
                <a:cs typeface="Arial" pitchFamily="34" charset="0"/>
              </a:rPr>
              <a:t>a</a:t>
            </a:r>
            <a:r>
              <a:rPr lang="en-US" altLang="zh-CN" sz="800" dirty="0" smtClean="0">
                <a:latin typeface="+mn-lt"/>
                <a:cs typeface="Arial" pitchFamily="34" charset="0"/>
              </a:rPr>
              <a:t> Effect of </a:t>
            </a:r>
            <a:r>
              <a:rPr lang="en-US" altLang="zh-CN" sz="800" dirty="0" smtClean="0">
                <a:latin typeface="+mn-lt"/>
              </a:rPr>
              <a:t>different </a:t>
            </a:r>
            <a:r>
              <a:rPr lang="en-US" altLang="zh-CN" sz="800" i="1" dirty="0" smtClean="0">
                <a:latin typeface="+mn-lt"/>
              </a:rPr>
              <a:t>Agrobacterium</a:t>
            </a:r>
            <a:r>
              <a:rPr lang="en-US" altLang="zh-CN" sz="800" dirty="0" smtClean="0">
                <a:latin typeface="+mn-lt"/>
              </a:rPr>
              <a:t> concentrations;</a:t>
            </a:r>
            <a:r>
              <a:rPr lang="en-US" altLang="zh-CN" sz="800" dirty="0" smtClean="0">
                <a:latin typeface="+mn-lt"/>
                <a:cs typeface="Arial" pitchFamily="34" charset="0"/>
              </a:rPr>
              <a:t> </a:t>
            </a:r>
            <a:r>
              <a:rPr lang="en-US" altLang="zh-CN" sz="800" b="1" dirty="0" smtClean="0">
                <a:latin typeface="+mn-lt"/>
                <a:cs typeface="Arial" pitchFamily="34" charset="0"/>
              </a:rPr>
              <a:t>b</a:t>
            </a:r>
            <a:r>
              <a:rPr lang="en-US" altLang="zh-CN" sz="800" dirty="0" smtClean="0">
                <a:latin typeface="+mn-lt"/>
                <a:cs typeface="Arial" pitchFamily="34" charset="0"/>
              </a:rPr>
              <a:t> E</a:t>
            </a:r>
            <a:r>
              <a:rPr lang="en-US" altLang="zh-CN" sz="800" dirty="0" smtClean="0">
                <a:latin typeface="+mn-lt"/>
              </a:rPr>
              <a:t>xpression levels at different times after transformation; </a:t>
            </a:r>
            <a:r>
              <a:rPr lang="en-US" altLang="zh-CN" sz="800" b="1" dirty="0" smtClean="0">
                <a:latin typeface="+mn-lt"/>
              </a:rPr>
              <a:t>c</a:t>
            </a:r>
            <a:r>
              <a:rPr lang="en-US" altLang="zh-CN" sz="800" dirty="0" smtClean="0">
                <a:latin typeface="+mn-lt"/>
              </a:rPr>
              <a:t> Effect of different AS concentrations; </a:t>
            </a:r>
            <a:r>
              <a:rPr lang="en-US" altLang="zh-CN" sz="800" b="1" dirty="0" smtClean="0">
                <a:latin typeface="+mn-lt"/>
              </a:rPr>
              <a:t>d</a:t>
            </a:r>
            <a:r>
              <a:rPr lang="en-US" altLang="zh-CN" sz="800" dirty="0" smtClean="0">
                <a:latin typeface="+mn-lt"/>
              </a:rPr>
              <a:t> Effect of different types and concentrations</a:t>
            </a:r>
            <a:r>
              <a:rPr lang="en-US" altLang="zh-CN" sz="800" dirty="0" smtClean="0">
                <a:latin typeface="+mn-lt"/>
                <a:cs typeface="Arial" pitchFamily="34" charset="0"/>
              </a:rPr>
              <a:t> </a:t>
            </a:r>
            <a:r>
              <a:rPr lang="en-US" altLang="zh-CN" sz="800" dirty="0" smtClean="0">
                <a:latin typeface="+mn-lt"/>
              </a:rPr>
              <a:t>of surfactants; </a:t>
            </a:r>
            <a:r>
              <a:rPr lang="en-US" altLang="zh-CN" sz="800" dirty="0" smtClean="0">
                <a:latin typeface="+mn-lt"/>
                <a:cs typeface="Arial" pitchFamily="34" charset="0"/>
              </a:rPr>
              <a:t>Asterisks indicate significant differences from WT at *P &lt; 0.05 and **P &lt; 0.01 (Student’s </a:t>
            </a:r>
            <a:r>
              <a:rPr lang="en-US" altLang="zh-CN" sz="800" i="1" dirty="0" smtClean="0">
                <a:latin typeface="+mn-lt"/>
                <a:cs typeface="Arial" pitchFamily="34" charset="0"/>
              </a:rPr>
              <a:t>t</a:t>
            </a:r>
            <a:r>
              <a:rPr lang="en-US" altLang="zh-CN" sz="800" dirty="0" smtClean="0">
                <a:latin typeface="+mn-lt"/>
                <a:cs typeface="Arial" pitchFamily="34" charset="0"/>
              </a:rPr>
              <a:t>-test was used with two coils). For each sample, at least three independent biological and technical replicates were performed with similar results.</a:t>
            </a:r>
            <a:endParaRPr lang="en-US" altLang="zh-CN" sz="800" b="1" dirty="0">
              <a:solidFill>
                <a:prstClr val="black"/>
              </a:solidFill>
              <a:latin typeface="+mn-lt"/>
              <a:cs typeface="Arial" pitchFamily="34" charset="0"/>
            </a:endParaRPr>
          </a:p>
        </p:txBody>
      </p:sp>
      <p:sp>
        <p:nvSpPr>
          <p:cNvPr id="36" name="文本框 5"/>
          <p:cNvSpPr txBox="1">
            <a:spLocks noChangeArrowheads="1"/>
          </p:cNvSpPr>
          <p:nvPr/>
        </p:nvSpPr>
        <p:spPr bwMode="auto">
          <a:xfrm>
            <a:off x="427037" y="990600"/>
            <a:ext cx="258763" cy="307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1400" b="1" dirty="0" smtClean="0"/>
              <a:t>a</a:t>
            </a:r>
            <a:endParaRPr lang="en-US" altLang="zh-CN" sz="1400" b="1" dirty="0"/>
          </a:p>
        </p:txBody>
      </p:sp>
      <p:sp>
        <p:nvSpPr>
          <p:cNvPr id="37" name="文本框 5"/>
          <p:cNvSpPr txBox="1">
            <a:spLocks noChangeArrowheads="1"/>
          </p:cNvSpPr>
          <p:nvPr/>
        </p:nvSpPr>
        <p:spPr bwMode="auto">
          <a:xfrm>
            <a:off x="3322637" y="990600"/>
            <a:ext cx="258763" cy="307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1400" b="1" dirty="0" smtClean="0"/>
              <a:t>b</a:t>
            </a:r>
            <a:endParaRPr lang="en-US" altLang="zh-CN" sz="1400" b="1" dirty="0"/>
          </a:p>
        </p:txBody>
      </p:sp>
      <p:sp>
        <p:nvSpPr>
          <p:cNvPr id="45" name="文本框 5"/>
          <p:cNvSpPr txBox="1">
            <a:spLocks noChangeArrowheads="1"/>
          </p:cNvSpPr>
          <p:nvPr/>
        </p:nvSpPr>
        <p:spPr bwMode="auto">
          <a:xfrm>
            <a:off x="3315017" y="2743200"/>
            <a:ext cx="258763" cy="307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1400" b="1" dirty="0" smtClean="0"/>
              <a:t>d</a:t>
            </a:r>
            <a:endParaRPr lang="en-US" altLang="zh-CN" sz="1400" b="1" dirty="0"/>
          </a:p>
        </p:txBody>
      </p:sp>
      <p:sp>
        <p:nvSpPr>
          <p:cNvPr id="46" name="文本框 5"/>
          <p:cNvSpPr txBox="1">
            <a:spLocks noChangeArrowheads="1"/>
          </p:cNvSpPr>
          <p:nvPr/>
        </p:nvSpPr>
        <p:spPr bwMode="auto">
          <a:xfrm>
            <a:off x="427037" y="2743200"/>
            <a:ext cx="258763" cy="307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1400" b="1" dirty="0" smtClean="0"/>
              <a:t>c</a:t>
            </a:r>
            <a:endParaRPr lang="en-US" altLang="zh-CN" sz="14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28191</TotalTime>
  <Words>163</Words>
  <Application>Microsoft Office PowerPoint</Application>
  <PresentationFormat>全屏显示(4:3)</PresentationFormat>
  <Paragraphs>39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默认设计模板</vt:lpstr>
      <vt:lpstr>幻灯片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zhouyun</dc:creator>
  <cp:lastModifiedBy>baby</cp:lastModifiedBy>
  <cp:revision>1146</cp:revision>
  <cp:lastPrinted>2015-12-12T15:45:11Z</cp:lastPrinted>
  <dcterms:created xsi:type="dcterms:W3CDTF">1601-01-01T00:00:00Z</dcterms:created>
  <dcterms:modified xsi:type="dcterms:W3CDTF">2018-05-30T02:05:40Z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