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8" r:id="rId3"/>
    <p:sldId id="280" r:id="rId4"/>
    <p:sldId id="279" r:id="rId5"/>
    <p:sldId id="282" r:id="rId6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28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1.xml"/><Relationship Id="rId1" Type="http://schemas.openxmlformats.org/officeDocument/2006/relationships/oleObject" Target="file:///C:\Users\yb136\Documents\WeChat%20Files\wxid_hlncfbgivioa22\FileStorage\File\2021-05\&#26681;&#27611;&#26681;&#38271;&#32479;&#3574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861111111111"/>
          <c:y val="0.0694444444444444"/>
          <c:w val="0.854333333333333"/>
          <c:h val="0.8058333333333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ysClr val="window" lastClr="FFFFFF">
                <a:lumMod val="65000"/>
              </a:sysClr>
            </a:solidFill>
            <a:ln w="12700">
              <a:solidFill>
                <a:sysClr val="windowText" lastClr="000000"/>
              </a:solidFill>
            </a:ln>
            <a:effectLst/>
            <a:sp3d contourW="12700"/>
          </c:spPr>
          <c:invertIfNegative val="0"/>
          <c:dLbls>
            <c:delete val="1"/>
          </c:dLbls>
          <c:errBars>
            <c:errBarType val="both"/>
            <c:errValType val="cust"/>
            <c:noEndCap val="0"/>
            <c:plus>
              <c:numRef>
                <c:f>([根毛根长统计.xlsx]Sheet1!$E$111:$E$114,[根毛根长统计.xlsx]Sheet1!$E$100:$E$103)</c:f>
                <c:numCache>
                  <c:formatCode>General</c:formatCode>
                  <c:ptCount val="8"/>
                  <c:pt idx="0">
                    <c:v>0.38895</c:v>
                  </c:pt>
                  <c:pt idx="1">
                    <c:v>0.26711</c:v>
                  </c:pt>
                  <c:pt idx="2">
                    <c:v>0.35384</c:v>
                  </c:pt>
                  <c:pt idx="3">
                    <c:v>0.38979</c:v>
                  </c:pt>
                  <c:pt idx="4">
                    <c:v>0.26711</c:v>
                  </c:pt>
                  <c:pt idx="5">
                    <c:v>0.38979</c:v>
                  </c:pt>
                  <c:pt idx="6">
                    <c:v>0.35384</c:v>
                  </c:pt>
                  <c:pt idx="7">
                    <c:v>0.38895</c:v>
                  </c:pt>
                </c:numCache>
              </c:numRef>
            </c:plus>
            <c:minus>
              <c:numRef>
                <c:f>([根毛根长统计.xlsx]Sheet1!$E$111:$E$114,[根毛根长统计.xlsx]Sheet1!$E$100:$E$103)</c:f>
                <c:numCache>
                  <c:formatCode>General</c:formatCode>
                  <c:ptCount val="8"/>
                  <c:pt idx="0">
                    <c:v>0.38895</c:v>
                  </c:pt>
                  <c:pt idx="1">
                    <c:v>0.26711</c:v>
                  </c:pt>
                  <c:pt idx="2">
                    <c:v>0.35384</c:v>
                  </c:pt>
                  <c:pt idx="3">
                    <c:v>0.38979</c:v>
                  </c:pt>
                  <c:pt idx="4">
                    <c:v>0.26711</c:v>
                  </c:pt>
                  <c:pt idx="5">
                    <c:v>0.38979</c:v>
                  </c:pt>
                  <c:pt idx="6">
                    <c:v>0.35384</c:v>
                  </c:pt>
                  <c:pt idx="7">
                    <c:v>0.38895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[根毛根长统计.xlsx]Sheet1!$B$111:$B$114</c:f>
              <c:strCache>
                <c:ptCount val="4"/>
                <c:pt idx="0">
                  <c:v>1/2 B5</c:v>
                </c:pt>
                <c:pt idx="1">
                  <c:v>MS</c:v>
                </c:pt>
                <c:pt idx="2">
                  <c:v>B5</c:v>
                </c:pt>
                <c:pt idx="3">
                  <c:v>1/2 MS</c:v>
                </c:pt>
              </c:strCache>
            </c:strRef>
          </c:cat>
          <c:val>
            <c:numRef>
              <c:f>[根毛根长统计.xlsx]Sheet1!$C$111:$C$114</c:f>
              <c:numCache>
                <c:formatCode>General</c:formatCode>
                <c:ptCount val="4"/>
                <c:pt idx="0">
                  <c:v>5.4143</c:v>
                </c:pt>
                <c:pt idx="1">
                  <c:v>4.1012</c:v>
                </c:pt>
                <c:pt idx="2">
                  <c:v>5.1131</c:v>
                </c:pt>
                <c:pt idx="3">
                  <c:v>4.7155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943270368"/>
        <c:axId val="-943264384"/>
      </c:barChart>
      <c:catAx>
        <c:axId val="-943270368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pPr>
          </a:p>
        </c:txPr>
        <c:crossAx val="-943264384"/>
        <c:crosses val="autoZero"/>
        <c:auto val="1"/>
        <c:lblAlgn val="ctr"/>
        <c:lblOffset val="100"/>
        <c:noMultiLvlLbl val="0"/>
      </c:catAx>
      <c:valAx>
        <c:axId val="-943264384"/>
        <c:scaling>
          <c:orientation val="minMax"/>
          <c:max val="8"/>
        </c:scaling>
        <c:delete val="0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zh-CN"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pPr>
                <a:r>
                  <a:rPr lang="en-US" altLang="zh-CN" sz="1200" b="1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rPr>
                  <a:t>Root length (cm)</a:t>
                </a:r>
                <a:endParaRPr lang="en-US" altLang="zh-CN" sz="1200" b="1">
                  <a:solidFill>
                    <a:sysClr val="windowText" lastClr="000000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0108333333333333"/>
              <c:y val="0.23601851851851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pPr>
          </a:p>
        </c:txPr>
        <c:crossAx val="-94327036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lang="zh-CN" sz="1200" b="1">
          <a:solidFill>
            <a:sysClr val="windowText" lastClr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000" kern="1200"/>
  </cs:axisTitle>
  <cs:categoryAxis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1000" kern="1200"/>
  </cs:chartArea>
  <cs:dataLabel>
    <cs:lnRef idx="0"/>
    <cs:fillRef idx="0"/>
    <cs:effectRef idx="0"/>
    <cs:fontRef idx="minor">
      <a:sysClr val="windowText" lastClr="000000">
        <a:lumMod val="75000"/>
        <a:lumOff val="25000"/>
      </a:sysClr>
    </cs:fontRef>
    <cs:defRPr sz="900" kern="1200"/>
  </cs:dataLabel>
  <cs:dataLabelCallout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solidFill>
        <a:sysClr val="window" lastClr="FFFFFF"/>
      </a:solidFill>
      <a:ln>
        <a:solidFill>
          <a:sysClr val="windowText" lastClr="000000">
            <a:lumMod val="25000"/>
            <a:lumOff val="75000"/>
          </a:sys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ysClr val="windowText" lastClr="000000"/>
    </cs:fontRef>
  </cs:dataPoint>
  <cs:dataPoint3D>
    <cs:lnRef idx="0"/>
    <cs:fillRef idx="1">
      <cs:styleClr val="auto"/>
    </cs:fillRef>
    <cs:effectRef idx="0"/>
    <cs:fontRef idx="minor">
      <a:sysClr val="windowText" lastClr="000000"/>
    </cs:fontRef>
  </cs:dataPoint3D>
  <cs:dataPointLine>
    <cs:lnRef idx="0">
      <cs:styleClr val="auto"/>
    </cs:lnRef>
    <cs:fillRef idx="1"/>
    <cs:effectRef idx="0"/>
    <cs:fontRef idx="minor">
      <a:sysClr val="windowText" lastClr="000000"/>
    </cs:fontRef>
    <cs:spPr>
      <a:ln w="2857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ysClr val="windowText" lastClr="000000"/>
    </cs:fontRef>
    <cs:spPr>
      <a:ln w="9525">
        <a:solidFill>
          <a:srgbClr val="FFFFFF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ysClr val="windowText" lastClr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noFill/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dataTable>
  <cs:downBar>
    <cs:lnRef idx="0"/>
    <cs:fillRef idx="0"/>
    <cs:effectRef idx="0"/>
    <cs:fontRef idx="minor">
      <a:sysClr val="windowText" lastClr="000000"/>
    </cs:fontRef>
    <cs:spPr>
      <a:solidFill>
        <a:sysClr val="windowText" lastClr="000000">
          <a:lumMod val="65000"/>
          <a:lumOff val="35000"/>
        </a:sysClr>
      </a:solidFill>
      <a:ln w="9525">
        <a:solidFill>
          <a:sysClr val="windowText" lastClr="000000">
            <a:lumMod val="65000"/>
            <a:lumOff val="35000"/>
          </a:sysClr>
        </a:solidFill>
      </a:ln>
    </cs:spPr>
  </cs:downBar>
  <cs:drop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dropLine>
  <cs:errorBa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errorBar>
  <cs:floor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floor>
  <cs:gridlineMaj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</cs:gridlineMajor>
  <cs:gridlineMin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"/>
            <a:lumOff val="95000"/>
          </a:sysClr>
        </a:solidFill>
        <a:round/>
      </a:ln>
    </cs:spPr>
  </cs:gridlineMinor>
  <cs:hiLo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75000"/>
            <a:lumOff val="25000"/>
          </a:sysClr>
        </a:solidFill>
        <a:round/>
      </a:ln>
    </cs:spPr>
  </cs:hiLoLine>
  <cs:leader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leaderLine>
  <cs:legend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legend>
  <cs:plotArea mods="allowNoFillOverride allowNoLineOverride">
    <cs:lnRef idx="0"/>
    <cs:fillRef idx="0"/>
    <cs:effectRef idx="0"/>
    <cs:fontRef idx="minor">
      <a:sysClr val="windowText" lastClr="000000"/>
    </cs:fontRef>
  </cs:plotArea>
  <cs:plotArea3D mods="allowNoFillOverride allowNoLineOverride">
    <cs:lnRef idx="0"/>
    <cs:fillRef idx="0"/>
    <cs:effectRef idx="0"/>
    <cs:fontRef idx="minor">
      <a:sysClr val="windowText" lastClr="000000"/>
    </cs:fontRef>
  </cs:plotArea3D>
  <cs:series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seriesAxis>
  <cs:series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seriesLine>
  <cs: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ysClr val="windowText" lastClr="000000"/>
    </cs:fontRef>
    <cs:spPr>
      <a:ln w="19050" cap="rnd">
        <a:solidFill>
          <a:srgbClr val="FFFFFF"/>
        </a:solidFill>
        <a:prstDash val="sysDot"/>
      </a:ln>
    </cs:spPr>
  </cs:trendline>
  <cs:trendlineLabel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trendlineLabel>
  <cs:upBar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>
        <a:solidFill>
          <a:sysClr val="windowText" lastClr="000000">
            <a:lumMod val="15000"/>
            <a:lumOff val="85000"/>
          </a:sysClr>
        </a:solidFill>
      </a:ln>
    </cs:spPr>
  </cs:upBar>
  <cs:value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valueAxis>
  <cs:wall>
    <cs:lnRef idx="0"/>
    <cs:fillRef idx="0"/>
    <cs:effectRef idx="0"/>
    <cs:fontRef idx="minor">
      <a:sysClr val="windowText" lastClr="000000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21F54-45C6-4462-B9A9-3CD3B1E82B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A4222-0EA4-460D-8CA3-24D02ED643A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8" r="15342"/>
          <a:stretch>
            <a:fillRect/>
          </a:stretch>
        </p:blipFill>
        <p:spPr>
          <a:xfrm>
            <a:off x="2047279" y="2606454"/>
            <a:ext cx="2763443" cy="2940586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4697618" y="5062767"/>
            <a:ext cx="0" cy="381771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2808348" y="5495806"/>
            <a:ext cx="1655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Empty Vector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6742" y="6236776"/>
            <a:ext cx="5864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Figure S1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GUS staining of the negative control samples which were transformed with empty vector pFGC5941.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/>
          <p:nvPr/>
        </p:nvGraphicFramePr>
        <p:xfrm>
          <a:off x="1143000" y="384430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" name="文本框 9"/>
          <p:cNvSpPr txBox="1"/>
          <p:nvPr/>
        </p:nvSpPr>
        <p:spPr>
          <a:xfrm>
            <a:off x="2018030" y="4253885"/>
            <a:ext cx="5232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600" b="1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a</a:t>
            </a:r>
            <a:endParaRPr lang="en-US" altLang="zh-CN" sz="1600" b="1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2997200" y="4671080"/>
            <a:ext cx="5232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600" b="1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b</a:t>
            </a:r>
            <a:endParaRPr lang="en-US" altLang="zh-CN" sz="1600" b="1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" name="文本框 11"/>
          <p:cNvSpPr txBox="1"/>
          <p:nvPr/>
        </p:nvSpPr>
        <p:spPr>
          <a:xfrm>
            <a:off x="3917950" y="4333895"/>
            <a:ext cx="5232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600" b="1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ab</a:t>
            </a:r>
            <a:endParaRPr lang="en-US" altLang="zh-CN" sz="1600" b="1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" name="文本框 12"/>
          <p:cNvSpPr txBox="1"/>
          <p:nvPr/>
        </p:nvSpPr>
        <p:spPr>
          <a:xfrm>
            <a:off x="4929505" y="4458990"/>
            <a:ext cx="5232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600" b="1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ab</a:t>
            </a:r>
            <a:endParaRPr lang="en-US" altLang="zh-CN" sz="1600" b="1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4102" y="6997085"/>
            <a:ext cx="535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Figure S2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The hairy root length after inoculating in different media. 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/>
        </p:nvCxnSpPr>
        <p:spPr>
          <a:xfrm>
            <a:off x="759346" y="2390782"/>
            <a:ext cx="5162788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4"/>
          <p:cNvSpPr txBox="1"/>
          <p:nvPr/>
        </p:nvSpPr>
        <p:spPr>
          <a:xfrm>
            <a:off x="912818" y="2517663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Event ID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5"/>
          <p:cNvSpPr txBox="1"/>
          <p:nvPr/>
        </p:nvSpPr>
        <p:spPr>
          <a:xfrm>
            <a:off x="1826583" y="2517896"/>
            <a:ext cx="1464310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015" b="1" i="1" dirty="0" err="1">
                <a:latin typeface="Arial" panose="020B0604020202020204" pitchFamily="34" charset="0"/>
                <a:cs typeface="Arial" panose="020B0604020202020204" pitchFamily="34" charset="0"/>
              </a:rPr>
              <a:t>Lectin</a:t>
            </a:r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 copy number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3920100" y="2517663"/>
            <a:ext cx="1503759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Ratio (</a:t>
            </a:r>
            <a:r>
              <a:rPr lang="en-US" altLang="zh-CN" sz="1015" b="1" i="1" dirty="0">
                <a:latin typeface="Arial" panose="020B0604020202020204" pitchFamily="34" charset="0"/>
                <a:cs typeface="Arial" panose="020B0604020202020204" pitchFamily="34" charset="0"/>
              </a:rPr>
              <a:t>35S/</a:t>
            </a:r>
            <a:r>
              <a:rPr lang="en-US" altLang="zh-CN" sz="1015" b="1" i="1" dirty="0" err="1">
                <a:latin typeface="Arial" panose="020B0604020202020204" pitchFamily="34" charset="0"/>
                <a:cs typeface="Arial" panose="020B0604020202020204" pitchFamily="34" charset="0"/>
              </a:rPr>
              <a:t>Lectin</a:t>
            </a:r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759346" y="2843338"/>
            <a:ext cx="51627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table"/>
          <p:cNvPicPr/>
          <p:nvPr/>
        </p:nvPicPr>
        <p:blipFill>
          <a:blip r:embed="rId1"/>
          <a:stretch>
            <a:fillRect/>
          </a:stretch>
        </p:blipFill>
        <p:spPr>
          <a:xfrm>
            <a:off x="4046922" y="2875719"/>
            <a:ext cx="1043305" cy="6349999"/>
          </a:xfrm>
          <a:prstGeom prst="rect">
            <a:avLst/>
          </a:prstGeom>
        </p:spPr>
      </p:pic>
      <p:pic>
        <p:nvPicPr>
          <p:cNvPr id="18" name="table"/>
          <p:cNvPicPr/>
          <p:nvPr/>
        </p:nvPicPr>
        <p:blipFill>
          <a:blip r:embed="rId2"/>
          <a:stretch>
            <a:fillRect/>
          </a:stretch>
        </p:blipFill>
        <p:spPr>
          <a:xfrm>
            <a:off x="962983" y="2875718"/>
            <a:ext cx="599440" cy="6350000"/>
          </a:xfrm>
          <a:prstGeom prst="rect">
            <a:avLst/>
          </a:prstGeom>
        </p:spPr>
      </p:pic>
      <p:pic>
        <p:nvPicPr>
          <p:cNvPr id="19" name="table"/>
          <p:cNvPicPr/>
          <p:nvPr/>
        </p:nvPicPr>
        <p:blipFill>
          <a:blip r:embed="rId3"/>
          <a:stretch>
            <a:fillRect/>
          </a:stretch>
        </p:blipFill>
        <p:spPr>
          <a:xfrm>
            <a:off x="2253938" y="2875718"/>
            <a:ext cx="609600" cy="6350000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>
            <a:off x="759981" y="9275888"/>
            <a:ext cx="51627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640080" y="1740449"/>
            <a:ext cx="6045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Table S1 Copy number of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35S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in transgenic hairy root events estimated by </a:t>
            </a:r>
            <a:r>
              <a:rPr lang="en-US" altLang="zh-CN" sz="1400" dirty="0" err="1">
                <a:latin typeface="Arial" panose="020B0604020202020204" pitchFamily="34" charset="0"/>
                <a:cs typeface="Arial" panose="020B0604020202020204" pitchFamily="34" charset="0"/>
              </a:rPr>
              <a:t>ddPCR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3530" y="1830705"/>
            <a:ext cx="61817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Table S2 Primers and probes used in droplet digital PCR for copy number determination of transgenic hairy root events</a:t>
            </a:r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437401" y="2632717"/>
            <a:ext cx="60480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4"/>
          <p:cNvSpPr txBox="1"/>
          <p:nvPr/>
        </p:nvSpPr>
        <p:spPr>
          <a:xfrm>
            <a:off x="498798" y="276213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1239843" y="276213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4"/>
          <p:cNvSpPr txBox="1"/>
          <p:nvPr/>
        </p:nvSpPr>
        <p:spPr>
          <a:xfrm>
            <a:off x="2346648" y="276213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</a:rPr>
              <a:t>Sequence 5’-3’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65090" y="2762250"/>
            <a:ext cx="1601470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Amplicon size (bp)</a:t>
            </a:r>
            <a:endParaRPr lang="en-US" altLang="zh-CN" sz="1015" b="1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437401" y="3139248"/>
            <a:ext cx="604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4"/>
          <p:cNvSpPr txBox="1"/>
          <p:nvPr/>
        </p:nvSpPr>
        <p:spPr>
          <a:xfrm>
            <a:off x="422598" y="320028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LEC-F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4"/>
          <p:cNvSpPr txBox="1"/>
          <p:nvPr/>
        </p:nvSpPr>
        <p:spPr>
          <a:xfrm>
            <a:off x="422598" y="347079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LEC-R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97380" y="3200400"/>
            <a:ext cx="2540000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GCCCTCTACTCCACCCCCA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899920" y="3472180"/>
            <a:ext cx="2654300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GCCCATCTGCAAGCCTTTTT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1" name="文本框 4"/>
          <p:cNvSpPr txBox="1"/>
          <p:nvPr/>
        </p:nvSpPr>
        <p:spPr>
          <a:xfrm>
            <a:off x="1239843" y="320028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i="1" dirty="0">
                <a:latin typeface="Arial" panose="020B0604020202020204" pitchFamily="34" charset="0"/>
                <a:cs typeface="Arial" panose="020B0604020202020204" pitchFamily="34" charset="0"/>
              </a:rPr>
              <a:t>Lectin</a:t>
            </a:r>
            <a:endParaRPr lang="en-US" altLang="zh-CN" sz="101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4"/>
          <p:cNvSpPr txBox="1"/>
          <p:nvPr/>
        </p:nvSpPr>
        <p:spPr>
          <a:xfrm>
            <a:off x="1239843" y="347206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i="1" dirty="0">
                <a:latin typeface="Arial" panose="020B0604020202020204" pitchFamily="34" charset="0"/>
                <a:cs typeface="Arial" panose="020B0604020202020204" pitchFamily="34" charset="0"/>
              </a:rPr>
              <a:t>Lectin</a:t>
            </a:r>
            <a:endParaRPr lang="en-US" altLang="zh-CN" sz="101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4"/>
          <p:cNvSpPr txBox="1"/>
          <p:nvPr/>
        </p:nvSpPr>
        <p:spPr>
          <a:xfrm>
            <a:off x="1239843" y="374384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i="1" dirty="0">
                <a:latin typeface="Arial" panose="020B0604020202020204" pitchFamily="34" charset="0"/>
                <a:cs typeface="Arial" panose="020B0604020202020204" pitchFamily="34" charset="0"/>
              </a:rPr>
              <a:t>Lectin</a:t>
            </a:r>
            <a:endParaRPr lang="en-US" altLang="zh-CN" sz="101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4"/>
          <p:cNvSpPr txBox="1"/>
          <p:nvPr/>
        </p:nvSpPr>
        <p:spPr>
          <a:xfrm>
            <a:off x="422598" y="374384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LEC-probe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22780" y="3743960"/>
            <a:ext cx="3423285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FAM-AGCTTCGCCGCTTCCTTCAACTTCAC-BHQ1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19" name="文本框 4"/>
          <p:cNvSpPr txBox="1"/>
          <p:nvPr/>
        </p:nvSpPr>
        <p:spPr>
          <a:xfrm>
            <a:off x="5606103" y="331458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4"/>
          <p:cNvSpPr txBox="1"/>
          <p:nvPr/>
        </p:nvSpPr>
        <p:spPr>
          <a:xfrm>
            <a:off x="422598" y="401308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35-F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4"/>
          <p:cNvSpPr txBox="1"/>
          <p:nvPr/>
        </p:nvSpPr>
        <p:spPr>
          <a:xfrm>
            <a:off x="422598" y="428359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35-R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4"/>
          <p:cNvSpPr txBox="1"/>
          <p:nvPr/>
        </p:nvSpPr>
        <p:spPr>
          <a:xfrm>
            <a:off x="1239843" y="401308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i="1" dirty="0">
                <a:latin typeface="Arial" panose="020B0604020202020204" pitchFamily="34" charset="0"/>
                <a:cs typeface="Arial" panose="020B0604020202020204" pitchFamily="34" charset="0"/>
              </a:rPr>
              <a:t>35S</a:t>
            </a:r>
            <a:endParaRPr lang="en-US" altLang="zh-CN" sz="101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4"/>
          <p:cNvSpPr txBox="1"/>
          <p:nvPr/>
        </p:nvSpPr>
        <p:spPr>
          <a:xfrm>
            <a:off x="1239843" y="428486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i="1" dirty="0">
                <a:latin typeface="Arial" panose="020B0604020202020204" pitchFamily="34" charset="0"/>
                <a:cs typeface="Arial" panose="020B0604020202020204" pitchFamily="34" charset="0"/>
              </a:rPr>
              <a:t>35S</a:t>
            </a:r>
            <a:endParaRPr lang="en-US" altLang="zh-CN" sz="101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4"/>
          <p:cNvSpPr txBox="1"/>
          <p:nvPr/>
        </p:nvSpPr>
        <p:spPr>
          <a:xfrm>
            <a:off x="1239843" y="455664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i="1" dirty="0">
                <a:latin typeface="Arial" panose="020B0604020202020204" pitchFamily="34" charset="0"/>
                <a:cs typeface="Arial" panose="020B0604020202020204" pitchFamily="34" charset="0"/>
              </a:rPr>
              <a:t>35S</a:t>
            </a:r>
            <a:endParaRPr lang="en-US" altLang="zh-CN" sz="101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4"/>
          <p:cNvSpPr txBox="1"/>
          <p:nvPr/>
        </p:nvSpPr>
        <p:spPr>
          <a:xfrm>
            <a:off x="422598" y="455664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35-probe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907540" y="4013200"/>
            <a:ext cx="2540000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CGACAGTGGTCCCAAAGA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915160" y="4284980"/>
            <a:ext cx="2540000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AAGACGTGGTTGGAACGTCTTC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922780" y="4554220"/>
            <a:ext cx="3507105" cy="247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buClrTx/>
              <a:buSzTx/>
              <a:buFontTx/>
            </a:pPr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FAM-TGGACCCCCACCCACGAGGAGCATC-BHQ1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9" name="文本框 4"/>
          <p:cNvSpPr txBox="1"/>
          <p:nvPr/>
        </p:nvSpPr>
        <p:spPr>
          <a:xfrm>
            <a:off x="5659443" y="4137548"/>
            <a:ext cx="1106924" cy="247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015" dirty="0"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endParaRPr lang="en-US" altLang="zh-CN" sz="10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422796" y="4960428"/>
            <a:ext cx="604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新版空白演示配色">
    <a:dk1>
      <a:srgbClr val="000000"/>
    </a:dk1>
    <a:lt1>
      <a:srgbClr val="FFFFFF"/>
    </a:lt1>
    <a:dk2>
      <a:srgbClr val="0F1423"/>
    </a:dk2>
    <a:lt2>
      <a:srgbClr val="FFFFFF"/>
    </a:lt2>
    <a:accent1>
      <a:srgbClr val="6096E6"/>
    </a:accent1>
    <a:accent2>
      <a:srgbClr val="58B6E5"/>
    </a:accent2>
    <a:accent3>
      <a:srgbClr val="56CA95"/>
    </a:accent3>
    <a:accent4>
      <a:srgbClr val="FFBA55"/>
    </a:accent4>
    <a:accent5>
      <a:srgbClr val="F18870"/>
    </a:accent5>
    <a:accent6>
      <a:srgbClr val="EC5F74"/>
    </a:accent6>
    <a:hlink>
      <a:srgbClr val="0563C1"/>
    </a:hlink>
    <a:folHlink>
      <a:srgbClr val="954D72"/>
    </a:folHlink>
  </a:clrScheme>
  <a:fontScheme name="自定义 9">
    <a:majorFont>
      <a:latin typeface="Arial"/>
      <a:ea typeface="微软雅黑"/>
      <a:cs typeface=""/>
    </a:majorFont>
    <a:minorFont>
      <a:latin typeface="Arial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687</Words>
  <Application>WPS 演示</Application>
  <PresentationFormat>宽屏</PresentationFormat>
  <Paragraphs>72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5" baseType="lpstr">
      <vt:lpstr>Arial</vt:lpstr>
      <vt:lpstr>宋体</vt:lpstr>
      <vt:lpstr>Wingdings</vt:lpstr>
      <vt:lpstr>Arial</vt:lpstr>
      <vt:lpstr>微软雅黑</vt:lpstr>
      <vt:lpstr>Arial Unicode MS</vt:lpstr>
      <vt:lpstr>等线 Light</vt:lpstr>
      <vt:lpstr>Calibri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Duan Kaixuan</dc:creator>
  <cp:lastModifiedBy>yb136</cp:lastModifiedBy>
  <cp:revision>3</cp:revision>
  <dcterms:created xsi:type="dcterms:W3CDTF">2021-05-28T06:48:00Z</dcterms:created>
  <dcterms:modified xsi:type="dcterms:W3CDTF">2021-05-29T17:03:42Z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E31DDE3BCAE443DF9DA4074AC94DA4F2</vt:lpwstr>
  </property>
  <property fmtid="{D5CDD505-2E9C-101B-9397-08002B2CF9AE}" pid="3" name="KSOProductBuildVer">
    <vt:lpwstr>2052-11.1.0.10495</vt:lpwstr>
  </property>
</Properties>
</file>