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58" r:id="rId2"/>
    <p:sldId id="265" r:id="rId3"/>
    <p:sldId id="270" r:id="rId4"/>
    <p:sldId id="271" r:id="rId5"/>
    <p:sldId id="261" r:id="rId6"/>
    <p:sldId id="266" r:id="rId7"/>
    <p:sldId id="267" r:id="rId8"/>
    <p:sldId id="264" r:id="rId9"/>
    <p:sldId id="268" r:id="rId10"/>
    <p:sldId id="269" r:id="rId11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4660"/>
  </p:normalViewPr>
  <p:slideViewPr>
    <p:cSldViewPr snapToGrid="0">
      <p:cViewPr varScale="1">
        <p:scale>
          <a:sx n="33" d="100"/>
          <a:sy n="33" d="100"/>
        </p:scale>
        <p:origin x="24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C6AA3-181A-4E1B-92EA-FCE168C864C2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326C7-9EF5-490A-A17B-443A1B690CE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6072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621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174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4702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5020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007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474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498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79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951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83613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176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75FBF2-57D6-4474-AB9E-F98A250816F8}" type="datetimeFigureOut">
              <a:rPr lang="en-IN" smtClean="0"/>
              <a:t>02-11-2025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E1213D-3006-4817-B699-375AC0F2CC9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929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microsoft.com/office/2007/relationships/hdphoto" Target="../media/hdphoto15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11" Type="http://schemas.openxmlformats.org/officeDocument/2006/relationships/image" Target="../media/image65.png"/><Relationship Id="rId5" Type="http://schemas.openxmlformats.org/officeDocument/2006/relationships/image" Target="../media/image60.jpeg"/><Relationship Id="rId10" Type="http://schemas.microsoft.com/office/2007/relationships/hdphoto" Target="../media/hdphoto14.wdp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tmp"/><Relationship Id="rId7" Type="http://schemas.openxmlformats.org/officeDocument/2006/relationships/image" Target="../media/image11.png"/><Relationship Id="rId12" Type="http://schemas.openxmlformats.org/officeDocument/2006/relationships/image" Target="../media/image14.tm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microsoft.com/office/2007/relationships/hdphoto" Target="../media/hdphoto2.wdp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tm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mp"/><Relationship Id="rId3" Type="http://schemas.openxmlformats.org/officeDocument/2006/relationships/image" Target="../media/image16.png"/><Relationship Id="rId7" Type="http://schemas.openxmlformats.org/officeDocument/2006/relationships/image" Target="../media/image20.tmp"/><Relationship Id="rId12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4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tmp"/><Relationship Id="rId5" Type="http://schemas.openxmlformats.org/officeDocument/2006/relationships/image" Target="../media/image28.png"/><Relationship Id="rId10" Type="http://schemas.microsoft.com/office/2007/relationships/hdphoto" Target="../media/hdphoto5.wdp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48.png"/><Relationship Id="rId4" Type="http://schemas.openxmlformats.org/officeDocument/2006/relationships/image" Target="../media/image45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12" Type="http://schemas.openxmlformats.org/officeDocument/2006/relationships/image" Target="../media/image5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microsoft.com/office/2007/relationships/hdphoto" Target="../media/hdphoto11.wdp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87B39650-4892-5DBB-4DB4-C19190A48C7F}"/>
              </a:ext>
            </a:extLst>
          </p:cNvPr>
          <p:cNvGrpSpPr/>
          <p:nvPr/>
        </p:nvGrpSpPr>
        <p:grpSpPr>
          <a:xfrm>
            <a:off x="264121" y="260058"/>
            <a:ext cx="6541157" cy="8618889"/>
            <a:chOff x="264121" y="260058"/>
            <a:chExt cx="6541157" cy="8618889"/>
          </a:xfrm>
        </p:grpSpPr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90A677A2-05BA-C71D-181E-673229AB16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5" b="10556"/>
            <a:stretch/>
          </p:blipFill>
          <p:spPr bwMode="auto">
            <a:xfrm>
              <a:off x="763636" y="1349152"/>
              <a:ext cx="2337451" cy="210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C19B3DB8-2932-5ED6-795A-83EDC5E7B9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5" b="10556"/>
            <a:stretch/>
          </p:blipFill>
          <p:spPr bwMode="auto">
            <a:xfrm>
              <a:off x="3905855" y="1336178"/>
              <a:ext cx="2337451" cy="210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>
              <a:extLst>
                <a:ext uri="{FF2B5EF4-FFF2-40B4-BE49-F238E27FC236}">
                  <a16:creationId xmlns:a16="http://schemas.microsoft.com/office/drawing/2014/main" id="{AF516D05-E884-C209-3DEF-6EA03B449F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" b="10556"/>
            <a:stretch/>
          </p:blipFill>
          <p:spPr bwMode="auto">
            <a:xfrm>
              <a:off x="770165" y="3993600"/>
              <a:ext cx="2330922" cy="210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>
              <a:extLst>
                <a:ext uri="{FF2B5EF4-FFF2-40B4-BE49-F238E27FC236}">
                  <a16:creationId xmlns:a16="http://schemas.microsoft.com/office/drawing/2014/main" id="{4C59C45A-032A-1F75-B905-115DC4481C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" b="10556"/>
            <a:stretch/>
          </p:blipFill>
          <p:spPr bwMode="auto">
            <a:xfrm>
              <a:off x="4030142" y="3993600"/>
              <a:ext cx="2330922" cy="210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>
              <a:extLst>
                <a:ext uri="{FF2B5EF4-FFF2-40B4-BE49-F238E27FC236}">
                  <a16:creationId xmlns:a16="http://schemas.microsoft.com/office/drawing/2014/main" id="{69156ED6-0197-1A1A-8FD3-67AB7FDD17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78" b="10834"/>
            <a:stretch/>
          </p:blipFill>
          <p:spPr bwMode="auto">
            <a:xfrm>
              <a:off x="2421135" y="6776547"/>
              <a:ext cx="2351282" cy="210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5E62CC3-162A-0CDD-572F-130A474AE7C3}"/>
                </a:ext>
              </a:extLst>
            </p:cNvPr>
            <p:cNvSpPr txBox="1"/>
            <p:nvPr/>
          </p:nvSpPr>
          <p:spPr>
            <a:xfrm>
              <a:off x="1193799" y="1127452"/>
              <a:ext cx="1695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OS + LUAD + Stage2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071E061-92F2-812C-6D69-7E2C835AFD17}"/>
                </a:ext>
              </a:extLst>
            </p:cNvPr>
            <p:cNvSpPr txBox="1"/>
            <p:nvPr/>
          </p:nvSpPr>
          <p:spPr>
            <a:xfrm>
              <a:off x="4294184" y="1127451"/>
              <a:ext cx="1695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OS + LUAD + Stage3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BB6AAD-BBC0-FF81-EA76-91D3331B86A1}"/>
                </a:ext>
              </a:extLst>
            </p:cNvPr>
            <p:cNvSpPr txBox="1"/>
            <p:nvPr/>
          </p:nvSpPr>
          <p:spPr>
            <a:xfrm>
              <a:off x="4030142" y="3772000"/>
              <a:ext cx="2775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OS + LUAD + Male Non-Smokers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CED806-752A-9938-57C8-E8EE2D7C04EA}"/>
                </a:ext>
              </a:extLst>
            </p:cNvPr>
            <p:cNvSpPr txBox="1"/>
            <p:nvPr/>
          </p:nvSpPr>
          <p:spPr>
            <a:xfrm>
              <a:off x="945351" y="3772000"/>
              <a:ext cx="22579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OS + LUAD + Non-Smokers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A2C9E7-7E28-F196-DBCF-2F4612966917}"/>
                </a:ext>
              </a:extLst>
            </p:cNvPr>
            <p:cNvSpPr txBox="1"/>
            <p:nvPr/>
          </p:nvSpPr>
          <p:spPr>
            <a:xfrm>
              <a:off x="2521745" y="6499548"/>
              <a:ext cx="27751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OS + LUAD + Female Non-Smokers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83C574A-CC3C-CC14-6C1F-0281CEFFEF13}"/>
                </a:ext>
              </a:extLst>
            </p:cNvPr>
            <p:cNvSpPr txBox="1"/>
            <p:nvPr/>
          </p:nvSpPr>
          <p:spPr>
            <a:xfrm>
              <a:off x="264121" y="260058"/>
              <a:ext cx="2722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1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C1F750-5F50-FD6C-6840-5F078031CFCF}"/>
                </a:ext>
              </a:extLst>
            </p:cNvPr>
            <p:cNvSpPr txBox="1"/>
            <p:nvPr/>
          </p:nvSpPr>
          <p:spPr>
            <a:xfrm>
              <a:off x="595810" y="3701771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DC161C-D237-3ECC-FDFF-4BD203D9C1E3}"/>
                </a:ext>
              </a:extLst>
            </p:cNvPr>
            <p:cNvSpPr txBox="1"/>
            <p:nvPr/>
          </p:nvSpPr>
          <p:spPr>
            <a:xfrm>
              <a:off x="2041760" y="6429319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752043-2B6D-719E-8456-31E85193FF41}"/>
                </a:ext>
              </a:extLst>
            </p:cNvPr>
            <p:cNvSpPr txBox="1"/>
            <p:nvPr/>
          </p:nvSpPr>
          <p:spPr>
            <a:xfrm>
              <a:off x="3694490" y="3701771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AFF85F-1CAD-5978-D33F-35580D7FC1A7}"/>
                </a:ext>
              </a:extLst>
            </p:cNvPr>
            <p:cNvSpPr txBox="1"/>
            <p:nvPr/>
          </p:nvSpPr>
          <p:spPr>
            <a:xfrm>
              <a:off x="3694490" y="918723"/>
              <a:ext cx="335652" cy="417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F33DFF-423B-5FE6-E54E-844B824F3EF0}"/>
                </a:ext>
              </a:extLst>
            </p:cNvPr>
            <p:cNvSpPr txBox="1"/>
            <p:nvPr/>
          </p:nvSpPr>
          <p:spPr>
            <a:xfrm>
              <a:off x="560533" y="942720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055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7008504-2180-5063-6927-D93312BBA8A9}"/>
              </a:ext>
            </a:extLst>
          </p:cNvPr>
          <p:cNvGrpSpPr/>
          <p:nvPr/>
        </p:nvGrpSpPr>
        <p:grpSpPr>
          <a:xfrm>
            <a:off x="97271" y="300925"/>
            <a:ext cx="6368030" cy="11827209"/>
            <a:chOff x="97271" y="300925"/>
            <a:chExt cx="6368030" cy="11827209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3B2BBA4-AF3C-C438-D64E-6E75D9E33C16}"/>
                </a:ext>
              </a:extLst>
            </p:cNvPr>
            <p:cNvSpPr txBox="1"/>
            <p:nvPr/>
          </p:nvSpPr>
          <p:spPr>
            <a:xfrm>
              <a:off x="265097" y="300925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10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3E5F9DA-9C06-606A-1426-F4CCD8570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51982" y="881087"/>
              <a:ext cx="4154036" cy="2743896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669C468-0E58-067B-6E5B-F58B382CE965}"/>
                </a:ext>
              </a:extLst>
            </p:cNvPr>
            <p:cNvGrpSpPr/>
            <p:nvPr/>
          </p:nvGrpSpPr>
          <p:grpSpPr>
            <a:xfrm>
              <a:off x="1049301" y="5667356"/>
              <a:ext cx="4759398" cy="1970015"/>
              <a:chOff x="402997" y="3903442"/>
              <a:chExt cx="4527695" cy="1724055"/>
            </a:xfrm>
          </p:grpSpPr>
          <p:pic>
            <p:nvPicPr>
              <p:cNvPr id="5" name="Picture 4" descr="A graph showing the amount of oxygen inflating&#10;&#10;AI-generated content may be incorrect.">
                <a:extLst>
                  <a:ext uri="{FF2B5EF4-FFF2-40B4-BE49-F238E27FC236}">
                    <a16:creationId xmlns:a16="http://schemas.microsoft.com/office/drawing/2014/main" id="{9A750AE4-E501-F9A9-9F83-A625153B8B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4283"/>
              <a:stretch/>
            </p:blipFill>
            <p:spPr>
              <a:xfrm>
                <a:off x="402997" y="3903442"/>
                <a:ext cx="1761083" cy="1724052"/>
              </a:xfrm>
              <a:prstGeom prst="rect">
                <a:avLst/>
              </a:prstGeom>
            </p:spPr>
          </p:pic>
          <p:pic>
            <p:nvPicPr>
              <p:cNvPr id="7" name="Picture 6" descr="A graph of a graph showing the amount of cd4&#10;&#10;AI-generated content may be incorrect.">
                <a:extLst>
                  <a:ext uri="{FF2B5EF4-FFF2-40B4-BE49-F238E27FC236}">
                    <a16:creationId xmlns:a16="http://schemas.microsoft.com/office/drawing/2014/main" id="{BC681449-A11A-FD93-0630-6C35EB5522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485" r="-1"/>
              <a:stretch/>
            </p:blipFill>
            <p:spPr>
              <a:xfrm>
                <a:off x="2171553" y="3915087"/>
                <a:ext cx="1349439" cy="1712410"/>
              </a:xfrm>
              <a:prstGeom prst="rect">
                <a:avLst/>
              </a:prstGeom>
            </p:spPr>
          </p:pic>
          <p:pic>
            <p:nvPicPr>
              <p:cNvPr id="14" name="Picture 13" descr="A graph showing the amount of oxygen inflating&#10;&#10;AI-generated content may be incorrect.">
                <a:extLst>
                  <a:ext uri="{FF2B5EF4-FFF2-40B4-BE49-F238E27FC236}">
                    <a16:creationId xmlns:a16="http://schemas.microsoft.com/office/drawing/2014/main" id="{AD30D00D-223E-3F59-BA92-6DDC4A2B56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400"/>
              <a:stretch/>
            </p:blipFill>
            <p:spPr>
              <a:xfrm>
                <a:off x="3520992" y="3903445"/>
                <a:ext cx="1409700" cy="1724052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5406A2B-82FA-87C4-3D98-31EB2AF7C0B3}"/>
                </a:ext>
              </a:extLst>
            </p:cNvPr>
            <p:cNvGrpSpPr/>
            <p:nvPr/>
          </p:nvGrpSpPr>
          <p:grpSpPr>
            <a:xfrm>
              <a:off x="464543" y="3756698"/>
              <a:ext cx="6000758" cy="1747828"/>
              <a:chOff x="592671" y="5758454"/>
              <a:chExt cx="6000758" cy="1747828"/>
            </a:xfrm>
          </p:grpSpPr>
          <p:pic>
            <p:nvPicPr>
              <p:cNvPr id="9" name="Picture 8" descr="A graph of a line graph&#10;&#10;AI-generated content may be incorrect.">
                <a:extLst>
                  <a:ext uri="{FF2B5EF4-FFF2-40B4-BE49-F238E27FC236}">
                    <a16:creationId xmlns:a16="http://schemas.microsoft.com/office/drawing/2014/main" id="{4842436A-5CD0-5887-F78E-8DE07E02EC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4015"/>
              <a:stretch/>
            </p:blipFill>
            <p:spPr>
              <a:xfrm>
                <a:off x="592671" y="5758454"/>
                <a:ext cx="1769537" cy="1724052"/>
              </a:xfrm>
              <a:prstGeom prst="rect">
                <a:avLst/>
              </a:prstGeom>
            </p:spPr>
          </p:pic>
          <p:pic>
            <p:nvPicPr>
              <p:cNvPr id="11" name="Picture 10" descr="A graph showing the amount of cd4 inflatable&#10;&#10;AI-generated content may be incorrect.">
                <a:extLst>
                  <a:ext uri="{FF2B5EF4-FFF2-40B4-BE49-F238E27FC236}">
                    <a16:creationId xmlns:a16="http://schemas.microsoft.com/office/drawing/2014/main" id="{5A0AD4D6-EC81-C142-6DB5-9B0383279D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564"/>
              <a:stretch/>
            </p:blipFill>
            <p:spPr>
              <a:xfrm>
                <a:off x="5183729" y="5778930"/>
                <a:ext cx="1409700" cy="1724053"/>
              </a:xfrm>
              <a:prstGeom prst="rect">
                <a:avLst/>
              </a:prstGeom>
            </p:spPr>
          </p:pic>
          <p:pic>
            <p:nvPicPr>
              <p:cNvPr id="13" name="Picture 12" descr="A graph of a graph showing the amount of cd4&#10;&#10;AI-generated content may be incorrect.">
                <a:extLst>
                  <a:ext uri="{FF2B5EF4-FFF2-40B4-BE49-F238E27FC236}">
                    <a16:creationId xmlns:a16="http://schemas.microsoft.com/office/drawing/2014/main" id="{E1BFAE8F-77AD-08AD-B032-72EEC3D643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249"/>
              <a:stretch/>
            </p:blipFill>
            <p:spPr>
              <a:xfrm>
                <a:off x="3770582" y="5782229"/>
                <a:ext cx="1414473" cy="1724053"/>
              </a:xfrm>
              <a:prstGeom prst="rect">
                <a:avLst/>
              </a:prstGeom>
            </p:spPr>
          </p:pic>
          <p:pic>
            <p:nvPicPr>
              <p:cNvPr id="16" name="Picture 15" descr="A graph of a line graph&#10;&#10;AI-generated content may be incorrect.">
                <a:extLst>
                  <a:ext uri="{FF2B5EF4-FFF2-40B4-BE49-F238E27FC236}">
                    <a16:creationId xmlns:a16="http://schemas.microsoft.com/office/drawing/2014/main" id="{17B24780-6C4C-8241-1A89-3F399D34B5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453"/>
              <a:stretch/>
            </p:blipFill>
            <p:spPr>
              <a:xfrm>
                <a:off x="2362208" y="5778930"/>
                <a:ext cx="1410718" cy="1727352"/>
              </a:xfrm>
              <a:prstGeom prst="rect">
                <a:avLst/>
              </a:prstGeom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12CED0-B62F-996F-ABC7-4CC9464952E0}"/>
                </a:ext>
              </a:extLst>
            </p:cNvPr>
            <p:cNvSpPr txBox="1"/>
            <p:nvPr/>
          </p:nvSpPr>
          <p:spPr>
            <a:xfrm>
              <a:off x="151044" y="693375"/>
              <a:ext cx="335652" cy="417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462536-910D-9153-6C27-C7211F02F4FB}"/>
                </a:ext>
              </a:extLst>
            </p:cNvPr>
            <p:cNvSpPr txBox="1"/>
            <p:nvPr/>
          </p:nvSpPr>
          <p:spPr>
            <a:xfrm>
              <a:off x="151044" y="3571968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0ED95E-D041-35E7-54CE-402356638539}"/>
                </a:ext>
              </a:extLst>
            </p:cNvPr>
            <p:cNvSpPr txBox="1"/>
            <p:nvPr/>
          </p:nvSpPr>
          <p:spPr>
            <a:xfrm>
              <a:off x="151044" y="5557047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54A935A-9622-24FD-ED89-08FD78C44F45}"/>
                </a:ext>
              </a:extLst>
            </p:cNvPr>
            <p:cNvSpPr txBox="1"/>
            <p:nvPr/>
          </p:nvSpPr>
          <p:spPr>
            <a:xfrm>
              <a:off x="97271" y="7881113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1614C6-4462-BC41-BF20-CABC352B6573}"/>
                </a:ext>
              </a:extLst>
            </p:cNvPr>
            <p:cNvSpPr txBox="1"/>
            <p:nvPr/>
          </p:nvSpPr>
          <p:spPr>
            <a:xfrm>
              <a:off x="111267" y="9866192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057776E-0711-6B70-6C9F-1E7A384B9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8649" y="7823974"/>
              <a:ext cx="4077922" cy="197001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45B9D1AB-9F28-983F-342F-654113D3C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3625" y="9994236"/>
              <a:ext cx="3600953" cy="2133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9160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9C24CC7-198A-1130-1BC7-0DB80DCCF981}"/>
              </a:ext>
            </a:extLst>
          </p:cNvPr>
          <p:cNvGrpSpPr/>
          <p:nvPr/>
        </p:nvGrpSpPr>
        <p:grpSpPr>
          <a:xfrm>
            <a:off x="79850" y="319445"/>
            <a:ext cx="6607844" cy="11584596"/>
            <a:chOff x="79850" y="319445"/>
            <a:chExt cx="6607844" cy="115845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400F45-766B-061E-624B-14A0F0D17A80}"/>
                </a:ext>
              </a:extLst>
            </p:cNvPr>
            <p:cNvSpPr txBox="1"/>
            <p:nvPr/>
          </p:nvSpPr>
          <p:spPr>
            <a:xfrm>
              <a:off x="251301" y="319445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2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40" name="Picture 4">
              <a:extLst>
                <a:ext uri="{FF2B5EF4-FFF2-40B4-BE49-F238E27FC236}">
                  <a16:creationId xmlns:a16="http://schemas.microsoft.com/office/drawing/2014/main" id="{51443A55-B17A-4366-3074-4F8F1F6B2A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2025" y="3147330"/>
              <a:ext cx="2685669" cy="28404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0" descr="A graph of a graph&#10;&#10;Description automatically generated with medium confidence">
              <a:extLst>
                <a:ext uri="{FF2B5EF4-FFF2-40B4-BE49-F238E27FC236}">
                  <a16:creationId xmlns:a16="http://schemas.microsoft.com/office/drawing/2014/main" id="{55C6ED15-7AA7-054D-181C-DD315274BE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1372" y="5935615"/>
              <a:ext cx="1824888" cy="2833260"/>
            </a:xfrm>
            <a:prstGeom prst="rect">
              <a:avLst/>
            </a:prstGeom>
          </p:spPr>
        </p:pic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8C7D4DB-0771-A366-BBAF-09945BA0E40E}"/>
                </a:ext>
              </a:extLst>
            </p:cNvPr>
            <p:cNvGrpSpPr/>
            <p:nvPr/>
          </p:nvGrpSpPr>
          <p:grpSpPr>
            <a:xfrm>
              <a:off x="428657" y="954312"/>
              <a:ext cx="2545656" cy="1895988"/>
              <a:chOff x="1162131" y="6759780"/>
              <a:chExt cx="1821450" cy="1366088"/>
            </a:xfrm>
          </p:grpSpPr>
          <p:pic>
            <p:nvPicPr>
              <p:cNvPr id="43" name="Picture 42" descr="A diagram of a normal and normal cancer&#10;&#10;Description automatically generated with medium confidence">
                <a:extLst>
                  <a:ext uri="{FF2B5EF4-FFF2-40B4-BE49-F238E27FC236}">
                    <a16:creationId xmlns:a16="http://schemas.microsoft.com/office/drawing/2014/main" id="{E837A199-15EC-FBBE-40E4-6AE6A983EF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62131" y="6759780"/>
                <a:ext cx="1821450" cy="1366088"/>
              </a:xfrm>
              <a:prstGeom prst="rect">
                <a:avLst/>
              </a:prstGeom>
            </p:spPr>
          </p:pic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4843BB75-B7B2-AA0E-41CA-0A9CF71F85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35693" y="6977677"/>
                <a:ext cx="721237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EE5C14B-1ACB-4878-466C-0DADD044E453}"/>
                  </a:ext>
                </a:extLst>
              </p:cNvPr>
              <p:cNvSpPr txBox="1"/>
              <p:nvPr/>
            </p:nvSpPr>
            <p:spPr>
              <a:xfrm>
                <a:off x="1739229" y="6805583"/>
                <a:ext cx="841561" cy="1903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Book Antiqua" panose="02040602050305030304" pitchFamily="18" charset="0"/>
                  </a:rPr>
                  <a:t> p value=</a:t>
                </a:r>
                <a:r>
                  <a:rPr lang="en-IN" sz="1200" dirty="0">
                    <a:latin typeface="Book Antiqua" panose="02040602050305030304" pitchFamily="18" charset="0"/>
                  </a:rPr>
                  <a:t>1e-12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2D0B500-6B19-089A-1AF9-C6C23333D616}"/>
                </a:ext>
              </a:extLst>
            </p:cNvPr>
            <p:cNvGrpSpPr/>
            <p:nvPr/>
          </p:nvGrpSpPr>
          <p:grpSpPr>
            <a:xfrm>
              <a:off x="4134592" y="556199"/>
              <a:ext cx="1995794" cy="2524609"/>
              <a:chOff x="3931613" y="6677986"/>
              <a:chExt cx="1305241" cy="1463281"/>
            </a:xfrm>
          </p:grpSpPr>
          <p:pic>
            <p:nvPicPr>
              <p:cNvPr id="53" name="Picture 2">
                <a:extLst>
                  <a:ext uri="{FF2B5EF4-FFF2-40B4-BE49-F238E27FC236}">
                    <a16:creationId xmlns:a16="http://schemas.microsoft.com/office/drawing/2014/main" id="{C2FEC187-AC29-A32B-C3A8-9CBDD3B47F7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193" b="4856"/>
              <a:stretch/>
            </p:blipFill>
            <p:spPr bwMode="auto">
              <a:xfrm>
                <a:off x="3931613" y="6677986"/>
                <a:ext cx="1305241" cy="14632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29F86BF6-3CA0-D356-19CB-74F8334F31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66264" y="7129352"/>
                <a:ext cx="529302" cy="441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3BE6B53-379D-1608-CEA3-98CE4CCEFE4C}"/>
                  </a:ext>
                </a:extLst>
              </p:cNvPr>
              <p:cNvSpPr txBox="1"/>
              <p:nvPr/>
            </p:nvSpPr>
            <p:spPr>
              <a:xfrm>
                <a:off x="4508104" y="6967908"/>
                <a:ext cx="443793" cy="289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Book Antiqua" panose="02040602050305030304" pitchFamily="18" charset="0"/>
                  </a:rPr>
                  <a:t>***</a:t>
                </a:r>
                <a:endParaRPr lang="en-IN" sz="2800" dirty="0">
                  <a:latin typeface="Book Antiqua" panose="02040602050305030304" pitchFamily="18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A038C8C-50FE-7AD9-17C4-167113276627}"/>
                </a:ext>
              </a:extLst>
            </p:cNvPr>
            <p:cNvGrpSpPr/>
            <p:nvPr/>
          </p:nvGrpSpPr>
          <p:grpSpPr>
            <a:xfrm>
              <a:off x="658317" y="3306362"/>
              <a:ext cx="2525994" cy="2555624"/>
              <a:chOff x="5730349" y="6449542"/>
              <a:chExt cx="1657195" cy="1534440"/>
            </a:xfrm>
          </p:grpSpPr>
          <p:pic>
            <p:nvPicPr>
              <p:cNvPr id="57" name="Picture 56" descr="A screenshot of a computer screen&#10;&#10;Description automatically generated">
                <a:extLst>
                  <a:ext uri="{FF2B5EF4-FFF2-40B4-BE49-F238E27FC236}">
                    <a16:creationId xmlns:a16="http://schemas.microsoft.com/office/drawing/2014/main" id="{F279CB28-19DC-86AD-F20B-F0EAD1AAAF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0349" y="6449542"/>
                <a:ext cx="1657195" cy="1534440"/>
              </a:xfrm>
              <a:prstGeom prst="rect">
                <a:avLst/>
              </a:prstGeom>
            </p:spPr>
          </p:pic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39078FB3-68BE-67BA-42CA-B6BED8F5B0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284817" y="6718008"/>
                <a:ext cx="699681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ADA633C-48A0-0D86-019B-19DEFF75C739}"/>
                  </a:ext>
                </a:extLst>
              </p:cNvPr>
              <p:cNvSpPr txBox="1"/>
              <p:nvPr/>
            </p:nvSpPr>
            <p:spPr>
              <a:xfrm>
                <a:off x="6222464" y="6551825"/>
                <a:ext cx="903419" cy="166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Book Antiqua" panose="02040602050305030304" pitchFamily="18" charset="0"/>
                  </a:rPr>
                  <a:t>p value=3.2e-40</a:t>
                </a:r>
                <a:endParaRPr lang="en-IN" sz="12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81C0BF3-1DAD-6F67-CC64-8C70A4822D3B}"/>
                </a:ext>
              </a:extLst>
            </p:cNvPr>
            <p:cNvSpPr txBox="1"/>
            <p:nvPr/>
          </p:nvSpPr>
          <p:spPr>
            <a:xfrm>
              <a:off x="81280" y="840467"/>
              <a:ext cx="307434" cy="35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B213E21-EF14-6CFA-BF02-A6BA84B9FEB9}"/>
                </a:ext>
              </a:extLst>
            </p:cNvPr>
            <p:cNvSpPr txBox="1"/>
            <p:nvPr/>
          </p:nvSpPr>
          <p:spPr>
            <a:xfrm>
              <a:off x="1738754" y="5905838"/>
              <a:ext cx="307434" cy="35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AB3F5DF-8B29-FA89-D15D-A7442C2FC7C3}"/>
                </a:ext>
              </a:extLst>
            </p:cNvPr>
            <p:cNvSpPr txBox="1"/>
            <p:nvPr/>
          </p:nvSpPr>
          <p:spPr>
            <a:xfrm>
              <a:off x="3684074" y="3247812"/>
              <a:ext cx="307434" cy="35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23029B3-1CCF-9779-FC55-9345F0828476}"/>
                </a:ext>
              </a:extLst>
            </p:cNvPr>
            <p:cNvSpPr txBox="1"/>
            <p:nvPr/>
          </p:nvSpPr>
          <p:spPr>
            <a:xfrm>
              <a:off x="79850" y="3306362"/>
              <a:ext cx="307434" cy="35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B2E0E23-09AC-FF80-1351-13DFCDD48697}"/>
                </a:ext>
              </a:extLst>
            </p:cNvPr>
            <p:cNvSpPr txBox="1"/>
            <p:nvPr/>
          </p:nvSpPr>
          <p:spPr>
            <a:xfrm>
              <a:off x="3694591" y="830039"/>
              <a:ext cx="307434" cy="35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5C555D2-8953-978B-BF3A-34D3D7E13D43}"/>
                </a:ext>
              </a:extLst>
            </p:cNvPr>
            <p:cNvSpPr txBox="1"/>
            <p:nvPr/>
          </p:nvSpPr>
          <p:spPr>
            <a:xfrm>
              <a:off x="4629824" y="3441316"/>
              <a:ext cx="1619419" cy="26424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Book Antiqua" panose="02040602050305030304" pitchFamily="18" charset="0"/>
                </a:rPr>
                <a:t>     p value=7.4e-40</a:t>
              </a:r>
              <a:endParaRPr lang="en-IN" sz="1200" dirty="0">
                <a:latin typeface="Book Antiqua" panose="02040602050305030304" pitchFamily="18" charset="0"/>
              </a:endParaRP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007338B9-9FFE-61CA-E08F-3DF6E68DBDDC}"/>
                </a:ext>
              </a:extLst>
            </p:cNvPr>
            <p:cNvCxnSpPr>
              <a:cxnSpLocks/>
            </p:cNvCxnSpPr>
            <p:nvPr/>
          </p:nvCxnSpPr>
          <p:spPr>
            <a:xfrm>
              <a:off x="4874444" y="3668303"/>
              <a:ext cx="113018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37BB87-2D26-5BE1-5B25-C6779FB9153C}"/>
                </a:ext>
              </a:extLst>
            </p:cNvPr>
            <p:cNvSpPr txBox="1"/>
            <p:nvPr/>
          </p:nvSpPr>
          <p:spPr>
            <a:xfrm>
              <a:off x="799442" y="9012312"/>
              <a:ext cx="1798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BUB1 &amp; Nicotine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BA322E8-C1FF-F227-6F54-B768EBC59D51}"/>
                </a:ext>
              </a:extLst>
            </p:cNvPr>
            <p:cNvGrpSpPr/>
            <p:nvPr/>
          </p:nvGrpSpPr>
          <p:grpSpPr>
            <a:xfrm>
              <a:off x="608769" y="9460735"/>
              <a:ext cx="2510173" cy="2440252"/>
              <a:chOff x="4315587" y="6248468"/>
              <a:chExt cx="2510173" cy="2440252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B0012521-96BC-23EA-5337-5411C94CAC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t="15335" r="22828"/>
              <a:stretch/>
            </p:blipFill>
            <p:spPr>
              <a:xfrm>
                <a:off x="4328421" y="6248468"/>
                <a:ext cx="2272610" cy="2048497"/>
              </a:xfrm>
              <a:prstGeom prst="rect">
                <a:avLst/>
              </a:prstGeom>
            </p:spPr>
          </p:pic>
          <p:pic>
            <p:nvPicPr>
              <p:cNvPr id="29" name="Picture 28" descr="A white background with black and white clouds&#10;&#10;AI-generated content may be incorrect.">
                <a:extLst>
                  <a:ext uri="{FF2B5EF4-FFF2-40B4-BE49-F238E27FC236}">
                    <a16:creationId xmlns:a16="http://schemas.microsoft.com/office/drawing/2014/main" id="{4AF0A424-5C16-5ACE-3DF2-1796E1F72D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5587" y="8267348"/>
                <a:ext cx="2510173" cy="421372"/>
              </a:xfrm>
              <a:prstGeom prst="rect">
                <a:avLst/>
              </a:prstGeom>
            </p:spPr>
          </p:pic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E17A05B-4755-1BA3-404E-D8EBE9A15690}"/>
                </a:ext>
              </a:extLst>
            </p:cNvPr>
            <p:cNvSpPr txBox="1"/>
            <p:nvPr/>
          </p:nvSpPr>
          <p:spPr>
            <a:xfrm>
              <a:off x="4584574" y="8991105"/>
              <a:ext cx="1798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BUB1 &amp; NNK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3DA80D6-D86A-9ADA-23C1-E6AB1DEDEE4A}"/>
                </a:ext>
              </a:extLst>
            </p:cNvPr>
            <p:cNvGrpSpPr/>
            <p:nvPr/>
          </p:nvGrpSpPr>
          <p:grpSpPr>
            <a:xfrm>
              <a:off x="3822869" y="9519867"/>
              <a:ext cx="2675572" cy="2384174"/>
              <a:chOff x="2082741" y="9066862"/>
              <a:chExt cx="2880953" cy="2593613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62D79DD3-CD56-4E49-D3A0-BD2D08B390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rcRect t="31627" r="23881"/>
              <a:stretch/>
            </p:blipFill>
            <p:spPr>
              <a:xfrm>
                <a:off x="2082741" y="9066862"/>
                <a:ext cx="2880953" cy="2048852"/>
              </a:xfrm>
              <a:prstGeom prst="rect">
                <a:avLst/>
              </a:prstGeom>
            </p:spPr>
          </p:pic>
          <p:pic>
            <p:nvPicPr>
              <p:cNvPr id="33" name="Picture 32" descr="A black text on a white background&#10;&#10;AI-generated content may be incorrect.">
                <a:extLst>
                  <a:ext uri="{FF2B5EF4-FFF2-40B4-BE49-F238E27FC236}">
                    <a16:creationId xmlns:a16="http://schemas.microsoft.com/office/drawing/2014/main" id="{F8859CA7-8153-DFDF-1F2F-6FDB33D19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31411" y="11054927"/>
                <a:ext cx="2614869" cy="605548"/>
              </a:xfrm>
              <a:prstGeom prst="rect">
                <a:avLst/>
              </a:prstGeom>
            </p:spPr>
          </p:pic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213E21-EF14-6CFA-BF02-A6BA84B9FEB9}"/>
                </a:ext>
              </a:extLst>
            </p:cNvPr>
            <p:cNvSpPr txBox="1"/>
            <p:nvPr/>
          </p:nvSpPr>
          <p:spPr>
            <a:xfrm>
              <a:off x="79850" y="8936858"/>
              <a:ext cx="307434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F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B213E21-EF14-6CFA-BF02-A6BA84B9FEB9}"/>
                </a:ext>
              </a:extLst>
            </p:cNvPr>
            <p:cNvSpPr txBox="1"/>
            <p:nvPr/>
          </p:nvSpPr>
          <p:spPr>
            <a:xfrm>
              <a:off x="3649341" y="8919851"/>
              <a:ext cx="307434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G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3808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530CD0D-C46F-B79E-656D-6C70DBADFC6C}"/>
              </a:ext>
            </a:extLst>
          </p:cNvPr>
          <p:cNvGrpSpPr/>
          <p:nvPr/>
        </p:nvGrpSpPr>
        <p:grpSpPr>
          <a:xfrm>
            <a:off x="203738" y="350672"/>
            <a:ext cx="6571385" cy="11756712"/>
            <a:chOff x="203738" y="350672"/>
            <a:chExt cx="6571385" cy="11756712"/>
          </a:xfrm>
        </p:grpSpPr>
        <p:pic>
          <p:nvPicPr>
            <p:cNvPr id="20" name="Picture 19" descr="A circular pattern with dots and lines&#10;&#10;Description automatically generated with medium confidence">
              <a:extLst>
                <a:ext uri="{FF2B5EF4-FFF2-40B4-BE49-F238E27FC236}">
                  <a16:creationId xmlns:a16="http://schemas.microsoft.com/office/drawing/2014/main" id="{007391F0-4F41-AAD7-FC0F-546812ED0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67" t="12933" r="22499" b="12844"/>
            <a:stretch/>
          </p:blipFill>
          <p:spPr>
            <a:xfrm>
              <a:off x="3577975" y="5214899"/>
              <a:ext cx="3022251" cy="322859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CC6D06-3AD6-AAD2-7F80-D033922FAF17}"/>
                </a:ext>
              </a:extLst>
            </p:cNvPr>
            <p:cNvSpPr txBox="1"/>
            <p:nvPr/>
          </p:nvSpPr>
          <p:spPr>
            <a:xfrm>
              <a:off x="4391322" y="2952288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B7C9B1-8FA1-4CD0-FC83-C71C857C0558}"/>
                </a:ext>
              </a:extLst>
            </p:cNvPr>
            <p:cNvSpPr txBox="1"/>
            <p:nvPr/>
          </p:nvSpPr>
          <p:spPr>
            <a:xfrm>
              <a:off x="3324230" y="878909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E18976C-FB03-EDF8-9611-75EDD23D5D97}"/>
                </a:ext>
              </a:extLst>
            </p:cNvPr>
            <p:cNvSpPr txBox="1"/>
            <p:nvPr/>
          </p:nvSpPr>
          <p:spPr>
            <a:xfrm>
              <a:off x="1245798" y="878909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52AFA74-8B5D-CAD6-DBC7-D6D43D243A9E}"/>
                </a:ext>
              </a:extLst>
            </p:cNvPr>
            <p:cNvSpPr txBox="1"/>
            <p:nvPr/>
          </p:nvSpPr>
          <p:spPr>
            <a:xfrm>
              <a:off x="3447644" y="5790285"/>
              <a:ext cx="228931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F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FB3351B-E1AA-B116-DE26-A1703186F2E5}"/>
                </a:ext>
              </a:extLst>
            </p:cNvPr>
            <p:cNvGrpSpPr/>
            <p:nvPr/>
          </p:nvGrpSpPr>
          <p:grpSpPr>
            <a:xfrm>
              <a:off x="4606372" y="8687860"/>
              <a:ext cx="2168751" cy="1626563"/>
              <a:chOff x="205128" y="8203213"/>
              <a:chExt cx="2168751" cy="1626563"/>
            </a:xfrm>
          </p:grpSpPr>
          <p:pic>
            <p:nvPicPr>
              <p:cNvPr id="19" name="Picture 18" descr="A diagram of a graph&#10;&#10;Description automatically generated with medium confidence">
                <a:extLst>
                  <a:ext uri="{FF2B5EF4-FFF2-40B4-BE49-F238E27FC236}">
                    <a16:creationId xmlns:a16="http://schemas.microsoft.com/office/drawing/2014/main" id="{66C544AB-29C9-9AB1-5AA7-AE8247DC3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5128" y="8203213"/>
                <a:ext cx="2168751" cy="1626563"/>
              </a:xfrm>
              <a:prstGeom prst="rect">
                <a:avLst/>
              </a:prstGeom>
            </p:spPr>
          </p:pic>
          <p:cxnSp>
            <p:nvCxnSpPr>
              <p:cNvPr id="2" name="Straight Connector 1">
                <a:extLst>
                  <a:ext uri="{FF2B5EF4-FFF2-40B4-BE49-F238E27FC236}">
                    <a16:creationId xmlns:a16="http://schemas.microsoft.com/office/drawing/2014/main" id="{AF1596DB-9053-9C0B-D1A6-4B2745D545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4364" y="8538515"/>
                <a:ext cx="1233807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1EF462-BDEA-57A1-A4D7-BE1685BF9C78}"/>
                  </a:ext>
                </a:extLst>
              </p:cNvPr>
              <p:cNvSpPr txBox="1"/>
              <p:nvPr/>
            </p:nvSpPr>
            <p:spPr>
              <a:xfrm>
                <a:off x="1111839" y="8299988"/>
                <a:ext cx="598856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latin typeface="Book Antiqua" panose="02040602050305030304" pitchFamily="18" charset="0"/>
                  </a:rPr>
                  <a:t>***</a:t>
                </a:r>
                <a:endParaRPr lang="en-IN" sz="25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31C9A0-D3A2-CACA-BB25-3F854EB1E124}"/>
                </a:ext>
              </a:extLst>
            </p:cNvPr>
            <p:cNvSpPr txBox="1"/>
            <p:nvPr/>
          </p:nvSpPr>
          <p:spPr>
            <a:xfrm>
              <a:off x="2293120" y="10509007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J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73022FD-AAF9-2920-1B93-DC7AEFC904CF}"/>
                </a:ext>
              </a:extLst>
            </p:cNvPr>
            <p:cNvSpPr txBox="1"/>
            <p:nvPr/>
          </p:nvSpPr>
          <p:spPr>
            <a:xfrm>
              <a:off x="203738" y="8354589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G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37E48FF-D098-F70B-9833-E1D393D17AD3}"/>
                </a:ext>
              </a:extLst>
            </p:cNvPr>
            <p:cNvSpPr txBox="1"/>
            <p:nvPr/>
          </p:nvSpPr>
          <p:spPr>
            <a:xfrm>
              <a:off x="2372489" y="8399801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H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AFFF175-D3FC-92BD-6A2D-CBB7F4C67DB3}"/>
                </a:ext>
              </a:extLst>
            </p:cNvPr>
            <p:cNvSpPr txBox="1"/>
            <p:nvPr/>
          </p:nvSpPr>
          <p:spPr>
            <a:xfrm>
              <a:off x="4540079" y="8399801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I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6F2474D-9027-B20A-C2C2-24C555D4B8CC}"/>
                </a:ext>
              </a:extLst>
            </p:cNvPr>
            <p:cNvGrpSpPr/>
            <p:nvPr/>
          </p:nvGrpSpPr>
          <p:grpSpPr>
            <a:xfrm>
              <a:off x="2462675" y="10480822"/>
              <a:ext cx="2168749" cy="1626562"/>
              <a:chOff x="2396132" y="10373005"/>
              <a:chExt cx="2168749" cy="1626562"/>
            </a:xfrm>
          </p:grpSpPr>
          <p:pic>
            <p:nvPicPr>
              <p:cNvPr id="4" name="Picture 3" descr="A graph of different colored squares&#10;&#10;Description automatically generated">
                <a:extLst>
                  <a:ext uri="{FF2B5EF4-FFF2-40B4-BE49-F238E27FC236}">
                    <a16:creationId xmlns:a16="http://schemas.microsoft.com/office/drawing/2014/main" id="{0B9AF349-12A4-8B02-7F91-FCBD99547C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96132" y="10373005"/>
                <a:ext cx="2168749" cy="1626562"/>
              </a:xfrm>
              <a:prstGeom prst="rect">
                <a:avLst/>
              </a:prstGeom>
            </p:spPr>
          </p:pic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5108235-87A3-F66D-32CA-F5761B2211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7994" y="10681316"/>
                <a:ext cx="1107581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38DC8DE-9FD5-46D4-EB6B-966EDFA1C4E0}"/>
                  </a:ext>
                </a:extLst>
              </p:cNvPr>
              <p:cNvSpPr txBox="1"/>
              <p:nvPr/>
            </p:nvSpPr>
            <p:spPr>
              <a:xfrm>
                <a:off x="3143561" y="10451315"/>
                <a:ext cx="989534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latin typeface="Book Antiqua" panose="02040602050305030304" pitchFamily="18" charset="0"/>
                  </a:rPr>
                  <a:t>***</a:t>
                </a:r>
                <a:endParaRPr lang="en-IN" sz="2500" dirty="0">
                  <a:latin typeface="Book Antiqua" panose="02040602050305030304" pitchFamily="18" charset="0"/>
                </a:endParaRPr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44AA4D1-8AC2-CFF3-274D-4A8E3A9681F4}"/>
                </a:ext>
              </a:extLst>
            </p:cNvPr>
            <p:cNvSpPr txBox="1"/>
            <p:nvPr/>
          </p:nvSpPr>
          <p:spPr>
            <a:xfrm>
              <a:off x="503499" y="350672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3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EF6EAC-B385-45FC-9D32-80EB7AF76C93}"/>
                </a:ext>
              </a:extLst>
            </p:cNvPr>
            <p:cNvSpPr txBox="1"/>
            <p:nvPr/>
          </p:nvSpPr>
          <p:spPr>
            <a:xfrm>
              <a:off x="428932" y="5786288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4D2696-7738-9667-6ACE-7191231BCB1B}"/>
                </a:ext>
              </a:extLst>
            </p:cNvPr>
            <p:cNvSpPr txBox="1"/>
            <p:nvPr/>
          </p:nvSpPr>
          <p:spPr>
            <a:xfrm>
              <a:off x="447930" y="2954642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0597A6C-5FD7-0B58-52E5-C0CA1E601D05}"/>
                </a:ext>
              </a:extLst>
            </p:cNvPr>
            <p:cNvGrpSpPr/>
            <p:nvPr/>
          </p:nvGrpSpPr>
          <p:grpSpPr>
            <a:xfrm>
              <a:off x="2306682" y="8715459"/>
              <a:ext cx="2299690" cy="1596621"/>
              <a:chOff x="3220442" y="9936827"/>
              <a:chExt cx="2803202" cy="2102400"/>
            </a:xfrm>
          </p:grpSpPr>
          <p:pic>
            <p:nvPicPr>
              <p:cNvPr id="21" name="Picture 20" descr="A diagram of a normal and primary tumor&#10;&#10;Description automatically generated">
                <a:extLst>
                  <a:ext uri="{FF2B5EF4-FFF2-40B4-BE49-F238E27FC236}">
                    <a16:creationId xmlns:a16="http://schemas.microsoft.com/office/drawing/2014/main" id="{FA29B033-380F-5072-8FF7-29102B5181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0442" y="9936827"/>
                <a:ext cx="2803202" cy="2102400"/>
              </a:xfrm>
              <a:prstGeom prst="rect">
                <a:avLst/>
              </a:prstGeom>
            </p:spPr>
          </p:pic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357140AE-DDA0-82C0-B9BC-3DE94E7AFD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36361" y="10264685"/>
                <a:ext cx="1240971" cy="0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C624211-5904-74B1-25AF-C6FE67C081A7}"/>
                  </a:ext>
                </a:extLst>
              </p:cNvPr>
              <p:cNvSpPr txBox="1"/>
              <p:nvPr/>
            </p:nvSpPr>
            <p:spPr>
              <a:xfrm>
                <a:off x="3948410" y="9977257"/>
                <a:ext cx="1686974" cy="36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Book Antiqua" panose="02040602050305030304" pitchFamily="18" charset="0"/>
                  </a:rPr>
                  <a:t>p value=5.75e-03</a:t>
                </a:r>
                <a:endParaRPr lang="en-IN" sz="1200" dirty="0">
                  <a:latin typeface="Book Antiqua" panose="02040602050305030304" pitchFamily="18" charset="0"/>
                </a:endParaRPr>
              </a:p>
            </p:txBody>
          </p:sp>
        </p:grp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577560D9-BF98-D4B1-3424-BCD6C9369F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710" y="8604823"/>
              <a:ext cx="1826415" cy="1826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54" name="TextBox 2053">
              <a:extLst>
                <a:ext uri="{FF2B5EF4-FFF2-40B4-BE49-F238E27FC236}">
                  <a16:creationId xmlns:a16="http://schemas.microsoft.com/office/drawing/2014/main" id="{578BE1BA-4857-38D8-3E42-779E8DF2D3B9}"/>
                </a:ext>
              </a:extLst>
            </p:cNvPr>
            <p:cNvSpPr txBox="1"/>
            <p:nvPr/>
          </p:nvSpPr>
          <p:spPr>
            <a:xfrm>
              <a:off x="797812" y="8655376"/>
              <a:ext cx="139502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Book Antiqua" panose="02040602050305030304" pitchFamily="18" charset="0"/>
                </a:rPr>
                <a:t>p value= 3.82e-18</a:t>
              </a:r>
              <a:endParaRPr lang="en-IN" sz="1200" dirty="0">
                <a:latin typeface="Book Antiqua" panose="02040602050305030304" pitchFamily="18" charset="0"/>
              </a:endParaRPr>
            </a:p>
          </p:txBody>
        </p:sp>
        <p:cxnSp>
          <p:nvCxnSpPr>
            <p:cNvPr id="2057" name="Straight Connector 2056">
              <a:extLst>
                <a:ext uri="{FF2B5EF4-FFF2-40B4-BE49-F238E27FC236}">
                  <a16:creationId xmlns:a16="http://schemas.microsoft.com/office/drawing/2014/main" id="{DC6F3BEE-443A-EF32-79E1-0C2EC9CC5DA8}"/>
                </a:ext>
              </a:extLst>
            </p:cNvPr>
            <p:cNvCxnSpPr>
              <a:cxnSpLocks/>
            </p:cNvCxnSpPr>
            <p:nvPr/>
          </p:nvCxnSpPr>
          <p:spPr>
            <a:xfrm>
              <a:off x="1126928" y="8902629"/>
              <a:ext cx="703927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46" name="Picture 45" descr="A diagram of a red line with blue dots&#10;&#10;Description automatically generated">
              <a:extLst>
                <a:ext uri="{FF2B5EF4-FFF2-40B4-BE49-F238E27FC236}">
                  <a16:creationId xmlns:a16="http://schemas.microsoft.com/office/drawing/2014/main" id="{0AD92DE8-AA2C-4C8B-FA43-5B1A28FFB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8" r="1868"/>
            <a:stretch>
              <a:fillRect/>
            </a:stretch>
          </p:blipFill>
          <p:spPr>
            <a:xfrm>
              <a:off x="1443832" y="1182223"/>
              <a:ext cx="1733567" cy="1703199"/>
            </a:xfrm>
            <a:prstGeom prst="rect">
              <a:avLst/>
            </a:prstGeom>
          </p:spPr>
        </p:pic>
        <p:pic>
          <p:nvPicPr>
            <p:cNvPr id="47" name="Picture 46" descr="A graph of black dots&#10;&#10;Description automatically generated">
              <a:extLst>
                <a:ext uri="{FF2B5EF4-FFF2-40B4-BE49-F238E27FC236}">
                  <a16:creationId xmlns:a16="http://schemas.microsoft.com/office/drawing/2014/main" id="{1F39CFCA-F60C-427B-75B9-34C51AA63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3" r="4571"/>
            <a:stretch/>
          </p:blipFill>
          <p:spPr>
            <a:xfrm>
              <a:off x="3428395" y="1152617"/>
              <a:ext cx="1880261" cy="1797328"/>
            </a:xfrm>
            <a:prstGeom prst="rect">
              <a:avLst/>
            </a:prstGeom>
          </p:spPr>
        </p:pic>
        <p:pic>
          <p:nvPicPr>
            <p:cNvPr id="48" name="Picture 47" descr="A diagram of a normal and primary tumor">
              <a:extLst>
                <a:ext uri="{FF2B5EF4-FFF2-40B4-BE49-F238E27FC236}">
                  <a16:creationId xmlns:a16="http://schemas.microsoft.com/office/drawing/2014/main" id="{801AC978-00F3-B0AA-34D8-49FEDC1A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2661" y="3245941"/>
              <a:ext cx="2120170" cy="1696730"/>
            </a:xfrm>
            <a:prstGeom prst="rect">
              <a:avLst/>
            </a:prstGeom>
          </p:spPr>
        </p:pic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083E76D-4ACE-47C1-01D1-3AE03AB2F9D2}"/>
                </a:ext>
              </a:extLst>
            </p:cNvPr>
            <p:cNvCxnSpPr>
              <a:cxnSpLocks/>
            </p:cNvCxnSpPr>
            <p:nvPr/>
          </p:nvCxnSpPr>
          <p:spPr>
            <a:xfrm>
              <a:off x="5271061" y="3496262"/>
              <a:ext cx="830553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A8F43AB8-D490-34DA-8149-EA1329CD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clrChange>
                <a:clrFrom>
                  <a:srgbClr val="F7F7FF"/>
                </a:clrFrom>
                <a:clrTo>
                  <a:srgbClr val="F7F7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295" y="6106413"/>
              <a:ext cx="1836128" cy="1720339"/>
            </a:xfrm>
            <a:prstGeom prst="rect">
              <a:avLst/>
            </a:prstGeom>
          </p:spPr>
        </p:pic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A9C43B6-8317-F0CC-E751-4F8CE447BEEF}"/>
                </a:ext>
              </a:extLst>
            </p:cNvPr>
            <p:cNvCxnSpPr>
              <a:cxnSpLocks/>
            </p:cNvCxnSpPr>
            <p:nvPr/>
          </p:nvCxnSpPr>
          <p:spPr>
            <a:xfrm>
              <a:off x="1349255" y="6523903"/>
              <a:ext cx="779722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FA9EC8E-7BC0-611C-A60D-4AFFE880307B}"/>
                </a:ext>
              </a:extLst>
            </p:cNvPr>
            <p:cNvSpPr txBox="1"/>
            <p:nvPr/>
          </p:nvSpPr>
          <p:spPr>
            <a:xfrm>
              <a:off x="1077374" y="6276469"/>
              <a:ext cx="15818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Book Antiqua" panose="02040602050305030304" pitchFamily="18" charset="0"/>
                </a:rPr>
                <a:t>p value =1.3e-15</a:t>
              </a:r>
              <a:endParaRPr lang="en-IN" sz="1200" dirty="0">
                <a:latin typeface="Book Antiqua" panose="02040602050305030304" pitchFamily="18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2535E2F-4173-BFDF-DDA4-EEF6EFAB76C5}"/>
                </a:ext>
              </a:extLst>
            </p:cNvPr>
            <p:cNvSpPr txBox="1"/>
            <p:nvPr/>
          </p:nvSpPr>
          <p:spPr>
            <a:xfrm>
              <a:off x="5096131" y="3276083"/>
              <a:ext cx="13317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Book Antiqua" panose="02040602050305030304" pitchFamily="18" charset="0"/>
                </a:rPr>
                <a:t>p</a:t>
              </a:r>
              <a:r>
                <a:rPr lang="en-IN" sz="1200" dirty="0">
                  <a:latin typeface="Book Antiqua" panose="02040602050305030304" pitchFamily="18" charset="0"/>
                </a:rPr>
                <a:t> value = 1e-12</a:t>
              </a: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03738" y="3275523"/>
              <a:ext cx="4034731" cy="16309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7645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F895FC2-178B-D2BA-DEDE-1E2AA51098A0}"/>
              </a:ext>
            </a:extLst>
          </p:cNvPr>
          <p:cNvGrpSpPr/>
          <p:nvPr/>
        </p:nvGrpSpPr>
        <p:grpSpPr>
          <a:xfrm>
            <a:off x="91880" y="100781"/>
            <a:ext cx="6730114" cy="11969184"/>
            <a:chOff x="91880" y="100781"/>
            <a:chExt cx="6730114" cy="119691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AE2F23-B972-7176-E2AD-BDF01744094F}"/>
                </a:ext>
              </a:extLst>
            </p:cNvPr>
            <p:cNvSpPr txBox="1"/>
            <p:nvPr/>
          </p:nvSpPr>
          <p:spPr>
            <a:xfrm>
              <a:off x="4635504" y="4882658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H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780FF06-AA5E-3A63-DAD7-5DC9B81AA50F}"/>
                </a:ext>
              </a:extLst>
            </p:cNvPr>
            <p:cNvSpPr txBox="1"/>
            <p:nvPr/>
          </p:nvSpPr>
          <p:spPr>
            <a:xfrm>
              <a:off x="2343630" y="4882658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G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D7D27F-A11F-3B90-CCCC-7755B351F486}"/>
                </a:ext>
              </a:extLst>
            </p:cNvPr>
            <p:cNvSpPr txBox="1"/>
            <p:nvPr/>
          </p:nvSpPr>
          <p:spPr>
            <a:xfrm>
              <a:off x="95675" y="4908058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F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53" name="Picture 2">
              <a:extLst>
                <a:ext uri="{FF2B5EF4-FFF2-40B4-BE49-F238E27FC236}">
                  <a16:creationId xmlns:a16="http://schemas.microsoft.com/office/drawing/2014/main" id="{FDDAA891-FFB3-2891-D2F8-C66080CC387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328" b="10839"/>
            <a:stretch/>
          </p:blipFill>
          <p:spPr bwMode="auto">
            <a:xfrm>
              <a:off x="131500" y="922726"/>
              <a:ext cx="2012195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4173D629-1BAC-539A-392D-1E86A3AF44F9}"/>
                </a:ext>
              </a:extLst>
            </p:cNvPr>
            <p:cNvSpPr txBox="1"/>
            <p:nvPr/>
          </p:nvSpPr>
          <p:spPr>
            <a:xfrm>
              <a:off x="522629" y="644386"/>
              <a:ext cx="1530445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1" b="1" dirty="0">
                  <a:latin typeface="Book Antiqua" panose="02040602050305030304" pitchFamily="18" charset="0"/>
                </a:rPr>
                <a:t>OS+LUAD+Stage1</a:t>
              </a:r>
              <a:endParaRPr lang="en-IN" sz="12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55" name="Picture 4">
              <a:extLst>
                <a:ext uri="{FF2B5EF4-FFF2-40B4-BE49-F238E27FC236}">
                  <a16:creationId xmlns:a16="http://schemas.microsoft.com/office/drawing/2014/main" id="{8DE96C1F-E8D0-5E59-9271-722F3E7C0E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33" b="16250"/>
            <a:stretch/>
          </p:blipFill>
          <p:spPr bwMode="auto">
            <a:xfrm>
              <a:off x="2506366" y="889017"/>
              <a:ext cx="2131343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6" name="TextBox 1055">
              <a:extLst>
                <a:ext uri="{FF2B5EF4-FFF2-40B4-BE49-F238E27FC236}">
                  <a16:creationId xmlns:a16="http://schemas.microsoft.com/office/drawing/2014/main" id="{F956CC47-0010-3D1B-93A1-4025AB2FE903}"/>
                </a:ext>
              </a:extLst>
            </p:cNvPr>
            <p:cNvSpPr txBox="1"/>
            <p:nvPr/>
          </p:nvSpPr>
          <p:spPr>
            <a:xfrm>
              <a:off x="2864344" y="644387"/>
              <a:ext cx="1530445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1" b="1" dirty="0">
                  <a:latin typeface="Book Antiqua" panose="02040602050305030304" pitchFamily="18" charset="0"/>
                </a:rPr>
                <a:t>OS+LUAD+Stage2</a:t>
              </a:r>
              <a:endParaRPr lang="en-IN" sz="12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57" name="Picture 6">
              <a:extLst>
                <a:ext uri="{FF2B5EF4-FFF2-40B4-BE49-F238E27FC236}">
                  <a16:creationId xmlns:a16="http://schemas.microsoft.com/office/drawing/2014/main" id="{D2CB3D6D-BC41-5057-3493-59C487A371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36" b="16250"/>
            <a:stretch/>
          </p:blipFill>
          <p:spPr bwMode="auto">
            <a:xfrm>
              <a:off x="4663381" y="889017"/>
              <a:ext cx="2158613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99CEBA59-AEB7-EE7B-B02B-B382A126F493}"/>
                </a:ext>
              </a:extLst>
            </p:cNvPr>
            <p:cNvSpPr txBox="1"/>
            <p:nvPr/>
          </p:nvSpPr>
          <p:spPr>
            <a:xfrm>
              <a:off x="5152862" y="616922"/>
              <a:ext cx="1447291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1" b="1" dirty="0">
                  <a:latin typeface="Book Antiqua" panose="02040602050305030304" pitchFamily="18" charset="0"/>
                </a:rPr>
                <a:t>OS+LUAD Male</a:t>
              </a:r>
              <a:endParaRPr lang="en-IN" sz="12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59" name="Picture 8">
              <a:extLst>
                <a:ext uri="{FF2B5EF4-FFF2-40B4-BE49-F238E27FC236}">
                  <a16:creationId xmlns:a16="http://schemas.microsoft.com/office/drawing/2014/main" id="{5C6C86FB-A464-B7C2-827C-6588107CA9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36" b="15833"/>
            <a:stretch/>
          </p:blipFill>
          <p:spPr bwMode="auto">
            <a:xfrm>
              <a:off x="1137597" y="3111582"/>
              <a:ext cx="2147926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0" name="TextBox 1059">
              <a:extLst>
                <a:ext uri="{FF2B5EF4-FFF2-40B4-BE49-F238E27FC236}">
                  <a16:creationId xmlns:a16="http://schemas.microsoft.com/office/drawing/2014/main" id="{4011C793-A873-C271-F5E2-1D8A3187D071}"/>
                </a:ext>
              </a:extLst>
            </p:cNvPr>
            <p:cNvSpPr txBox="1"/>
            <p:nvPr/>
          </p:nvSpPr>
          <p:spPr>
            <a:xfrm>
              <a:off x="1526997" y="2880621"/>
              <a:ext cx="1878059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1" b="1" dirty="0">
                  <a:latin typeface="Book Antiqua" panose="02040602050305030304" pitchFamily="18" charset="0"/>
                </a:rPr>
                <a:t>OS+LUAD Female</a:t>
              </a:r>
              <a:endParaRPr lang="en-IN" sz="12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61" name="Picture 10">
              <a:extLst>
                <a:ext uri="{FF2B5EF4-FFF2-40B4-BE49-F238E27FC236}">
                  <a16:creationId xmlns:a16="http://schemas.microsoft.com/office/drawing/2014/main" id="{DF25796A-4074-A180-3848-32EDC8A9DF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36" b="10834"/>
            <a:stretch/>
          </p:blipFill>
          <p:spPr bwMode="auto">
            <a:xfrm>
              <a:off x="3876987" y="3111582"/>
              <a:ext cx="2027482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2" name="TextBox 1061">
              <a:extLst>
                <a:ext uri="{FF2B5EF4-FFF2-40B4-BE49-F238E27FC236}">
                  <a16:creationId xmlns:a16="http://schemas.microsoft.com/office/drawing/2014/main" id="{6B67FDDF-6236-6B54-6BE9-E5B70AFF4542}"/>
                </a:ext>
              </a:extLst>
            </p:cNvPr>
            <p:cNvSpPr txBox="1"/>
            <p:nvPr/>
          </p:nvSpPr>
          <p:spPr>
            <a:xfrm>
              <a:off x="4042357" y="2834455"/>
              <a:ext cx="2453576" cy="277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1" b="1" dirty="0">
                  <a:latin typeface="Book Antiqua" panose="02040602050305030304" pitchFamily="18" charset="0"/>
                </a:rPr>
                <a:t>OS+ LUAD+ Female Smokers</a:t>
              </a:r>
              <a:endParaRPr lang="en-IN" sz="12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3" name="TextBox 1062">
              <a:extLst>
                <a:ext uri="{FF2B5EF4-FFF2-40B4-BE49-F238E27FC236}">
                  <a16:creationId xmlns:a16="http://schemas.microsoft.com/office/drawing/2014/main" id="{E454296D-1A66-EA07-59C8-E961CD185422}"/>
                </a:ext>
              </a:extLst>
            </p:cNvPr>
            <p:cNvSpPr txBox="1"/>
            <p:nvPr/>
          </p:nvSpPr>
          <p:spPr>
            <a:xfrm>
              <a:off x="4555076" y="552054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4" name="TextBox 1063">
              <a:extLst>
                <a:ext uri="{FF2B5EF4-FFF2-40B4-BE49-F238E27FC236}">
                  <a16:creationId xmlns:a16="http://schemas.microsoft.com/office/drawing/2014/main" id="{1DD4AC4D-35F8-C98C-D182-95BD16949218}"/>
                </a:ext>
              </a:extLst>
            </p:cNvPr>
            <p:cNvSpPr txBox="1"/>
            <p:nvPr/>
          </p:nvSpPr>
          <p:spPr>
            <a:xfrm>
              <a:off x="3776553" y="2788288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5" name="TextBox 1064">
              <a:extLst>
                <a:ext uri="{FF2B5EF4-FFF2-40B4-BE49-F238E27FC236}">
                  <a16:creationId xmlns:a16="http://schemas.microsoft.com/office/drawing/2014/main" id="{DDEAD07A-B754-819D-7909-998E4E8F7C6D}"/>
                </a:ext>
              </a:extLst>
            </p:cNvPr>
            <p:cNvSpPr txBox="1"/>
            <p:nvPr/>
          </p:nvSpPr>
          <p:spPr>
            <a:xfrm>
              <a:off x="1042673" y="2788288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6" name="TextBox 1065">
              <a:extLst>
                <a:ext uri="{FF2B5EF4-FFF2-40B4-BE49-F238E27FC236}">
                  <a16:creationId xmlns:a16="http://schemas.microsoft.com/office/drawing/2014/main" id="{C012963F-1BDD-DBF6-3C11-B114894374A5}"/>
                </a:ext>
              </a:extLst>
            </p:cNvPr>
            <p:cNvSpPr txBox="1"/>
            <p:nvPr/>
          </p:nvSpPr>
          <p:spPr>
            <a:xfrm>
              <a:off x="2354753" y="576829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7" name="TextBox 1066">
              <a:extLst>
                <a:ext uri="{FF2B5EF4-FFF2-40B4-BE49-F238E27FC236}">
                  <a16:creationId xmlns:a16="http://schemas.microsoft.com/office/drawing/2014/main" id="{DEDAC94D-A40B-9AC7-EFE2-F9A13CAC70EB}"/>
                </a:ext>
              </a:extLst>
            </p:cNvPr>
            <p:cNvSpPr txBox="1"/>
            <p:nvPr/>
          </p:nvSpPr>
          <p:spPr>
            <a:xfrm>
              <a:off x="106876" y="580074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068" name="TextBox 1067">
              <a:extLst>
                <a:ext uri="{FF2B5EF4-FFF2-40B4-BE49-F238E27FC236}">
                  <a16:creationId xmlns:a16="http://schemas.microsoft.com/office/drawing/2014/main" id="{87DAE50B-A5B5-99DB-CC26-FB8BC38E014E}"/>
                </a:ext>
              </a:extLst>
            </p:cNvPr>
            <p:cNvSpPr txBox="1"/>
            <p:nvPr/>
          </p:nvSpPr>
          <p:spPr>
            <a:xfrm>
              <a:off x="274702" y="100781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4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2" name="Picture 1" descr="A network of dots and lines&#10;&#10;Description automatically generated">
              <a:extLst>
                <a:ext uri="{FF2B5EF4-FFF2-40B4-BE49-F238E27FC236}">
                  <a16:creationId xmlns:a16="http://schemas.microsoft.com/office/drawing/2014/main" id="{CB9473E9-AEDF-D555-9E0E-47CA7A475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63" t="12428" r="27082" b="11375"/>
            <a:stretch/>
          </p:blipFill>
          <p:spPr>
            <a:xfrm>
              <a:off x="2102657" y="6981411"/>
              <a:ext cx="2586568" cy="26641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4F514C4-6E90-49A6-F8CD-41AB0C2804C8}"/>
                </a:ext>
              </a:extLst>
            </p:cNvPr>
            <p:cNvSpPr txBox="1"/>
            <p:nvPr/>
          </p:nvSpPr>
          <p:spPr>
            <a:xfrm>
              <a:off x="91880" y="9642569"/>
              <a:ext cx="365643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J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B39880C-3C6C-9A02-7B53-E95BB76B6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745" y="9671813"/>
              <a:ext cx="4521417" cy="2398152"/>
            </a:xfrm>
            <a:prstGeom prst="rect">
              <a:avLst/>
            </a:prstGeom>
          </p:spPr>
        </p:pic>
        <p:pic>
          <p:nvPicPr>
            <p:cNvPr id="5" name="Picture 4" descr="A graph with a red and blue line&#10;&#10;Description automatically generated">
              <a:extLst>
                <a:ext uri="{FF2B5EF4-FFF2-40B4-BE49-F238E27FC236}">
                  <a16:creationId xmlns:a16="http://schemas.microsoft.com/office/drawing/2014/main" id="{5FEF576E-198A-82EF-9553-E0D2371C9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5"/>
            <a:stretch/>
          </p:blipFill>
          <p:spPr>
            <a:xfrm>
              <a:off x="457523" y="4996244"/>
              <a:ext cx="1711254" cy="2102400"/>
            </a:xfrm>
            <a:prstGeom prst="rect">
              <a:avLst/>
            </a:prstGeom>
          </p:spPr>
        </p:pic>
        <p:cxnSp>
          <p:nvCxnSpPr>
            <p:cNvPr id="1029" name="Straight Connector 1028">
              <a:extLst>
                <a:ext uri="{FF2B5EF4-FFF2-40B4-BE49-F238E27FC236}">
                  <a16:creationId xmlns:a16="http://schemas.microsoft.com/office/drawing/2014/main" id="{0CFE32FE-1440-3877-2D59-8193540C6E33}"/>
                </a:ext>
              </a:extLst>
            </p:cNvPr>
            <p:cNvCxnSpPr>
              <a:cxnSpLocks/>
            </p:cNvCxnSpPr>
            <p:nvPr/>
          </p:nvCxnSpPr>
          <p:spPr>
            <a:xfrm>
              <a:off x="997348" y="6066692"/>
              <a:ext cx="801386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569B48-2206-8FD6-5D31-912EB6B54E3C}"/>
                </a:ext>
              </a:extLst>
            </p:cNvPr>
            <p:cNvSpPr txBox="1"/>
            <p:nvPr/>
          </p:nvSpPr>
          <p:spPr>
            <a:xfrm>
              <a:off x="1096025" y="5746585"/>
              <a:ext cx="9524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Book Antiqua" panose="02040602050305030304" pitchFamily="18" charset="0"/>
                </a:rPr>
                <a:t>***</a:t>
              </a:r>
              <a:endParaRPr lang="en-IN" sz="2800" dirty="0">
                <a:latin typeface="Book Antiqua" panose="02040602050305030304" pitchFamily="18" charset="0"/>
              </a:endParaRPr>
            </a:p>
          </p:txBody>
        </p:sp>
        <p:pic>
          <p:nvPicPr>
            <p:cNvPr id="7" name="Picture 6" descr="A screenshot of a computer screen&#10;&#10;Description automatically generated">
              <a:extLst>
                <a:ext uri="{FF2B5EF4-FFF2-40B4-BE49-F238E27FC236}">
                  <a16:creationId xmlns:a16="http://schemas.microsoft.com/office/drawing/2014/main" id="{1F8D9DE5-7DF7-7338-8020-ABC0F409C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8715" y="5248511"/>
              <a:ext cx="1826682" cy="1691372"/>
            </a:xfrm>
            <a:prstGeom prst="rect">
              <a:avLst/>
            </a:prstGeom>
          </p:spPr>
        </p:pic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1B528BD1-5E3B-E822-3596-75A76B44B2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3841" y="5194197"/>
              <a:ext cx="1800000" cy="180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24" name="Straight Connector 1023">
              <a:extLst>
                <a:ext uri="{FF2B5EF4-FFF2-40B4-BE49-F238E27FC236}">
                  <a16:creationId xmlns:a16="http://schemas.microsoft.com/office/drawing/2014/main" id="{97DC96B3-14FA-C20D-20DD-A2BA3E4C3142}"/>
                </a:ext>
              </a:extLst>
            </p:cNvPr>
            <p:cNvCxnSpPr>
              <a:cxnSpLocks/>
            </p:cNvCxnSpPr>
            <p:nvPr/>
          </p:nvCxnSpPr>
          <p:spPr>
            <a:xfrm>
              <a:off x="3164344" y="5735003"/>
              <a:ext cx="750829" cy="346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2A7A5624-D514-BAFA-8025-64CE0C282514}"/>
                </a:ext>
              </a:extLst>
            </p:cNvPr>
            <p:cNvSpPr txBox="1"/>
            <p:nvPr/>
          </p:nvSpPr>
          <p:spPr>
            <a:xfrm>
              <a:off x="3004506" y="5522090"/>
              <a:ext cx="114348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Book Antiqua" panose="02040602050305030304" pitchFamily="18" charset="0"/>
                </a:rPr>
                <a:t>p value=8.0e-26</a:t>
              </a:r>
              <a:endParaRPr lang="en-IN" sz="1000" dirty="0">
                <a:latin typeface="Book Antiqua" panose="02040602050305030304" pitchFamily="18" charset="0"/>
              </a:endParaRPr>
            </a:p>
          </p:txBody>
        </p:sp>
        <p:sp>
          <p:nvSpPr>
            <p:cNvPr id="1092" name="TextBox 1091">
              <a:extLst>
                <a:ext uri="{FF2B5EF4-FFF2-40B4-BE49-F238E27FC236}">
                  <a16:creationId xmlns:a16="http://schemas.microsoft.com/office/drawing/2014/main" id="{2FE4D875-7DCD-D90E-D5DE-CBD17619B744}"/>
                </a:ext>
              </a:extLst>
            </p:cNvPr>
            <p:cNvSpPr txBox="1"/>
            <p:nvPr/>
          </p:nvSpPr>
          <p:spPr>
            <a:xfrm>
              <a:off x="4990971" y="5383590"/>
              <a:ext cx="149318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Book Antiqua" panose="02040602050305030304" pitchFamily="18" charset="0"/>
                </a:rPr>
                <a:t>p value = 8.5e-41</a:t>
              </a:r>
              <a:endParaRPr lang="en-IN" sz="1200" dirty="0">
                <a:latin typeface="Book Antiqua" panose="02040602050305030304" pitchFamily="18" charset="0"/>
              </a:endParaRPr>
            </a:p>
          </p:txBody>
        </p:sp>
        <p:cxnSp>
          <p:nvCxnSpPr>
            <p:cNvPr id="1093" name="Straight Connector 1092">
              <a:extLst>
                <a:ext uri="{FF2B5EF4-FFF2-40B4-BE49-F238E27FC236}">
                  <a16:creationId xmlns:a16="http://schemas.microsoft.com/office/drawing/2014/main" id="{E9FAF82D-C622-169A-C8B0-5CB27B1ADFBD}"/>
                </a:ext>
              </a:extLst>
            </p:cNvPr>
            <p:cNvCxnSpPr>
              <a:cxnSpLocks/>
            </p:cNvCxnSpPr>
            <p:nvPr/>
          </p:nvCxnSpPr>
          <p:spPr>
            <a:xfrm>
              <a:off x="5386505" y="5645200"/>
              <a:ext cx="702113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E7DB019-3698-93CA-C105-0D34ADDCE2A4}"/>
                </a:ext>
              </a:extLst>
            </p:cNvPr>
            <p:cNvSpPr txBox="1"/>
            <p:nvPr/>
          </p:nvSpPr>
          <p:spPr>
            <a:xfrm>
              <a:off x="1919835" y="7328333"/>
              <a:ext cx="365643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I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326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A035ACE-1F14-10C3-6FC9-35C0B2127A88}"/>
              </a:ext>
            </a:extLst>
          </p:cNvPr>
          <p:cNvGrpSpPr/>
          <p:nvPr/>
        </p:nvGrpSpPr>
        <p:grpSpPr>
          <a:xfrm>
            <a:off x="84599" y="26389"/>
            <a:ext cx="6688801" cy="10901501"/>
            <a:chOff x="84599" y="100529"/>
            <a:chExt cx="6688801" cy="1090150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78A3E8B5-4092-4016-2FE2-8014F36A15D1}"/>
                </a:ext>
              </a:extLst>
            </p:cNvPr>
            <p:cNvSpPr txBox="1"/>
            <p:nvPr/>
          </p:nvSpPr>
          <p:spPr>
            <a:xfrm>
              <a:off x="457140" y="100529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5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026" name="Picture 2" descr="Plot object">
              <a:extLst>
                <a:ext uri="{FF2B5EF4-FFF2-40B4-BE49-F238E27FC236}">
                  <a16:creationId xmlns:a16="http://schemas.microsoft.com/office/drawing/2014/main" id="{C5F2A20C-F272-AFEE-8C75-0EEC2A013C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99" y="1018080"/>
              <a:ext cx="6688801" cy="28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Plot object">
              <a:extLst>
                <a:ext uri="{FF2B5EF4-FFF2-40B4-BE49-F238E27FC236}">
                  <a16:creationId xmlns:a16="http://schemas.microsoft.com/office/drawing/2014/main" id="{340BC03E-7721-D390-D1D3-54F2F05743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99" y="4570055"/>
              <a:ext cx="6688800" cy="28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Plot object">
              <a:extLst>
                <a:ext uri="{FF2B5EF4-FFF2-40B4-BE49-F238E27FC236}">
                  <a16:creationId xmlns:a16="http://schemas.microsoft.com/office/drawing/2014/main" id="{B88CDE1C-C11A-BC17-B1F2-B601E70DFA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99" y="8122030"/>
              <a:ext cx="6688799" cy="28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B0211C3-057E-8BC3-6E84-C022E4B66911}"/>
                </a:ext>
              </a:extLst>
            </p:cNvPr>
            <p:cNvSpPr txBox="1"/>
            <p:nvPr/>
          </p:nvSpPr>
          <p:spPr>
            <a:xfrm>
              <a:off x="612352" y="846408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Biological</a:t>
              </a:r>
              <a:r>
                <a:rPr lang="en-US" sz="900" dirty="0">
                  <a:latin typeface="Book Antiqua" panose="02040602050305030304" pitchFamily="18" charset="0"/>
                </a:rPr>
                <a:t> </a:t>
              </a:r>
              <a:r>
                <a:rPr lang="en-US" dirty="0">
                  <a:latin typeface="Book Antiqua" panose="02040602050305030304" pitchFamily="18" charset="0"/>
                </a:rPr>
                <a:t>process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4BFB10-7F34-7BEA-7B71-B2D967E38690}"/>
                </a:ext>
              </a:extLst>
            </p:cNvPr>
            <p:cNvSpPr txBox="1"/>
            <p:nvPr/>
          </p:nvSpPr>
          <p:spPr>
            <a:xfrm>
              <a:off x="446824" y="4385389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Cellular components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EFF594-6501-168E-F2E9-86ADACA69AB2}"/>
                </a:ext>
              </a:extLst>
            </p:cNvPr>
            <p:cNvSpPr txBox="1"/>
            <p:nvPr/>
          </p:nvSpPr>
          <p:spPr>
            <a:xfrm>
              <a:off x="537548" y="7937364"/>
              <a:ext cx="2392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Molecular functions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6DEEC5-390F-4655-EAB2-F96CD190BD80}"/>
                </a:ext>
              </a:extLst>
            </p:cNvPr>
            <p:cNvSpPr txBox="1"/>
            <p:nvPr/>
          </p:nvSpPr>
          <p:spPr>
            <a:xfrm>
              <a:off x="195086" y="862835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A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9D6CB8-341A-0A7F-FB6F-1AE09A1819B4}"/>
                </a:ext>
              </a:extLst>
            </p:cNvPr>
            <p:cNvSpPr txBox="1"/>
            <p:nvPr/>
          </p:nvSpPr>
          <p:spPr>
            <a:xfrm>
              <a:off x="195085" y="4385389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B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75C5CB-B7C7-62FF-5F44-0666484D88D4}"/>
                </a:ext>
              </a:extLst>
            </p:cNvPr>
            <p:cNvSpPr txBox="1"/>
            <p:nvPr/>
          </p:nvSpPr>
          <p:spPr>
            <a:xfrm>
              <a:off x="183093" y="7937364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C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3030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B74AA52-CFEC-466C-A4AD-4519DDCD0A99}"/>
              </a:ext>
            </a:extLst>
          </p:cNvPr>
          <p:cNvGrpSpPr/>
          <p:nvPr/>
        </p:nvGrpSpPr>
        <p:grpSpPr>
          <a:xfrm>
            <a:off x="172994" y="100529"/>
            <a:ext cx="6685006" cy="10617033"/>
            <a:chOff x="172994" y="100529"/>
            <a:chExt cx="6685006" cy="1061703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EB02274-4385-4C0D-B541-286B0C429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2994" y="921989"/>
              <a:ext cx="6512011" cy="292674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11F97D-AC33-43F9-8ECF-4FD52565E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2994" y="4278652"/>
              <a:ext cx="6685005" cy="300449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2E552D9-E1FD-4F25-8F05-A6D5E0E5F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2994" y="7713065"/>
              <a:ext cx="6685006" cy="300449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46474C7-8BDD-4219-9246-2C64459D6798}"/>
                </a:ext>
              </a:extLst>
            </p:cNvPr>
            <p:cNvSpPr txBox="1"/>
            <p:nvPr/>
          </p:nvSpPr>
          <p:spPr>
            <a:xfrm>
              <a:off x="457140" y="100529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6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F0E07E-CDFD-4883-A6EA-29156F18A9E0}"/>
                </a:ext>
              </a:extLst>
            </p:cNvPr>
            <p:cNvSpPr txBox="1"/>
            <p:nvPr/>
          </p:nvSpPr>
          <p:spPr>
            <a:xfrm>
              <a:off x="612352" y="681308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Biological</a:t>
              </a:r>
              <a:r>
                <a:rPr lang="en-US" sz="900" dirty="0">
                  <a:latin typeface="Book Antiqua" panose="02040602050305030304" pitchFamily="18" charset="0"/>
                </a:rPr>
                <a:t> </a:t>
              </a:r>
              <a:r>
                <a:rPr lang="en-US" dirty="0">
                  <a:latin typeface="Book Antiqua" panose="02040602050305030304" pitchFamily="18" charset="0"/>
                </a:rPr>
                <a:t>process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63B529-58AD-4C93-AC3F-85D85D702F2F}"/>
                </a:ext>
              </a:extLst>
            </p:cNvPr>
            <p:cNvSpPr txBox="1"/>
            <p:nvPr/>
          </p:nvSpPr>
          <p:spPr>
            <a:xfrm>
              <a:off x="446825" y="4072989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Cellular components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B18D99-4201-4CB3-A8E4-6D9C2374B00D}"/>
                </a:ext>
              </a:extLst>
            </p:cNvPr>
            <p:cNvSpPr txBox="1"/>
            <p:nvPr/>
          </p:nvSpPr>
          <p:spPr>
            <a:xfrm>
              <a:off x="537548" y="7488811"/>
              <a:ext cx="2392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Molecular functions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BF38928-2CE3-4092-B5AA-5A8085B1271A}"/>
                </a:ext>
              </a:extLst>
            </p:cNvPr>
            <p:cNvSpPr txBox="1"/>
            <p:nvPr/>
          </p:nvSpPr>
          <p:spPr>
            <a:xfrm>
              <a:off x="195086" y="697735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A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4889FE-2BD3-4C6A-9F66-82BBB6EC7ADE}"/>
                </a:ext>
              </a:extLst>
            </p:cNvPr>
            <p:cNvSpPr txBox="1"/>
            <p:nvPr/>
          </p:nvSpPr>
          <p:spPr>
            <a:xfrm>
              <a:off x="195086" y="4072989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B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ACAC09-F57C-4D13-A895-779C5F207AF3}"/>
                </a:ext>
              </a:extLst>
            </p:cNvPr>
            <p:cNvSpPr txBox="1"/>
            <p:nvPr/>
          </p:nvSpPr>
          <p:spPr>
            <a:xfrm>
              <a:off x="183093" y="7488811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C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957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E876786-8B0B-4220-8629-57BDF078638B}"/>
              </a:ext>
            </a:extLst>
          </p:cNvPr>
          <p:cNvGrpSpPr/>
          <p:nvPr/>
        </p:nvGrpSpPr>
        <p:grpSpPr>
          <a:xfrm>
            <a:off x="193172" y="171044"/>
            <a:ext cx="6664828" cy="10209283"/>
            <a:chOff x="193172" y="171044"/>
            <a:chExt cx="6664828" cy="1020928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7395621-0B76-465A-9A07-3F821D1EA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3176" y="823135"/>
              <a:ext cx="6471647" cy="290860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ADAAEF-C009-4CBD-A4FB-FC18B4C96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176" y="4060607"/>
              <a:ext cx="6664824" cy="2995426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42BA685-EF7A-45FF-9D86-BCA517861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3172" y="7384900"/>
              <a:ext cx="6664825" cy="299542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CF6B4B1-0338-4FB7-AD1E-84E5B184A70C}"/>
                </a:ext>
              </a:extLst>
            </p:cNvPr>
            <p:cNvSpPr txBox="1"/>
            <p:nvPr/>
          </p:nvSpPr>
          <p:spPr>
            <a:xfrm>
              <a:off x="444911" y="171044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7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AD889F-D652-41E9-BB85-CC162781A7F6}"/>
                </a:ext>
              </a:extLst>
            </p:cNvPr>
            <p:cNvSpPr txBox="1"/>
            <p:nvPr/>
          </p:nvSpPr>
          <p:spPr>
            <a:xfrm>
              <a:off x="622431" y="638469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Biological</a:t>
              </a:r>
              <a:r>
                <a:rPr lang="en-US" sz="900" dirty="0">
                  <a:latin typeface="Book Antiqua" panose="02040602050305030304" pitchFamily="18" charset="0"/>
                </a:rPr>
                <a:t> </a:t>
              </a:r>
              <a:r>
                <a:rPr lang="en-US" dirty="0">
                  <a:latin typeface="Book Antiqua" panose="02040602050305030304" pitchFamily="18" charset="0"/>
                </a:rPr>
                <a:t>process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27E6A2-2AAF-463E-820E-221A0D582D19}"/>
                </a:ext>
              </a:extLst>
            </p:cNvPr>
            <p:cNvSpPr txBox="1"/>
            <p:nvPr/>
          </p:nvSpPr>
          <p:spPr>
            <a:xfrm>
              <a:off x="456904" y="3887992"/>
              <a:ext cx="2317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Cellular components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39FF2D-5C71-4893-8674-C48D7644BDE3}"/>
                </a:ext>
              </a:extLst>
            </p:cNvPr>
            <p:cNvSpPr txBox="1"/>
            <p:nvPr/>
          </p:nvSpPr>
          <p:spPr>
            <a:xfrm>
              <a:off x="547627" y="7228648"/>
              <a:ext cx="239230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Book Antiqua" panose="02040602050305030304" pitchFamily="18" charset="0"/>
                </a:rPr>
                <a:t>Molecular functions</a:t>
              </a:r>
              <a:endParaRPr lang="en-IN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8B480C9-9ECD-4EE7-A371-3272368C408E}"/>
                </a:ext>
              </a:extLst>
            </p:cNvPr>
            <p:cNvSpPr txBox="1"/>
            <p:nvPr/>
          </p:nvSpPr>
          <p:spPr>
            <a:xfrm>
              <a:off x="205165" y="654896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A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6997B9-0230-4B1E-AA4B-DFE9747DDD72}"/>
                </a:ext>
              </a:extLst>
            </p:cNvPr>
            <p:cNvSpPr txBox="1"/>
            <p:nvPr/>
          </p:nvSpPr>
          <p:spPr>
            <a:xfrm>
              <a:off x="205165" y="3887992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B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FD9640-CEAF-4CAA-AE21-9BB01713A512}"/>
                </a:ext>
              </a:extLst>
            </p:cNvPr>
            <p:cNvSpPr txBox="1"/>
            <p:nvPr/>
          </p:nvSpPr>
          <p:spPr>
            <a:xfrm>
              <a:off x="193172" y="7228648"/>
              <a:ext cx="2517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C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2391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6141ECC-885A-AE91-7CA3-B081E986BDFF}"/>
              </a:ext>
            </a:extLst>
          </p:cNvPr>
          <p:cNvGrpSpPr/>
          <p:nvPr/>
        </p:nvGrpSpPr>
        <p:grpSpPr>
          <a:xfrm>
            <a:off x="103571" y="300925"/>
            <a:ext cx="6650858" cy="8410121"/>
            <a:chOff x="167091" y="123944"/>
            <a:chExt cx="6650858" cy="8410121"/>
          </a:xfrm>
        </p:grpSpPr>
        <p:pic>
          <p:nvPicPr>
            <p:cNvPr id="2050" name="Picture 2" descr="GSVAStageTrendImage">
              <a:extLst>
                <a:ext uri="{FF2B5EF4-FFF2-40B4-BE49-F238E27FC236}">
                  <a16:creationId xmlns:a16="http://schemas.microsoft.com/office/drawing/2014/main" id="{BA0A0819-8454-1AC2-65A7-EC938B544A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hqprint">
              <a:alphaModFix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4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180" y="3199442"/>
              <a:ext cx="3312992" cy="2354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GSVAStageImage">
              <a:extLst>
                <a:ext uri="{FF2B5EF4-FFF2-40B4-BE49-F238E27FC236}">
                  <a16:creationId xmlns:a16="http://schemas.microsoft.com/office/drawing/2014/main" id="{D6F47D7E-B398-883E-74F9-EA1A10F5EE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022" y="3205284"/>
              <a:ext cx="2941927" cy="26150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169A6F-EBA2-E25E-49EE-3B09018C487A}"/>
                </a:ext>
              </a:extLst>
            </p:cNvPr>
            <p:cNvSpPr txBox="1"/>
            <p:nvPr/>
          </p:nvSpPr>
          <p:spPr>
            <a:xfrm>
              <a:off x="167091" y="3082982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699C8C-75E6-52DC-374E-B679DCEF7509}"/>
                </a:ext>
              </a:extLst>
            </p:cNvPr>
            <p:cNvSpPr txBox="1"/>
            <p:nvPr/>
          </p:nvSpPr>
          <p:spPr>
            <a:xfrm>
              <a:off x="1894280" y="5865287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9F3BE7B-787A-1B0D-7385-D3A2E5CFB6BE}"/>
                </a:ext>
              </a:extLst>
            </p:cNvPr>
            <p:cNvSpPr txBox="1"/>
            <p:nvPr/>
          </p:nvSpPr>
          <p:spPr>
            <a:xfrm>
              <a:off x="328617" y="123944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8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3" name="Picture 2" descr="stageTrendplot">
              <a:extLst>
                <a:ext uri="{FF2B5EF4-FFF2-40B4-BE49-F238E27FC236}">
                  <a16:creationId xmlns:a16="http://schemas.microsoft.com/office/drawing/2014/main" id="{3148865E-0746-2973-E984-D66B6F3D62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hq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7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835" y="728070"/>
              <a:ext cx="2825894" cy="2354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4" descr="degplot">
              <a:extLst>
                <a:ext uri="{FF2B5EF4-FFF2-40B4-BE49-F238E27FC236}">
                  <a16:creationId xmlns:a16="http://schemas.microsoft.com/office/drawing/2014/main" id="{E61198C8-B710-8AEC-01F9-DC03AC031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alphaModFix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39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5153" y="728070"/>
              <a:ext cx="3091862" cy="2309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24EEA9C-002B-5982-B2C7-6839D6F8818F}"/>
                </a:ext>
              </a:extLst>
            </p:cNvPr>
            <p:cNvSpPr txBox="1"/>
            <p:nvPr/>
          </p:nvSpPr>
          <p:spPr>
            <a:xfrm>
              <a:off x="170985" y="536611"/>
              <a:ext cx="335652" cy="417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0DCC85-13DA-EF3D-1906-9A6A64E4DE0C}"/>
                </a:ext>
              </a:extLst>
            </p:cNvPr>
            <p:cNvSpPr txBox="1"/>
            <p:nvPr/>
          </p:nvSpPr>
          <p:spPr>
            <a:xfrm>
              <a:off x="3540370" y="560608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3" name="Picture 12" descr="A graph of different stages">
              <a:extLst>
                <a:ext uri="{FF2B5EF4-FFF2-40B4-BE49-F238E27FC236}">
                  <a16:creationId xmlns:a16="http://schemas.microsoft.com/office/drawing/2014/main" id="{3B3CB3EA-9689-A492-C7EF-5E5BD91EF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52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2340" y="5919019"/>
              <a:ext cx="2587473" cy="261504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3DD764-9D0F-7B00-53A7-2667EE9E6851}"/>
                </a:ext>
              </a:extLst>
            </p:cNvPr>
            <p:cNvSpPr txBox="1"/>
            <p:nvPr/>
          </p:nvSpPr>
          <p:spPr>
            <a:xfrm>
              <a:off x="3485382" y="3082982"/>
              <a:ext cx="315265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8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3EB1F95-AD96-EFC4-E395-018D4AC0B4DC}"/>
              </a:ext>
            </a:extLst>
          </p:cNvPr>
          <p:cNvGrpSpPr/>
          <p:nvPr/>
        </p:nvGrpSpPr>
        <p:grpSpPr>
          <a:xfrm>
            <a:off x="84646" y="300925"/>
            <a:ext cx="6638993" cy="11327564"/>
            <a:chOff x="84646" y="300925"/>
            <a:chExt cx="6638993" cy="1132756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F4C9CCD-C9D7-1593-9813-855EB903D098}"/>
                </a:ext>
              </a:extLst>
            </p:cNvPr>
            <p:cNvSpPr txBox="1"/>
            <p:nvPr/>
          </p:nvSpPr>
          <p:spPr>
            <a:xfrm>
              <a:off x="265097" y="300925"/>
              <a:ext cx="28970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Book Antiqua" panose="02040602050305030304" pitchFamily="18" charset="0"/>
                </a:rPr>
                <a:t>Supplementary Figure 9</a:t>
              </a:r>
              <a:endParaRPr lang="en-IN" b="1" dirty="0">
                <a:latin typeface="Book Antiqua" panose="02040602050305030304" pitchFamily="18" charset="0"/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7C3C857-302E-E79C-9217-62B096EEC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46" y="959219"/>
              <a:ext cx="2306301" cy="1845699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7E23045-B3C0-2C8F-FA10-4C13F8B2CC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 l="12509" t="4410" r="1" b="-1"/>
            <a:stretch/>
          </p:blipFill>
          <p:spPr>
            <a:xfrm>
              <a:off x="2373507" y="800315"/>
              <a:ext cx="1809636" cy="1840318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F21263-2C18-5119-FB12-4DECBAAFDE7F}"/>
                </a:ext>
              </a:extLst>
            </p:cNvPr>
            <p:cNvSpPr txBox="1"/>
            <p:nvPr/>
          </p:nvSpPr>
          <p:spPr>
            <a:xfrm>
              <a:off x="2875863" y="2674624"/>
              <a:ext cx="15239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Normal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8BB009-4C7F-0666-B637-BC2259FC3B7E}"/>
                </a:ext>
              </a:extLst>
            </p:cNvPr>
            <p:cNvSpPr txBox="1"/>
            <p:nvPr/>
          </p:nvSpPr>
          <p:spPr>
            <a:xfrm>
              <a:off x="106621" y="742327"/>
              <a:ext cx="335652" cy="417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A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4303D3-8944-41E4-CB0F-BA0278411D67}"/>
                </a:ext>
              </a:extLst>
            </p:cNvPr>
            <p:cNvSpPr txBox="1"/>
            <p:nvPr/>
          </p:nvSpPr>
          <p:spPr>
            <a:xfrm>
              <a:off x="2319069" y="766324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B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8" name="Picture 7" descr="A black and green web&#10;&#10;AI-generated content may be incorrect.">
              <a:extLst>
                <a:ext uri="{FF2B5EF4-FFF2-40B4-BE49-F238E27FC236}">
                  <a16:creationId xmlns:a16="http://schemas.microsoft.com/office/drawing/2014/main" id="{EDCDB1D3-8CFA-EF7D-830F-987D919B21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05" r="5090"/>
            <a:stretch/>
          </p:blipFill>
          <p:spPr>
            <a:xfrm>
              <a:off x="4432836" y="800315"/>
              <a:ext cx="1809636" cy="18396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CD809B4-F418-72E3-3CB4-6C8528DF7A3B}"/>
                </a:ext>
              </a:extLst>
            </p:cNvPr>
            <p:cNvSpPr txBox="1"/>
            <p:nvPr/>
          </p:nvSpPr>
          <p:spPr>
            <a:xfrm>
              <a:off x="5199640" y="2665458"/>
              <a:ext cx="15239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BUB1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079A519-BF15-A7DE-234C-01A940FBA785}"/>
                </a:ext>
              </a:extLst>
            </p:cNvPr>
            <p:cNvSpPr txBox="1"/>
            <p:nvPr/>
          </p:nvSpPr>
          <p:spPr>
            <a:xfrm>
              <a:off x="4322181" y="763109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C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956D0F-D591-1A84-655F-38A88288D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5144" y="5546872"/>
              <a:ext cx="4998486" cy="3332323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CEA83F6-3C19-F978-0C51-4477DDCE83FD}"/>
                </a:ext>
              </a:extLst>
            </p:cNvPr>
            <p:cNvGrpSpPr/>
            <p:nvPr/>
          </p:nvGrpSpPr>
          <p:grpSpPr>
            <a:xfrm>
              <a:off x="287006" y="9087043"/>
              <a:ext cx="6101608" cy="2541446"/>
              <a:chOff x="1184563" y="7745341"/>
              <a:chExt cx="9206345" cy="429702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9B7F7A5-014C-605A-A2B2-F73B210CD6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84563" y="8456230"/>
                <a:ext cx="9206345" cy="3586136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BB0043CD-1412-8B10-DE37-0D7EE94DC7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373736" y="7745341"/>
                <a:ext cx="7372936" cy="710889"/>
              </a:xfrm>
              <a:prstGeom prst="rect">
                <a:avLst/>
              </a:prstGeom>
            </p:spPr>
          </p:pic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8A0737-DE9D-9F98-8113-1CC84607880E}"/>
                </a:ext>
              </a:extLst>
            </p:cNvPr>
            <p:cNvSpPr txBox="1"/>
            <p:nvPr/>
          </p:nvSpPr>
          <p:spPr>
            <a:xfrm>
              <a:off x="287006" y="5330860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F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6D58E0-3D37-4532-64C4-5E020CBC3155}"/>
                </a:ext>
              </a:extLst>
            </p:cNvPr>
            <p:cNvSpPr txBox="1"/>
            <p:nvPr/>
          </p:nvSpPr>
          <p:spPr>
            <a:xfrm>
              <a:off x="287006" y="8817993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G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A3D4FB-3CDA-A724-1624-171FD241C3B4}"/>
                </a:ext>
              </a:extLst>
            </p:cNvPr>
            <p:cNvSpPr txBox="1"/>
            <p:nvPr/>
          </p:nvSpPr>
          <p:spPr>
            <a:xfrm>
              <a:off x="1423030" y="2986694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D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B06971-E5E2-6824-2E1F-794DD7765DB2}"/>
                </a:ext>
              </a:extLst>
            </p:cNvPr>
            <p:cNvSpPr txBox="1"/>
            <p:nvPr/>
          </p:nvSpPr>
          <p:spPr>
            <a:xfrm>
              <a:off x="3759964" y="2983479"/>
              <a:ext cx="335652" cy="369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1" b="1" dirty="0">
                  <a:latin typeface="Book Antiqua" panose="02040602050305030304" pitchFamily="18" charset="0"/>
                </a:rPr>
                <a:t>E</a:t>
              </a:r>
              <a:endParaRPr lang="en-IN" sz="1801" b="1" dirty="0">
                <a:latin typeface="Book Antiqua" panose="0204060205030503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EF06261-AD3B-1AC9-9064-4D78B9D6D187}"/>
                </a:ext>
              </a:extLst>
            </p:cNvPr>
            <p:cNvSpPr txBox="1"/>
            <p:nvPr/>
          </p:nvSpPr>
          <p:spPr>
            <a:xfrm>
              <a:off x="4095616" y="5149537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Book Antiqua" panose="02040602050305030304" pitchFamily="18" charset="0"/>
                </a:rPr>
                <a:t>TMPO-AS1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4D797D4-DDEA-41F1-E298-B9425E93C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DCDCDC"/>
                </a:clrFrom>
                <a:clrTo>
                  <a:srgbClr val="DCDCDC">
                    <a:alpha val="0"/>
                  </a:srgbClr>
                </a:clrTo>
              </a:clrChange>
            </a:blip>
            <a:srcRect l="15381" t="5279" b="1000"/>
            <a:stretch/>
          </p:blipFill>
          <p:spPr>
            <a:xfrm>
              <a:off x="3671736" y="3179648"/>
              <a:ext cx="1972194" cy="1952162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0E5807B-DA99-BCEB-1051-B3509F36925A}"/>
                </a:ext>
              </a:extLst>
            </p:cNvPr>
            <p:cNvSpPr txBox="1"/>
            <p:nvPr/>
          </p:nvSpPr>
          <p:spPr>
            <a:xfrm>
              <a:off x="1423030" y="5149538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Book Antiqua" panose="02040602050305030304" pitchFamily="18" charset="0"/>
                </a:rPr>
                <a:t>E2F1</a:t>
              </a:r>
              <a:endParaRPr lang="en-IN" sz="1200" b="1" dirty="0">
                <a:latin typeface="Book Antiqua" panose="02040602050305030304" pitchFamily="18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AC39F14-819E-5F4E-3A7A-2763C8995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DCDCDC"/>
                </a:clrFrom>
                <a:clrTo>
                  <a:srgbClr val="DCDCDC">
                    <a:alpha val="0"/>
                  </a:srgbClr>
                </a:clrTo>
              </a:clrChange>
            </a:blip>
            <a:srcRect l="8859" t="3872" r="3551" b="1860"/>
            <a:stretch/>
          </p:blipFill>
          <p:spPr>
            <a:xfrm>
              <a:off x="1312166" y="3174871"/>
              <a:ext cx="1876224" cy="19569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7507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12828</TotalTime>
  <Words>209</Words>
  <Application>Microsoft Office PowerPoint</Application>
  <PresentationFormat>Widescreen</PresentationFormat>
  <Paragraphs>106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Book Antiqua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Vaibhav</dc:creator>
  <cp:lastModifiedBy>Bhavika Baweja</cp:lastModifiedBy>
  <cp:revision>82</cp:revision>
  <dcterms:created xsi:type="dcterms:W3CDTF">2024-10-09T05:11:24Z</dcterms:created>
  <dcterms:modified xsi:type="dcterms:W3CDTF">2025-11-02T08:38:02Z</dcterms:modified>
</cp:coreProperties>
</file>