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a Poole" initials="RP" lastIdx="2" clrIdx="0">
    <p:extLst>
      <p:ext uri="{19B8F6BF-5375-455C-9EA6-DF929625EA0E}">
        <p15:presenceInfo xmlns:p15="http://schemas.microsoft.com/office/powerpoint/2012/main" userId="Ria Pool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52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2-20T14:15:01.236" idx="2">
    <p:pos x="10" y="10"/>
    <p:text>PRECEDE logic model for young adults who smoke</p:text>
    <p:extLst>
      <p:ext uri="{C676402C-5697-4E1C-873F-D02D1690AC5C}">
        <p15:threadingInfo xmlns:p15="http://schemas.microsoft.com/office/powerpoint/2012/main" timeZoneBias="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93611-A841-4547-B1DE-8A77B36C002C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CA3EF-5E52-4A6C-BF41-8B12AA9446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1846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93611-A841-4547-B1DE-8A77B36C002C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CA3EF-5E52-4A6C-BF41-8B12AA9446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6576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93611-A841-4547-B1DE-8A77B36C002C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CA3EF-5E52-4A6C-BF41-8B12AA9446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0741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93611-A841-4547-B1DE-8A77B36C002C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CA3EF-5E52-4A6C-BF41-8B12AA9446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5178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93611-A841-4547-B1DE-8A77B36C002C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CA3EF-5E52-4A6C-BF41-8B12AA9446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7795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93611-A841-4547-B1DE-8A77B36C002C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CA3EF-5E52-4A6C-BF41-8B12AA9446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7208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93611-A841-4547-B1DE-8A77B36C002C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CA3EF-5E52-4A6C-BF41-8B12AA9446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6712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93611-A841-4547-B1DE-8A77B36C002C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CA3EF-5E52-4A6C-BF41-8B12AA9446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655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93611-A841-4547-B1DE-8A77B36C002C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CA3EF-5E52-4A6C-BF41-8B12AA9446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8216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93611-A841-4547-B1DE-8A77B36C002C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CA3EF-5E52-4A6C-BF41-8B12AA9446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130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93611-A841-4547-B1DE-8A77B36C002C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CA3EF-5E52-4A6C-BF41-8B12AA9446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1483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C93611-A841-4547-B1DE-8A77B36C002C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4CA3EF-5E52-4A6C-BF41-8B12AA9446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0390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72351" y="922330"/>
            <a:ext cx="3300076" cy="313932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b="1" dirty="0" smtClean="0"/>
              <a:t>Personal determinants:</a:t>
            </a:r>
          </a:p>
          <a:p>
            <a:r>
              <a:rPr lang="en-GB" sz="1400" dirty="0" smtClean="0"/>
              <a:t>Enjoyment of smoking</a:t>
            </a:r>
          </a:p>
          <a:p>
            <a:r>
              <a:rPr lang="en-GB" sz="1400" dirty="0" smtClean="0"/>
              <a:t>No immediate health concerns</a:t>
            </a:r>
          </a:p>
          <a:p>
            <a:r>
              <a:rPr lang="en-GB" sz="1400" dirty="0" smtClean="0"/>
              <a:t>Stress and boredom</a:t>
            </a:r>
          </a:p>
          <a:p>
            <a:r>
              <a:rPr lang="en-GB" sz="1400" dirty="0" smtClean="0"/>
              <a:t>Transition to further study, employment, leaving home</a:t>
            </a:r>
          </a:p>
          <a:p>
            <a:r>
              <a:rPr lang="en-GB" sz="1400" dirty="0" smtClean="0"/>
              <a:t>Experimenting with other risk-taking behaviours </a:t>
            </a:r>
            <a:endParaRPr lang="en-GB" sz="1400" dirty="0" smtClean="0"/>
          </a:p>
          <a:p>
            <a:r>
              <a:rPr lang="en-GB" sz="1400" dirty="0" smtClean="0"/>
              <a:t>Transforming </a:t>
            </a:r>
            <a:r>
              <a:rPr lang="en-GB" sz="1400" dirty="0" smtClean="0"/>
              <a:t>identity to appear mature/rebellious and increase social status</a:t>
            </a:r>
          </a:p>
          <a:p>
            <a:r>
              <a:rPr lang="en-GB" sz="1400" dirty="0" smtClean="0"/>
              <a:t>Seeking acceptance and belonging in new social groups</a:t>
            </a:r>
          </a:p>
          <a:p>
            <a:r>
              <a:rPr lang="en-GB" sz="1400" dirty="0" smtClean="0"/>
              <a:t>Attending parties and drinking alcohol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842" y="4169942"/>
            <a:ext cx="3305585" cy="249299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b="1" dirty="0" smtClean="0"/>
              <a:t>Environmental determinants:</a:t>
            </a:r>
          </a:p>
          <a:p>
            <a:r>
              <a:rPr lang="en-GB" sz="1400" dirty="0" smtClean="0"/>
              <a:t>Further study or working environments enable or encourage smoking</a:t>
            </a:r>
          </a:p>
          <a:p>
            <a:r>
              <a:rPr lang="en-GB" sz="1400" dirty="0" smtClean="0"/>
              <a:t>Peer or family influence of smoking</a:t>
            </a:r>
          </a:p>
          <a:p>
            <a:r>
              <a:rPr lang="en-GB" sz="1400" dirty="0" smtClean="0"/>
              <a:t>Smoking as a normative behaviour in groups</a:t>
            </a:r>
          </a:p>
          <a:p>
            <a:r>
              <a:rPr lang="en-GB" sz="1400" dirty="0" smtClean="0"/>
              <a:t>Negative attitudes and beliefs about women who smoke</a:t>
            </a:r>
          </a:p>
          <a:p>
            <a:r>
              <a:rPr lang="en-GB" sz="1400" dirty="0" smtClean="0"/>
              <a:t>Negative attitudes from non-smokers</a:t>
            </a:r>
          </a:p>
          <a:p>
            <a:r>
              <a:rPr lang="en-GB" sz="1400" dirty="0" smtClean="0"/>
              <a:t>Smoking prevention/cessation provision not resonant to young adults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40115" y="922330"/>
            <a:ext cx="4297496" cy="230832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b="1" dirty="0" smtClean="0"/>
              <a:t>Poor s</a:t>
            </a:r>
            <a:r>
              <a:rPr lang="en-GB" sz="1600" b="1" dirty="0" smtClean="0"/>
              <a:t>elf-management attitudes and behaviours</a:t>
            </a:r>
            <a:r>
              <a:rPr lang="en-GB" sz="1600" b="1" dirty="0" smtClean="0"/>
              <a:t>:</a:t>
            </a:r>
          </a:p>
          <a:p>
            <a:r>
              <a:rPr lang="en-GB" sz="1400" dirty="0" smtClean="0"/>
              <a:t>Starting and continuing to smoke</a:t>
            </a:r>
          </a:p>
          <a:p>
            <a:r>
              <a:rPr lang="en-US" sz="1400" dirty="0"/>
              <a:t>Not </a:t>
            </a:r>
            <a:r>
              <a:rPr lang="en-US" sz="1400" dirty="0" smtClean="0"/>
              <a:t>personally identifying </a:t>
            </a:r>
            <a:r>
              <a:rPr lang="en-US" sz="1400" dirty="0"/>
              <a:t>with addiction</a:t>
            </a:r>
          </a:p>
          <a:p>
            <a:r>
              <a:rPr lang="en-US" sz="1400" dirty="0"/>
              <a:t>Not </a:t>
            </a:r>
            <a:r>
              <a:rPr lang="en-US" sz="1400" dirty="0" smtClean="0"/>
              <a:t>identifying </a:t>
            </a:r>
            <a:r>
              <a:rPr lang="en-US" sz="1400" dirty="0"/>
              <a:t>as a </a:t>
            </a:r>
            <a:r>
              <a:rPr lang="en-US" sz="1400" dirty="0" smtClean="0"/>
              <a:t>smoker or with associated health risks</a:t>
            </a:r>
            <a:endParaRPr lang="en-US" sz="1400" dirty="0"/>
          </a:p>
          <a:p>
            <a:r>
              <a:rPr lang="en-GB" sz="1400" dirty="0" smtClean="0"/>
              <a:t>Smoking more when drinking alcohol or at parties</a:t>
            </a:r>
          </a:p>
          <a:p>
            <a:r>
              <a:rPr lang="en-GB" sz="1400" dirty="0" smtClean="0"/>
              <a:t>Smoking to facilitate new social or working relationships</a:t>
            </a:r>
          </a:p>
          <a:p>
            <a:r>
              <a:rPr lang="en-US" sz="1400" dirty="0"/>
              <a:t>Anticipation to quit in future years using willpower</a:t>
            </a:r>
          </a:p>
          <a:p>
            <a:r>
              <a:rPr lang="en-GB" sz="1400" dirty="0" smtClean="0"/>
              <a:t>Confidence in ability to quit when ready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3873686" y="2495297"/>
            <a:ext cx="56186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434287" y="3739055"/>
            <a:ext cx="4297496" cy="292387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b="1" dirty="0" smtClean="0"/>
              <a:t>Environmental factors:</a:t>
            </a:r>
          </a:p>
          <a:p>
            <a:r>
              <a:rPr lang="en-GB" sz="1400" b="1" i="1" dirty="0" smtClean="0"/>
              <a:t>Interpersonal:</a:t>
            </a:r>
          </a:p>
          <a:p>
            <a:r>
              <a:rPr lang="en-GB" sz="1400" dirty="0" smtClean="0"/>
              <a:t>Lack of support for non-smokers from peers</a:t>
            </a:r>
          </a:p>
          <a:p>
            <a:r>
              <a:rPr lang="en-GB" sz="1400" b="1" i="1" dirty="0" smtClean="0"/>
              <a:t>Organisational:</a:t>
            </a:r>
          </a:p>
          <a:p>
            <a:r>
              <a:rPr lang="en-GB" sz="1400" dirty="0" smtClean="0"/>
              <a:t>Lack of support for non-smokers or smoking cessation for young adults in further/higher education or employment</a:t>
            </a:r>
          </a:p>
          <a:p>
            <a:r>
              <a:rPr lang="en-GB" sz="1400" b="1" i="1" dirty="0" smtClean="0"/>
              <a:t>Societal:</a:t>
            </a:r>
          </a:p>
          <a:p>
            <a:r>
              <a:rPr lang="en-GB" sz="1400" dirty="0" smtClean="0"/>
              <a:t>Self-stigma of engaging with smoking cessation services or NRT, both perceived to be targeted at older/addicted smokers</a:t>
            </a:r>
          </a:p>
          <a:p>
            <a:r>
              <a:rPr lang="en-US" sz="1400" dirty="0"/>
              <a:t>Stigma </a:t>
            </a:r>
            <a:r>
              <a:rPr lang="en-US" sz="1400" dirty="0" smtClean="0"/>
              <a:t>towards </a:t>
            </a:r>
            <a:r>
              <a:rPr lang="en-US" sz="1400" dirty="0"/>
              <a:t>addicted smokers, lone smokers, women smokers 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3873686" y="5416437"/>
            <a:ext cx="56186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endCxn id="8" idx="2"/>
          </p:cNvCxnSpPr>
          <p:nvPr/>
        </p:nvCxnSpPr>
        <p:spPr>
          <a:xfrm flipH="1" flipV="1">
            <a:off x="6588863" y="3230654"/>
            <a:ext cx="2" cy="50840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9299471" y="1743042"/>
            <a:ext cx="2425547" cy="363176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b="1" dirty="0"/>
              <a:t>H</a:t>
            </a:r>
            <a:r>
              <a:rPr lang="en-GB" sz="1600" b="1" dirty="0" smtClean="0"/>
              <a:t>ealth </a:t>
            </a:r>
            <a:r>
              <a:rPr lang="en-GB" sz="1600" b="1" dirty="0" smtClean="0"/>
              <a:t>and wellbeing outcomes</a:t>
            </a:r>
            <a:r>
              <a:rPr lang="en-GB" sz="1600" b="1" dirty="0" smtClean="0"/>
              <a:t>:</a:t>
            </a:r>
          </a:p>
          <a:p>
            <a:r>
              <a:rPr lang="en-GB" sz="1400" dirty="0"/>
              <a:t>Addiction to smoking</a:t>
            </a:r>
          </a:p>
          <a:p>
            <a:r>
              <a:rPr lang="en-GB" sz="1400" dirty="0"/>
              <a:t>Health concerns</a:t>
            </a:r>
          </a:p>
          <a:p>
            <a:r>
              <a:rPr lang="en-GB" sz="1400" dirty="0"/>
              <a:t>Being stigmatised for smoking, leading to stress, shame and defensiveness</a:t>
            </a:r>
          </a:p>
          <a:p>
            <a:r>
              <a:rPr lang="en-GB" sz="1400" dirty="0"/>
              <a:t>Struggling to quit when ready</a:t>
            </a:r>
          </a:p>
          <a:p>
            <a:endParaRPr lang="en-GB" sz="1600" b="1" dirty="0" smtClean="0"/>
          </a:p>
          <a:p>
            <a:r>
              <a:rPr lang="en-GB" sz="1400" b="1" i="1" dirty="0" smtClean="0"/>
              <a:t>Outcomes reinforcing smoking behaviour:</a:t>
            </a:r>
            <a:endParaRPr lang="en-GB" sz="1400" b="1" i="1" dirty="0" smtClean="0"/>
          </a:p>
          <a:p>
            <a:r>
              <a:rPr lang="en-GB" sz="1400" dirty="0" smtClean="0">
                <a:sym typeface="Wingdings" panose="05000000000000000000" pitchFamily="2" charset="2"/>
              </a:rPr>
              <a:t>Acceptance and belonging within new social groups</a:t>
            </a:r>
          </a:p>
          <a:p>
            <a:r>
              <a:rPr lang="en-GB" sz="1400" dirty="0" smtClean="0">
                <a:sym typeface="Wingdings" panose="05000000000000000000" pitchFamily="2" charset="2"/>
              </a:rPr>
              <a:t>Alleviating stress and boredom</a:t>
            </a:r>
          </a:p>
          <a:p>
            <a:r>
              <a:rPr lang="en-GB" sz="1400" dirty="0" smtClean="0">
                <a:sym typeface="Wingdings" panose="05000000000000000000" pitchFamily="2" charset="2"/>
              </a:rPr>
              <a:t>Feeling more relaxed at parties or in new social </a:t>
            </a:r>
            <a:r>
              <a:rPr lang="en-GB" sz="1400" dirty="0" smtClean="0">
                <a:sym typeface="Wingdings" panose="05000000000000000000" pitchFamily="2" charset="2"/>
              </a:rPr>
              <a:t>situations</a:t>
            </a:r>
            <a:endParaRPr lang="en-GB" sz="1400" dirty="0" smtClean="0">
              <a:sym typeface="Wingdings" panose="05000000000000000000" pitchFamily="2" charset="2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8737611" y="2479614"/>
            <a:ext cx="56186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>
            <a:off x="8731783" y="2789382"/>
            <a:ext cx="56768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89508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5041</TotalTime>
  <Words>264</Words>
  <Application>Microsoft Office PowerPoint</Application>
  <PresentationFormat>Widescreen</PresentationFormat>
  <Paragraphs>42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Designing a digital intervention for a group of immobile individuals to increase their  wellbeing</dc:title>
  <dc:creator>Ria Poole</dc:creator>
  <cp:lastModifiedBy>Poole, Ria</cp:lastModifiedBy>
  <cp:revision>75</cp:revision>
  <dcterms:created xsi:type="dcterms:W3CDTF">2020-02-06T12:12:01Z</dcterms:created>
  <dcterms:modified xsi:type="dcterms:W3CDTF">2022-02-16T11:50:17Z</dcterms:modified>
</cp:coreProperties>
</file>