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98" r:id="rId2"/>
    <p:sldId id="289" r:id="rId3"/>
    <p:sldId id="296" r:id="rId4"/>
    <p:sldId id="290" r:id="rId5"/>
    <p:sldId id="297" r:id="rId6"/>
    <p:sldId id="291" r:id="rId7"/>
    <p:sldId id="292" r:id="rId8"/>
    <p:sldId id="293" r:id="rId9"/>
    <p:sldId id="295" r:id="rId10"/>
    <p:sldId id="299" r:id="rId11"/>
    <p:sldId id="278" r:id="rId12"/>
    <p:sldId id="256" r:id="rId13"/>
    <p:sldId id="277" r:id="rId14"/>
    <p:sldId id="283" r:id="rId15"/>
    <p:sldId id="280" r:id="rId16"/>
    <p:sldId id="281" r:id="rId17"/>
    <p:sldId id="279" r:id="rId18"/>
    <p:sldId id="282" r:id="rId19"/>
    <p:sldId id="285" r:id="rId20"/>
    <p:sldId id="288" r:id="rId21"/>
    <p:sldId id="284" r:id="rId22"/>
    <p:sldId id="287" r:id="rId23"/>
    <p:sldId id="286" r:id="rId24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thryn McDonald" initials="K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243" autoAdjust="0"/>
  </p:normalViewPr>
  <p:slideViewPr>
    <p:cSldViewPr>
      <p:cViewPr>
        <p:scale>
          <a:sx n="100" d="100"/>
          <a:sy n="100" d="100"/>
        </p:scale>
        <p:origin x="-21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1F461C-D6F0-4E62-8BB3-EB7BB519C121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9F8B2-9AB1-4BA0-AC8A-4C64CA031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017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FAA77BA1-847A-40A6-B490-1A9E728B5AF9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C39C7E56-B838-4706-B38E-A93A3090D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680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1821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10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9611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0814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040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4063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8379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079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0734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0073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748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746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381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79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398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281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644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484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C7E56-B838-4706-B38E-A93A3090D04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599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I: Vulnerabilities Experienced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8 slides: 40 vulnerabilities</a:t>
            </a:r>
          </a:p>
          <a:p>
            <a:r>
              <a:rPr lang="en-US" dirty="0" smtClean="0"/>
              <a:t>Check any that you believe apply to your clinic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385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II: Solutions to Vulnerabilities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13 Slides: 13 solution attributes</a:t>
            </a:r>
          </a:p>
          <a:p>
            <a:r>
              <a:rPr lang="en-US" dirty="0" smtClean="0"/>
              <a:t>Read and then respond to statements at bottom</a:t>
            </a:r>
          </a:p>
          <a:p>
            <a:r>
              <a:rPr lang="en-US" dirty="0" smtClean="0"/>
              <a:t>Sort as you go to prioritize most important to least important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180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50743" y="148803"/>
            <a:ext cx="597306" cy="552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1633478"/>
            <a:ext cx="7664943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Population registry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functionality for high-risk patients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Serves as a functional list of patients for population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visualization/ sorting to quickly identify patients in need of follow-up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Uses prioritization to identify highest risk patients first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Merges different sources of information needed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 case identification and referral tracking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Groups patients by PCP (or lack of PCP)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5334001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contribute to improved monitoring in my clinic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6096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reduce time spent monitoring high-risk patients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85800" y="5943600"/>
            <a:ext cx="746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24200" y="5334001"/>
            <a:ext cx="0" cy="1295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93027" y="4778623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4180" y="4829441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18347" y="4752496"/>
            <a:ext cx="1391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NEITHER AGREE NOR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1981" y="485556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9840" y="4730776"/>
            <a:ext cx="1189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91201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15905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42527" y="5256151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385820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552807" y="5268749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2527" y="613016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419600" y="61356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501592" y="614588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385820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42649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70239" y="1295400"/>
            <a:ext cx="300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ATTRIBUTE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15821" y="148803"/>
            <a:ext cx="16536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RANK IN ORDER OF IMPORTANCE (1-13)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1" y="304800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“Our clinic needs an accurate list of all patients that need monitoring.”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1016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50743" y="148803"/>
            <a:ext cx="597306" cy="552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2072908"/>
            <a:ext cx="7664943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out what patients are “on the list”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Identifies patients who have similar care pathways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Groups patients by similar condition/ treatment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Simplifies monitoring pathway for operational effectiveness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5334001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contribute to improved monitoring in my clinic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6096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reduce time spent monitoring high-risk patients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85800" y="5943600"/>
            <a:ext cx="746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24200" y="5334001"/>
            <a:ext cx="0" cy="1295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93027" y="4778623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4180" y="4829441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18347" y="4752496"/>
            <a:ext cx="1391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NEITHER AGREE NOR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1981" y="485556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9840" y="4730776"/>
            <a:ext cx="1189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91201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15905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42527" y="5256151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385820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552807" y="5268749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2527" y="613016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419600" y="61356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501592" y="614588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385820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42649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70239" y="1684526"/>
            <a:ext cx="300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ATTRIBUTE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15821" y="148803"/>
            <a:ext cx="16536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RANK IN ORDER OF IMPORTANCE (1-13)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3400" y="304800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“Our patients can be grouped according to follow-up needs and urgency level required to monitor appropriately.”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3992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50743" y="148803"/>
            <a:ext cx="597306" cy="552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2072908"/>
            <a:ext cx="7664943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Customize the patient list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Captures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data unique to each patient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Allows for customization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5334001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contribute to improved monitoring in my clinic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6096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reduce time spent monitoring high-risk patients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85800" y="5943600"/>
            <a:ext cx="746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24200" y="5334001"/>
            <a:ext cx="0" cy="1295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93027" y="4778623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4180" y="4829441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18347" y="4752496"/>
            <a:ext cx="1391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NEITHER AGREE NOR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1981" y="485556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9840" y="4730776"/>
            <a:ext cx="1189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91201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15905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42527" y="5256151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385820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552807" y="5268749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2527" y="613016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419600" y="61356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501592" y="614588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385820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42649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13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70239" y="1684526"/>
            <a:ext cx="300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ATTRIBUTE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15821" y="148803"/>
            <a:ext cx="16536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RANK IN ORDER OF IMPORTANCE (1-13)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3400" y="304800"/>
            <a:ext cx="5562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“I don’t want to have to go back and forth between the list and each individual patient’s record to figure out what they need next.”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2635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50743" y="148803"/>
            <a:ext cx="597306" cy="552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2072908"/>
            <a:ext cx="7664943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Keeps list up-to-date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Updates tracking list automatically with relevant information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from EHR,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other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Updates in real-time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Allows for manual input when frontline knowledge of patients is more accurate than system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5334001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contribute to improved monitoring in my clinic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6096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reduce time spent monitoring high-risk patients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85800" y="5943600"/>
            <a:ext cx="746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24200" y="5334001"/>
            <a:ext cx="0" cy="1295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93027" y="4778623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4180" y="4829441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18347" y="4752496"/>
            <a:ext cx="1391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NEITHER AGREE NOR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1981" y="485556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9840" y="4730776"/>
            <a:ext cx="1189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91201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15905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42527" y="5256151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385820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552807" y="5268749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2527" y="613016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419600" y="61356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501592" y="614588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385820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42649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14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70239" y="1684526"/>
            <a:ext cx="300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ATTRIBUTE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15821" y="148803"/>
            <a:ext cx="16536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RANK IN ORDER OF IMPORTANCE (1-13)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3400" y="304800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“I don’t want a list with incorrect information.”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44367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50743" y="148803"/>
            <a:ext cx="597306" cy="552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2072908"/>
            <a:ext cx="7664943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Ability to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control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data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Provides clinicians with ability to share work to limit redundancy/ misses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Complies with HIPAA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5334001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contribute to improved monitoring in my clinic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6096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reduce time spent monitoring high-risk patients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85800" y="5943600"/>
            <a:ext cx="746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24200" y="5334001"/>
            <a:ext cx="0" cy="1295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93027" y="4778623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4180" y="4829441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18347" y="4752496"/>
            <a:ext cx="1391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NEITHER AGREE NOR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1981" y="485556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9840" y="4730776"/>
            <a:ext cx="1189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91201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15905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42527" y="5256151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385820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552807" y="5268749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2527" y="613016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419600" y="61356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501592" y="614588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385820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42649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15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70239" y="1684526"/>
            <a:ext cx="300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ATTRIBUTE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15821" y="148803"/>
            <a:ext cx="16536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RANK IN ORDER OF IMPORTANCE (1-13)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3400" y="304800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“We need the list accessible at the point that it is needed.”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4382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50743" y="148803"/>
            <a:ext cx="597306" cy="552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2072908"/>
            <a:ext cx="7664943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Scheduling functionality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Helps clinical team and support staff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coordinate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Identifies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scheduling-related challenges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Analyzes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patterns of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scheduling challenges such as no shows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5334001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contribute to improved monitoring in my clinic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6096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reduce time spent monitoring high-risk patients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85800" y="5943600"/>
            <a:ext cx="746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24200" y="5334001"/>
            <a:ext cx="0" cy="1295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93027" y="4778623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4180" y="4829441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18347" y="4752496"/>
            <a:ext cx="1391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NEITHER AGREE NOR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1981" y="485556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9840" y="4730776"/>
            <a:ext cx="1189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91201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15905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42527" y="5256151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385820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552807" y="5268749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2527" y="613016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419600" y="61356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501592" y="614588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385820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42649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70239" y="1684526"/>
            <a:ext cx="300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ATTRIBUTE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15821" y="148803"/>
            <a:ext cx="16536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RANK IN ORDER OF IMPORTANCE (1-13)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3400" y="304800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“Our clinic staff has to deal with a myriad of scheduling challenges related to monitoring our patients.”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5328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50743" y="148803"/>
            <a:ext cx="597306" cy="552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2072908"/>
            <a:ext cx="7664943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Assign roles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and responsibilities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Assigns responsibility for each monitoring task, even for rotating personnel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Provides time to carry out roles related to monitoring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Shows the team what activities are completed versus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pending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5334001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contribute to improved monitoring in my clinic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6096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reduce time spent monitoring high-risk patients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85800" y="5943600"/>
            <a:ext cx="746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24200" y="5334001"/>
            <a:ext cx="0" cy="1295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93027" y="4778623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4180" y="4829441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18347" y="4752496"/>
            <a:ext cx="1391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NEITHER AGREE NOR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1981" y="485556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9840" y="4730776"/>
            <a:ext cx="1189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91201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15905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42527" y="5256151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385820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552807" y="5268749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2527" y="613016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419600" y="61356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501592" y="614588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385820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42649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17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70239" y="1684526"/>
            <a:ext cx="300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ATTRIBUTE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15821" y="148803"/>
            <a:ext cx="16536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RANK IN ORDER OF IMPORTANCE (1-13)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3400" y="304800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“Our clinic has multiple people involved in monitoring our high-risk patients.”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0444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50743" y="148803"/>
            <a:ext cx="597306" cy="552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2072908"/>
            <a:ext cx="7664943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Triggered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notifications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Pushes out notifications for monitoring to appropriate care team members based on customizable rules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Offers calendar integration for notifications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5334001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contribute to improved monitoring in my clinic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6096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reduce time spent monitoring high-risk patients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85800" y="5943600"/>
            <a:ext cx="746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24200" y="5334001"/>
            <a:ext cx="0" cy="1295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93027" y="4778623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4180" y="4829441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18347" y="4752496"/>
            <a:ext cx="1391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NEITHER AGREE NOR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1981" y="485556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9840" y="4730776"/>
            <a:ext cx="1189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91201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15905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42527" y="5256151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385820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552807" y="5268749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2527" y="613016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419600" y="61356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501592" y="614588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385820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42649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18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70239" y="1684526"/>
            <a:ext cx="300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ATTRIBUTE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15821" y="148803"/>
            <a:ext cx="16536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RANK IN ORDER OF IMPORTANCE (1-13)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3400" y="304800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“We need know when a patient needs monitoring.”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58657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50743" y="148803"/>
            <a:ext cx="597306" cy="552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1478101"/>
            <a:ext cx="7664943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Patient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Helps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tailor appointment planning to patient preferences, needs, vulnerabilities (e.g. lack of transportation, interacting comorbidities like substance use, language interpretation needs, insurance eligibility,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Gives clinicians ability to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change care plan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based on their clinical judgment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Helps care team identify and loop in needed patient support (e.g. health care workers, social workers, counselors)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5334001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contribute to improved monitoring in my clinic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6096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reduce time spent monitoring high-risk patients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85800" y="5943600"/>
            <a:ext cx="746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24200" y="5334001"/>
            <a:ext cx="0" cy="1295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93027" y="4778623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4180" y="4829441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18347" y="4752496"/>
            <a:ext cx="1391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NEITHER AGREE NOR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1981" y="485556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9840" y="4730776"/>
            <a:ext cx="1189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91201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15905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42527" y="5256151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385820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552807" y="5268749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2527" y="613016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419600" y="61356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501592" y="614588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385820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42649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19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70239" y="1143000"/>
            <a:ext cx="300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ATTRIBUTE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15821" y="148803"/>
            <a:ext cx="16536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RANK IN ORDER OF IMPORTANCE (1-13)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3400" y="304800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“We have to consider our patients’ unique circumstances.”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11357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Don’t always know which patients need to be called back for monitoring 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Outside of visit-based care, don’t always know when patients need follow-up monitoring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Looking up each patient’s information takes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Have to track some patients in own mind or side system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Have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spend too much time scheduling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Don’t know what types of scheduling challenges occur most often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Check any that apply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7670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50743" y="148803"/>
            <a:ext cx="597306" cy="552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1371600"/>
            <a:ext cx="7664943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Complete patient information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Gathers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uses provider preferences for communication and cadence of communication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Provides the amount of detail provider needs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Allows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access to entire care plan as needed by role (i.e. panel managers, PCPs)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Gives PCP overview of patients monitored by each specialty clinic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5334001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contribute to improved monitoring in my clinic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6096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reduce time spent monitoring high-risk patients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85800" y="5943600"/>
            <a:ext cx="746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24200" y="5334001"/>
            <a:ext cx="0" cy="1295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93027" y="4778623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4180" y="4829441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18347" y="4752496"/>
            <a:ext cx="1391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NEITHER AGREE NOR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1981" y="485556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9840" y="4730776"/>
            <a:ext cx="1189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91201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15905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42527" y="5256151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385820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552807" y="5268749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2527" y="613016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419600" y="61356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501592" y="614588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385820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42649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20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70239" y="990600"/>
            <a:ext cx="300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ATTRIBUTE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15821" y="148803"/>
            <a:ext cx="16536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RANK IN ORDER OF IMPORTANCE (1-13)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3400" y="304800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“Multiple providers need to know about patients being monitored.”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64108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50743" y="148803"/>
            <a:ext cx="597306" cy="552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2072908"/>
            <a:ext cx="7664943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Standardized data entry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Provides standardized data fields for consistent data collection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Prompts documentation of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any clinical decisions made for complete data collection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5334001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contribute to improved monitoring in my clinic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6096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reduce time spent monitoring high-risk patients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85800" y="5943600"/>
            <a:ext cx="746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24200" y="5334001"/>
            <a:ext cx="0" cy="1295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93027" y="4778623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4180" y="4829441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18347" y="4752496"/>
            <a:ext cx="1391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NEITHER AGREE NOR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1981" y="485556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9840" y="4730776"/>
            <a:ext cx="1189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91201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15905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42527" y="5256151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385820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552807" y="5268749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2527" y="613016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419600" y="61356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501592" y="614588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385820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42649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21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70239" y="1684526"/>
            <a:ext cx="300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ATTRIBUTE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15821" y="148803"/>
            <a:ext cx="16536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RANK IN ORDER OF IMPORTANCE (1-13)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3400" y="304800"/>
            <a:ext cx="586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“Differences in documenting information pertinent to monitoring options can make it hard to tell what the patient needs next.”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01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50743" y="148803"/>
            <a:ext cx="597306" cy="552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2072908"/>
            <a:ext cx="7664943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Complete data capture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Flags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missing information and identifies where data is likely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Helps fill gaps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Supports users knowing where to look, and being empowered to surface questions when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can’t find needed data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5334001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contribute to improved monitoring in my clinic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6096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reduce time spent monitoring high-risk patients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85800" y="5943600"/>
            <a:ext cx="746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24200" y="5334001"/>
            <a:ext cx="0" cy="1295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93027" y="4778623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4180" y="4829441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18347" y="4752496"/>
            <a:ext cx="1391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NEITHER AGREE NOR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1981" y="485556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9840" y="4730776"/>
            <a:ext cx="1189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91201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15905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42527" y="5256151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385820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552807" y="5268749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2527" y="613016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419600" y="61356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501592" y="614588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385820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42649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22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70239" y="1684526"/>
            <a:ext cx="300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ATTRIBUTE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15821" y="148803"/>
            <a:ext cx="16536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RANK IN ORDER OF IMPORTANCE (1-13)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3400" y="3048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“It can be hard to distinguish between missing data and missing care (e.g., test result not available versus test not done).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3986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50743" y="148803"/>
            <a:ext cx="597306" cy="552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2072908"/>
            <a:ext cx="7664943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Performance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Captures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data on missed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monitoring in a clinically and operationally relevant 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Estimates impact of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missed monitoring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help make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system improvements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5334001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contribute to improved monitoring in my clinic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6096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solution will reduce time spent monitoring high-risk patients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85800" y="5943600"/>
            <a:ext cx="746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24200" y="5334001"/>
            <a:ext cx="0" cy="1295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93027" y="4778623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4180" y="4829441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18347" y="4752496"/>
            <a:ext cx="1391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NEITHER AGREE NOR DISAGREE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1981" y="485556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9840" y="4730776"/>
            <a:ext cx="1189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AGREE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91201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15905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42527" y="5256151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385820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552807" y="5268749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2527" y="613016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419600" y="61356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501592" y="614588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385820" y="5255678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42649" y="6120190"/>
            <a:ext cx="543560" cy="5092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23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70239" y="1684526"/>
            <a:ext cx="300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ATTRIBUTE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15821" y="148803"/>
            <a:ext cx="16536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RANK IN ORDER OF IMPORTANCE (1-13)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3400" y="304800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“It would be useful to know the scope of the missed monitoring problem.”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0859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Check any that apply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Don’t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have a system to put patients into subgroups for more efficient monitoring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Hard to stratify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patients into subgroups for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monitoring due to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many individual patient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differences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Creating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list of patients requiring monitoring takes time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Maintaining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list of patients requiring monitoring takes time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Manually monitoring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patients is error-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prone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Manually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monitoring patients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time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intensive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659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104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List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we use outdates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quickly</a:t>
            </a:r>
          </a:p>
          <a:p>
            <a:pPr>
              <a:spcBef>
                <a:spcPts val="1104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Inefficient system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create personal,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siloed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reminders for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follow-up </a:t>
            </a:r>
          </a:p>
          <a:p>
            <a:pPr>
              <a:spcBef>
                <a:spcPts val="1104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Don’t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always want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alert when patient status changes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104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Don’t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have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adequate real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-time data</a:t>
            </a:r>
          </a:p>
          <a:p>
            <a:pPr>
              <a:spcBef>
                <a:spcPts val="1104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Can’t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edit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patient’s care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pathway as needed based on frontline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</a:p>
          <a:p>
            <a:pPr>
              <a:spcBef>
                <a:spcPts val="1104"/>
              </a:spcBef>
              <a:buFont typeface="Wingdings" charset="2"/>
              <a:buChar char="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Can’t divert alerts to other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providers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104"/>
              </a:spcBef>
              <a:buNone/>
            </a:pPr>
            <a:endParaRPr lang="en-US" sz="2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Check any that apply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28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Check any that apply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104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Don’t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know when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 data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missing</a:t>
            </a:r>
          </a:p>
          <a:p>
            <a:pPr>
              <a:spcBef>
                <a:spcPts val="1104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Can’t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find missing data within clinic</a:t>
            </a:r>
          </a:p>
          <a:p>
            <a:pPr>
              <a:spcBef>
                <a:spcPts val="1104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Can’t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find missing data from outside clinic</a:t>
            </a:r>
          </a:p>
          <a:p>
            <a:pPr>
              <a:spcBef>
                <a:spcPts val="1104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Analyzing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data in ad hoc manner is time intensive </a:t>
            </a:r>
          </a:p>
          <a:p>
            <a:pPr>
              <a:spcBef>
                <a:spcPts val="1104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Analyzing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data in ad hoc manner is error-prone</a:t>
            </a:r>
          </a:p>
          <a:p>
            <a:pPr>
              <a:spcBef>
                <a:spcPts val="1104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Can’t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 patient data for operational improvement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34655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Care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plan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poorly documented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Systems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don’t talk to each other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Everyone inputs data differently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Can’t share patient list with entire care team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Don’t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always have the time to perform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assigned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role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Coordinating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scheduling efforts across care teams is difficult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/>
              <a:t>Check any that apply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3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Unaware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clinic’s performance in patient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monitoring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Knowing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who is managing at each stage is unclear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Overlapping efforts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Don’t always know when the loop closes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Mapping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patient to care plan requires clinical judgment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Check any that apply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02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Little or no performance data about monitoring so don’t know where to focus any improvement efforts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Inconsistent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process for informing PCP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Involving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PCP when not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necessary</a:t>
            </a: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PCP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doesn’t have overview of all patient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info/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care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pathway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176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Don’t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know when patient changes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status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Check any that apply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79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24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Difficulty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communicating patient needs with entire care team</a:t>
            </a:r>
          </a:p>
          <a:p>
            <a:pPr>
              <a:spcBef>
                <a:spcPts val="1224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Don’t always know patient’s vulnerabilities relevant to monitoring (e.g. patient’s work schedule, can’t get to clinic, substance abuse)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24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Stretched for resources to reach out to all patients in need of follow-up </a:t>
            </a:r>
          </a:p>
          <a:p>
            <a:pPr>
              <a:spcBef>
                <a:spcPts val="1224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Don’t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always know when patient doesn’t have PCP</a:t>
            </a:r>
          </a:p>
          <a:p>
            <a:pPr>
              <a:spcBef>
                <a:spcPts val="1224"/>
              </a:spcBef>
              <a:buFont typeface="Wingdings" charset="2"/>
              <a:buChar char="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Don’t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know when patient misses appointment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/>
              <a:t>Check any that apply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06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1680</Words>
  <Application>Microsoft Office PowerPoint</Application>
  <PresentationFormat>On-screen Show (4:3)</PresentationFormat>
  <Paragraphs>272</Paragraphs>
  <Slides>23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PART I: Vulnerabilities Experienced</vt:lpstr>
      <vt:lpstr>Check any that apply</vt:lpstr>
      <vt:lpstr>Check any that apply</vt:lpstr>
      <vt:lpstr>Check any that apply</vt:lpstr>
      <vt:lpstr>Check any that apply</vt:lpstr>
      <vt:lpstr>Check any that apply</vt:lpstr>
      <vt:lpstr>Check any that apply</vt:lpstr>
      <vt:lpstr>Check any that apply</vt:lpstr>
      <vt:lpstr>Check any that apply</vt:lpstr>
      <vt:lpstr>PART II: Solutions to Vulnerabilities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Lisker, Sarah</dc:creator>
  <cp:lastModifiedBy>Sarah Lisker</cp:lastModifiedBy>
  <cp:revision>53</cp:revision>
  <cp:lastPrinted>2016-04-18T18:58:07Z</cp:lastPrinted>
  <dcterms:created xsi:type="dcterms:W3CDTF">2006-08-16T00:00:00Z</dcterms:created>
  <dcterms:modified xsi:type="dcterms:W3CDTF">2016-07-20T22:48:48Z</dcterms:modified>
</cp:coreProperties>
</file>