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5"/>
  </p:notesMasterIdLst>
  <p:sldIdLst>
    <p:sldId id="324" r:id="rId2"/>
    <p:sldId id="327" r:id="rId3"/>
    <p:sldId id="338" r:id="rId4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84" userDrawn="1">
          <p15:clr>
            <a:srgbClr val="A4A3A4"/>
          </p15:clr>
        </p15:guide>
        <p15:guide id="2" pos="38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26DB2"/>
    <a:srgbClr val="FF00FF"/>
    <a:srgbClr val="002060"/>
    <a:srgbClr val="008000"/>
    <a:srgbClr val="1872B1"/>
    <a:srgbClr val="F0EA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0" autoAdjust="0"/>
    <p:restoredTop sz="82060" autoAdjust="0"/>
  </p:normalViewPr>
  <p:slideViewPr>
    <p:cSldViewPr snapToGrid="0" showGuides="1">
      <p:cViewPr varScale="1">
        <p:scale>
          <a:sx n="71" d="100"/>
          <a:sy n="71" d="100"/>
        </p:scale>
        <p:origin x="-126" y="-324"/>
      </p:cViewPr>
      <p:guideLst>
        <p:guide orient="horz" pos="2184"/>
        <p:guide pos="386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04599DDF-A24E-409B-BFAE-3E8935E5C212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5573DD6F-29CC-423A-B272-2B66630F3E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997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20E83-4F23-44E1-A181-E49E76C17CBB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0947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>
              <a:sym typeface="Wingdings" panose="05000000000000000000" pitchFamily="2" charset="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20E83-4F23-44E1-A181-E49E76C17CBB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47878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20E83-4F23-44E1-A181-E49E76C17CBB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45621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1C74D-42EB-45A8-831E-04E577F50C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826C9-477E-41C2-80DF-502F1A9CF8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8724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1C74D-42EB-45A8-831E-04E577F50C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826C9-477E-41C2-80DF-502F1A9CF8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66808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1C74D-42EB-45A8-831E-04E577F50C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826C9-477E-41C2-80DF-502F1A9CF8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6610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600" b="0">
                <a:solidFill>
                  <a:schemeClr val="accent1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400"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1C74D-42EB-45A8-831E-04E577F50C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826C9-477E-41C2-80DF-502F1A9CF8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2300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1C74D-42EB-45A8-831E-04E577F50C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826C9-477E-41C2-80DF-502F1A9CF8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1327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1C74D-42EB-45A8-831E-04E577F50C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826C9-477E-41C2-80DF-502F1A9CF8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2812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1C74D-42EB-45A8-831E-04E577F50C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826C9-477E-41C2-80DF-502F1A9CF8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835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1C74D-42EB-45A8-831E-04E577F50C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826C9-477E-41C2-80DF-502F1A9CF8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9001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1C74D-42EB-45A8-831E-04E577F50C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826C9-477E-41C2-80DF-502F1A9CF8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803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1C74D-42EB-45A8-831E-04E577F50C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826C9-477E-41C2-80DF-502F1A9CF8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2385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1C74D-42EB-45A8-831E-04E577F50C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826C9-477E-41C2-80DF-502F1A9CF8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7584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41C74D-42EB-45A8-831E-04E577F50C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5826C9-477E-41C2-80DF-502F1A9CF8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1693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5" name="Straight Arrow Connector 74"/>
          <p:cNvCxnSpPr>
            <a:stCxn id="47" idx="0"/>
            <a:endCxn id="76" idx="0"/>
          </p:cNvCxnSpPr>
          <p:nvPr/>
        </p:nvCxnSpPr>
        <p:spPr>
          <a:xfrm>
            <a:off x="9156542" y="1494702"/>
            <a:ext cx="17742" cy="871313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8646" y="-218883"/>
            <a:ext cx="10972800" cy="1143000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solidFill>
                  <a:schemeClr val="tx1"/>
                </a:solidFill>
              </a:rPr>
              <a:t>BREAST CANCER ONCOLOGY NAVIGATION SERVICE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80870" y="1494702"/>
            <a:ext cx="1727200" cy="55399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>
                <a:solidFill>
                  <a:schemeClr val="tx1"/>
                </a:solidFill>
              </a:rPr>
              <a:t>Mammogram referral </a:t>
            </a:r>
          </a:p>
        </p:txBody>
      </p:sp>
      <p:sp>
        <p:nvSpPr>
          <p:cNvPr id="5" name="Rectangle 4"/>
          <p:cNvSpPr/>
          <p:nvPr/>
        </p:nvSpPr>
        <p:spPr>
          <a:xfrm>
            <a:off x="2218679" y="2397219"/>
            <a:ext cx="1727200" cy="55399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prstClr val="black"/>
                </a:solidFill>
              </a:rPr>
              <a:t>PCP referral to case management</a:t>
            </a:r>
            <a:endParaRPr lang="en-US" sz="1500" dirty="0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18679" y="3296820"/>
            <a:ext cx="1727200" cy="78483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prstClr val="black"/>
                </a:solidFill>
              </a:rPr>
              <a:t>Case details and intake written into a </a:t>
            </a:r>
            <a:r>
              <a:rPr lang="en-US" sz="1500" dirty="0" smtClean="0">
                <a:solidFill>
                  <a:prstClr val="black"/>
                </a:solidFill>
              </a:rPr>
              <a:t>binder</a:t>
            </a:r>
            <a:endParaRPr lang="en-US" sz="1500" dirty="0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18679" y="4473554"/>
            <a:ext cx="1727200" cy="78483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prstClr val="black"/>
                </a:solidFill>
              </a:rPr>
              <a:t>Order additional diagnostics studies as necessary</a:t>
            </a:r>
            <a:endParaRPr lang="en-US" sz="1500" dirty="0">
              <a:solidFill>
                <a:prstClr val="black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215048" y="3307458"/>
            <a:ext cx="1727200" cy="78483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>
                <a:solidFill>
                  <a:prstClr val="black"/>
                </a:solidFill>
              </a:rPr>
              <a:t>Call patient to apprise and/or arrange </a:t>
            </a:r>
            <a:r>
              <a:rPr lang="en-US" sz="1500" dirty="0" smtClean="0">
                <a:solidFill>
                  <a:prstClr val="black"/>
                </a:solidFill>
              </a:rPr>
              <a:t>visit</a:t>
            </a:r>
            <a:endParaRPr lang="en-US" sz="1500" dirty="0">
              <a:solidFill>
                <a:prstClr val="black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260904" y="2397219"/>
            <a:ext cx="1727200" cy="55399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prstClr val="black"/>
                </a:solidFill>
              </a:rPr>
              <a:t>Post-diagnosis evaluation</a:t>
            </a:r>
            <a:endParaRPr lang="en-US" sz="1500" dirty="0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215048" y="4473552"/>
            <a:ext cx="1727200" cy="78483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prstClr val="black"/>
                </a:solidFill>
              </a:rPr>
              <a:t>Present case at breast tumor board (every 2 weeks)</a:t>
            </a:r>
            <a:endParaRPr lang="en-US" sz="1500" dirty="0">
              <a:solidFill>
                <a:prstClr val="black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196192" y="5692492"/>
            <a:ext cx="1727200" cy="55399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prstClr val="black"/>
                </a:solidFill>
              </a:rPr>
              <a:t>eReferral to referring provider</a:t>
            </a:r>
            <a:endParaRPr lang="en-US" sz="1500" dirty="0">
              <a:solidFill>
                <a:prstClr val="black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8292942" y="1494702"/>
            <a:ext cx="1727200" cy="55399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prstClr val="black"/>
                </a:solidFill>
              </a:rPr>
              <a:t>Hand-off to “navigator”</a:t>
            </a:r>
            <a:endParaRPr lang="en-US" sz="1500" dirty="0">
              <a:solidFill>
                <a:prstClr val="black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360183" y="777209"/>
            <a:ext cx="137576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b="1" dirty="0" smtClean="0">
                <a:solidFill>
                  <a:prstClr val="black"/>
                </a:solidFill>
              </a:rPr>
              <a:t>Identification/ </a:t>
            </a:r>
          </a:p>
          <a:p>
            <a:pPr algn="ctr"/>
            <a:r>
              <a:rPr lang="en-US" sz="1500" b="1" dirty="0" smtClean="0">
                <a:solidFill>
                  <a:prstClr val="black"/>
                </a:solidFill>
              </a:rPr>
              <a:t>referral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2287911" y="777209"/>
            <a:ext cx="15887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 smtClean="0">
                <a:solidFill>
                  <a:prstClr val="black"/>
                </a:solidFill>
              </a:rPr>
              <a:t>Coordination</a:t>
            </a:r>
            <a:endParaRPr lang="en-US" sz="1500" b="1" dirty="0">
              <a:solidFill>
                <a:prstClr val="black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6253556" y="777209"/>
            <a:ext cx="171194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b="1" dirty="0" smtClean="0">
                <a:solidFill>
                  <a:prstClr val="black"/>
                </a:solidFill>
              </a:rPr>
              <a:t>Staging/ treatment</a:t>
            </a:r>
          </a:p>
          <a:p>
            <a:pPr algn="ctr"/>
            <a:r>
              <a:rPr lang="en-US" sz="1500" b="1" dirty="0" smtClean="0">
                <a:solidFill>
                  <a:prstClr val="black"/>
                </a:solidFill>
              </a:rPr>
              <a:t>phase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8534679" y="748248"/>
            <a:ext cx="121700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b="1" dirty="0" smtClean="0">
                <a:solidFill>
                  <a:prstClr val="black"/>
                </a:solidFill>
              </a:rPr>
              <a:t>Longitudinal </a:t>
            </a:r>
          </a:p>
          <a:p>
            <a:pPr algn="ctr"/>
            <a:r>
              <a:rPr lang="en-US" sz="1500" b="1" dirty="0" smtClean="0">
                <a:solidFill>
                  <a:prstClr val="black"/>
                </a:solidFill>
              </a:rPr>
              <a:t>Follow-up</a:t>
            </a:r>
            <a:endParaRPr lang="en-US" sz="1500" b="1" dirty="0">
              <a:solidFill>
                <a:prstClr val="black"/>
              </a:solidFill>
            </a:endParaRPr>
          </a:p>
        </p:txBody>
      </p:sp>
      <p:cxnSp>
        <p:nvCxnSpPr>
          <p:cNvPr id="58" name="Straight Connector 57"/>
          <p:cNvCxnSpPr/>
          <p:nvPr/>
        </p:nvCxnSpPr>
        <p:spPr>
          <a:xfrm>
            <a:off x="2030007" y="800100"/>
            <a:ext cx="0" cy="541859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4064105" y="800100"/>
            <a:ext cx="0" cy="541859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6098203" y="800100"/>
            <a:ext cx="0" cy="541859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8132301" y="800100"/>
            <a:ext cx="0" cy="541859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/>
          <p:nvPr/>
        </p:nvCxnSpPr>
        <p:spPr>
          <a:xfrm>
            <a:off x="3081134" y="2938650"/>
            <a:ext cx="2291" cy="358170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Arrow Connector 89"/>
          <p:cNvCxnSpPr>
            <a:stCxn id="13" idx="2"/>
            <a:endCxn id="16" idx="0"/>
          </p:cNvCxnSpPr>
          <p:nvPr/>
        </p:nvCxnSpPr>
        <p:spPr>
          <a:xfrm>
            <a:off x="5078648" y="4092288"/>
            <a:ext cx="0" cy="381264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Rectangle 66"/>
          <p:cNvSpPr/>
          <p:nvPr/>
        </p:nvSpPr>
        <p:spPr>
          <a:xfrm>
            <a:off x="178972" y="2401080"/>
            <a:ext cx="1727200" cy="55399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prstClr val="black"/>
                </a:solidFill>
              </a:rPr>
              <a:t>Patient gets mammogram</a:t>
            </a:r>
            <a:endParaRPr lang="en-US" sz="1500" dirty="0">
              <a:solidFill>
                <a:prstClr val="black"/>
              </a:solidFill>
            </a:endParaRPr>
          </a:p>
        </p:txBody>
      </p:sp>
      <p:cxnSp>
        <p:nvCxnSpPr>
          <p:cNvPr id="74" name="Straight Arrow Connector 73"/>
          <p:cNvCxnSpPr>
            <a:stCxn id="67" idx="2"/>
            <a:endCxn id="69" idx="0"/>
          </p:cNvCxnSpPr>
          <p:nvPr/>
        </p:nvCxnSpPr>
        <p:spPr>
          <a:xfrm>
            <a:off x="1042572" y="2955078"/>
            <a:ext cx="1898" cy="352380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Rectangle 68"/>
          <p:cNvSpPr/>
          <p:nvPr/>
        </p:nvSpPr>
        <p:spPr>
          <a:xfrm>
            <a:off x="180870" y="3307458"/>
            <a:ext cx="1727200" cy="78483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prstClr val="black"/>
                </a:solidFill>
              </a:rPr>
              <a:t>Radiology interpretation; f/u recommendation</a:t>
            </a:r>
            <a:endParaRPr lang="en-US" sz="1500" dirty="0">
              <a:solidFill>
                <a:prstClr val="black"/>
              </a:solidFill>
            </a:endParaRPr>
          </a:p>
        </p:txBody>
      </p:sp>
      <p:cxnSp>
        <p:nvCxnSpPr>
          <p:cNvPr id="26" name="Straight Arrow Connector 25"/>
          <p:cNvCxnSpPr>
            <a:stCxn id="4" idx="2"/>
          </p:cNvCxnSpPr>
          <p:nvPr/>
        </p:nvCxnSpPr>
        <p:spPr>
          <a:xfrm>
            <a:off x="1044470" y="2048700"/>
            <a:ext cx="0" cy="348519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/>
          <p:cNvCxnSpPr>
            <a:endCxn id="7" idx="0"/>
          </p:cNvCxnSpPr>
          <p:nvPr/>
        </p:nvCxnSpPr>
        <p:spPr>
          <a:xfrm>
            <a:off x="3082279" y="4081650"/>
            <a:ext cx="0" cy="391904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/>
          <p:cNvCxnSpPr/>
          <p:nvPr/>
        </p:nvCxnSpPr>
        <p:spPr>
          <a:xfrm flipH="1">
            <a:off x="3079341" y="2048700"/>
            <a:ext cx="5876" cy="348519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Elbow Connector 87"/>
          <p:cNvCxnSpPr>
            <a:stCxn id="57" idx="2"/>
            <a:endCxn id="50" idx="1"/>
          </p:cNvCxnSpPr>
          <p:nvPr/>
        </p:nvCxnSpPr>
        <p:spPr>
          <a:xfrm rot="5400000" flipH="1" flipV="1">
            <a:off x="-113446" y="2927718"/>
            <a:ext cx="3488141" cy="1176107"/>
          </a:xfrm>
          <a:prstGeom prst="bentConnector4">
            <a:avLst>
              <a:gd name="adj1" fmla="val -6554"/>
              <a:gd name="adj2" fmla="val 86714"/>
            </a:avLst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54"/>
          <p:cNvSpPr/>
          <p:nvPr/>
        </p:nvSpPr>
        <p:spPr>
          <a:xfrm>
            <a:off x="6260904" y="3422874"/>
            <a:ext cx="1727200" cy="55399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prstClr val="black"/>
                </a:solidFill>
              </a:rPr>
              <a:t>Imaging, additional labs, bone scans</a:t>
            </a:r>
            <a:endParaRPr lang="en-US" sz="1500" dirty="0">
              <a:solidFill>
                <a:prstClr val="black"/>
              </a:solidFill>
            </a:endParaRPr>
          </a:p>
        </p:txBody>
      </p:sp>
      <p:sp>
        <p:nvSpPr>
          <p:cNvPr id="76" name="Rectangle 75"/>
          <p:cNvSpPr/>
          <p:nvPr/>
        </p:nvSpPr>
        <p:spPr>
          <a:xfrm>
            <a:off x="8310684" y="2366015"/>
            <a:ext cx="1727200" cy="78483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prstClr val="black"/>
                </a:solidFill>
              </a:rPr>
              <a:t>Navigator documents on “navigator notes”</a:t>
            </a:r>
            <a:endParaRPr lang="en-US" sz="1500" dirty="0">
              <a:solidFill>
                <a:prstClr val="black"/>
              </a:solidFill>
            </a:endParaRPr>
          </a:p>
        </p:txBody>
      </p:sp>
      <p:cxnSp>
        <p:nvCxnSpPr>
          <p:cNvPr id="77" name="Straight Arrow Connector 76"/>
          <p:cNvCxnSpPr/>
          <p:nvPr/>
        </p:nvCxnSpPr>
        <p:spPr>
          <a:xfrm flipH="1">
            <a:off x="9171744" y="3178141"/>
            <a:ext cx="2540" cy="235427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tangle 56"/>
          <p:cNvSpPr/>
          <p:nvPr/>
        </p:nvSpPr>
        <p:spPr>
          <a:xfrm>
            <a:off x="178972" y="4475012"/>
            <a:ext cx="1727200" cy="78483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prstClr val="black"/>
                </a:solidFill>
              </a:rPr>
              <a:t>Mammogram service apprises referring provider</a:t>
            </a:r>
            <a:endParaRPr lang="en-US" sz="1500" dirty="0">
              <a:solidFill>
                <a:prstClr val="black"/>
              </a:solidFill>
            </a:endParaRPr>
          </a:p>
        </p:txBody>
      </p:sp>
      <p:cxnSp>
        <p:nvCxnSpPr>
          <p:cNvPr id="66" name="Straight Arrow Connector 65"/>
          <p:cNvCxnSpPr>
            <a:stCxn id="69" idx="2"/>
            <a:endCxn id="57" idx="0"/>
          </p:cNvCxnSpPr>
          <p:nvPr/>
        </p:nvCxnSpPr>
        <p:spPr>
          <a:xfrm flipH="1">
            <a:off x="1042572" y="4092288"/>
            <a:ext cx="1898" cy="382724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 49"/>
          <p:cNvSpPr/>
          <p:nvPr/>
        </p:nvSpPr>
        <p:spPr>
          <a:xfrm>
            <a:off x="2218679" y="1494702"/>
            <a:ext cx="1727200" cy="55399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>
                <a:solidFill>
                  <a:prstClr val="black"/>
                </a:solidFill>
              </a:rPr>
              <a:t>BI-RADS 4 or 5 (needs biopsy</a:t>
            </a:r>
            <a:r>
              <a:rPr lang="en-US" sz="1500" dirty="0" smtClean="0">
                <a:solidFill>
                  <a:prstClr val="black"/>
                </a:solidFill>
              </a:rPr>
              <a:t>)</a:t>
            </a:r>
            <a:endParaRPr lang="en-US" sz="1500" dirty="0">
              <a:solidFill>
                <a:prstClr val="black"/>
              </a:solidFill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10345870" y="1488078"/>
            <a:ext cx="1727200" cy="55399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>
                <a:solidFill>
                  <a:schemeClr val="tx1"/>
                </a:solidFill>
              </a:rPr>
              <a:t>eReferral to </a:t>
            </a:r>
            <a:r>
              <a:rPr lang="en-US" sz="1500" dirty="0" smtClean="0">
                <a:solidFill>
                  <a:schemeClr val="tx1"/>
                </a:solidFill>
              </a:rPr>
              <a:t>referring </a:t>
            </a:r>
            <a:r>
              <a:rPr lang="en-US" sz="1500" dirty="0">
                <a:solidFill>
                  <a:schemeClr val="tx1"/>
                </a:solidFill>
              </a:rPr>
              <a:t>(sporadic)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10400188" y="751874"/>
            <a:ext cx="159761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b="1" dirty="0" smtClean="0">
                <a:solidFill>
                  <a:prstClr val="black"/>
                </a:solidFill>
              </a:rPr>
              <a:t>Coordination</a:t>
            </a:r>
          </a:p>
          <a:p>
            <a:pPr algn="ctr"/>
            <a:r>
              <a:rPr lang="en-US" sz="1500" b="1" dirty="0">
                <a:solidFill>
                  <a:prstClr val="black"/>
                </a:solidFill>
              </a:rPr>
              <a:t>w</a:t>
            </a:r>
            <a:r>
              <a:rPr lang="en-US" sz="1500" b="1" dirty="0" smtClean="0">
                <a:solidFill>
                  <a:prstClr val="black"/>
                </a:solidFill>
              </a:rPr>
              <a:t>ith primary care</a:t>
            </a:r>
            <a:endParaRPr lang="en-US" sz="1500" b="1" dirty="0">
              <a:solidFill>
                <a:prstClr val="black"/>
              </a:solidFill>
            </a:endParaRPr>
          </a:p>
        </p:txBody>
      </p:sp>
      <p:cxnSp>
        <p:nvCxnSpPr>
          <p:cNvPr id="82" name="Straight Connector 81"/>
          <p:cNvCxnSpPr/>
          <p:nvPr/>
        </p:nvCxnSpPr>
        <p:spPr>
          <a:xfrm>
            <a:off x="10110050" y="790718"/>
            <a:ext cx="0" cy="541859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Arrow Connector 85"/>
          <p:cNvCxnSpPr/>
          <p:nvPr/>
        </p:nvCxnSpPr>
        <p:spPr>
          <a:xfrm>
            <a:off x="11205628" y="2042076"/>
            <a:ext cx="7685" cy="348519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Rectangle 88"/>
          <p:cNvSpPr/>
          <p:nvPr/>
        </p:nvSpPr>
        <p:spPr>
          <a:xfrm>
            <a:off x="10345870" y="2397219"/>
            <a:ext cx="1727200" cy="55399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>
                <a:solidFill>
                  <a:schemeClr val="tx1"/>
                </a:solidFill>
              </a:rPr>
              <a:t>Email or phone call communication</a:t>
            </a:r>
          </a:p>
        </p:txBody>
      </p:sp>
      <p:sp>
        <p:nvSpPr>
          <p:cNvPr id="95" name="Rectangle 94"/>
          <p:cNvSpPr/>
          <p:nvPr/>
        </p:nvSpPr>
        <p:spPr>
          <a:xfrm>
            <a:off x="4215048" y="5692492"/>
            <a:ext cx="1727200" cy="55399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prstClr val="black"/>
                </a:solidFill>
              </a:rPr>
              <a:t>Outcome entered into </a:t>
            </a:r>
            <a:r>
              <a:rPr lang="en-US" sz="1500" dirty="0" smtClean="0">
                <a:solidFill>
                  <a:prstClr val="black"/>
                </a:solidFill>
              </a:rPr>
              <a:t>binder</a:t>
            </a:r>
            <a:endParaRPr lang="en-US" sz="1500" dirty="0">
              <a:solidFill>
                <a:prstClr val="black"/>
              </a:solidFill>
            </a:endParaRPr>
          </a:p>
        </p:txBody>
      </p:sp>
      <p:cxnSp>
        <p:nvCxnSpPr>
          <p:cNvPr id="96" name="Straight Arrow Connector 95"/>
          <p:cNvCxnSpPr>
            <a:stCxn id="16" idx="2"/>
            <a:endCxn id="95" idx="0"/>
          </p:cNvCxnSpPr>
          <p:nvPr/>
        </p:nvCxnSpPr>
        <p:spPr>
          <a:xfrm>
            <a:off x="5078648" y="5258382"/>
            <a:ext cx="0" cy="434110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/>
          <p:cNvCxnSpPr>
            <a:stCxn id="95" idx="1"/>
            <a:endCxn id="38" idx="3"/>
          </p:cNvCxnSpPr>
          <p:nvPr/>
        </p:nvCxnSpPr>
        <p:spPr>
          <a:xfrm flipH="1">
            <a:off x="1923392" y="5969491"/>
            <a:ext cx="2291656" cy="0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Rectangle 97"/>
          <p:cNvSpPr/>
          <p:nvPr/>
        </p:nvSpPr>
        <p:spPr>
          <a:xfrm>
            <a:off x="6260904" y="1494702"/>
            <a:ext cx="1727200" cy="55399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prstClr val="black"/>
                </a:solidFill>
              </a:rPr>
              <a:t>Receptor status, molecular subtypes</a:t>
            </a:r>
            <a:endParaRPr lang="en-US" sz="1500" dirty="0">
              <a:solidFill>
                <a:prstClr val="black"/>
              </a:solidFill>
            </a:endParaRPr>
          </a:p>
        </p:txBody>
      </p:sp>
      <p:sp>
        <p:nvSpPr>
          <p:cNvPr id="99" name="Rectangle 98"/>
          <p:cNvSpPr/>
          <p:nvPr/>
        </p:nvSpPr>
        <p:spPr>
          <a:xfrm>
            <a:off x="6260904" y="4473552"/>
            <a:ext cx="1727200" cy="78483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prstClr val="black"/>
                </a:solidFill>
              </a:rPr>
              <a:t>Surgery, oncology, radiation  oncology,</a:t>
            </a:r>
          </a:p>
          <a:p>
            <a:pPr algn="ctr"/>
            <a:r>
              <a:rPr lang="en-US" sz="1500" dirty="0" smtClean="0">
                <a:solidFill>
                  <a:prstClr val="black"/>
                </a:solidFill>
              </a:rPr>
              <a:t>treatments</a:t>
            </a:r>
          </a:p>
        </p:txBody>
      </p:sp>
      <p:sp>
        <p:nvSpPr>
          <p:cNvPr id="100" name="Rectangle 99"/>
          <p:cNvSpPr/>
          <p:nvPr/>
        </p:nvSpPr>
        <p:spPr>
          <a:xfrm>
            <a:off x="6260904" y="5692492"/>
            <a:ext cx="1727200" cy="55399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prstClr val="black"/>
                </a:solidFill>
              </a:rPr>
              <a:t>Post surgical assessments</a:t>
            </a:r>
            <a:endParaRPr lang="en-US" sz="1500" dirty="0">
              <a:solidFill>
                <a:prstClr val="black"/>
              </a:solidFill>
            </a:endParaRPr>
          </a:p>
        </p:txBody>
      </p:sp>
      <p:cxnSp>
        <p:nvCxnSpPr>
          <p:cNvPr id="101" name="Straight Arrow Connector 100"/>
          <p:cNvCxnSpPr>
            <a:stCxn id="98" idx="3"/>
            <a:endCxn id="47" idx="1"/>
          </p:cNvCxnSpPr>
          <p:nvPr/>
        </p:nvCxnSpPr>
        <p:spPr>
          <a:xfrm>
            <a:off x="7988104" y="1771701"/>
            <a:ext cx="304838" cy="0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Elbow Connector 101"/>
          <p:cNvCxnSpPr>
            <a:stCxn id="16" idx="3"/>
            <a:endCxn id="98" idx="0"/>
          </p:cNvCxnSpPr>
          <p:nvPr/>
        </p:nvCxnSpPr>
        <p:spPr>
          <a:xfrm flipV="1">
            <a:off x="5942248" y="1494702"/>
            <a:ext cx="1182256" cy="3371265"/>
          </a:xfrm>
          <a:prstGeom prst="bentConnector4">
            <a:avLst>
              <a:gd name="adj1" fmla="val 13477"/>
              <a:gd name="adj2" fmla="val 103948"/>
            </a:avLst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Arrow Connector 102"/>
          <p:cNvCxnSpPr>
            <a:stCxn id="98" idx="2"/>
          </p:cNvCxnSpPr>
          <p:nvPr/>
        </p:nvCxnSpPr>
        <p:spPr>
          <a:xfrm>
            <a:off x="7124504" y="2048700"/>
            <a:ext cx="0" cy="348519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Arrow Connector 103"/>
          <p:cNvCxnSpPr>
            <a:endCxn id="55" idx="0"/>
          </p:cNvCxnSpPr>
          <p:nvPr/>
        </p:nvCxnSpPr>
        <p:spPr>
          <a:xfrm>
            <a:off x="7124504" y="2951217"/>
            <a:ext cx="0" cy="471657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Arrow Connector 104"/>
          <p:cNvCxnSpPr>
            <a:stCxn id="55" idx="2"/>
            <a:endCxn id="99" idx="0"/>
          </p:cNvCxnSpPr>
          <p:nvPr/>
        </p:nvCxnSpPr>
        <p:spPr>
          <a:xfrm>
            <a:off x="7124504" y="3976872"/>
            <a:ext cx="0" cy="496680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Arrow Connector 105"/>
          <p:cNvCxnSpPr>
            <a:stCxn id="99" idx="2"/>
          </p:cNvCxnSpPr>
          <p:nvPr/>
        </p:nvCxnSpPr>
        <p:spPr>
          <a:xfrm>
            <a:off x="7124504" y="5258382"/>
            <a:ext cx="0" cy="434110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Rectangle 106"/>
          <p:cNvSpPr/>
          <p:nvPr/>
        </p:nvSpPr>
        <p:spPr>
          <a:xfrm>
            <a:off x="8296785" y="3419652"/>
            <a:ext cx="1727200" cy="78483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prstClr val="black"/>
                </a:solidFill>
              </a:rPr>
              <a:t>Schedules f/u studies and/ or procedures</a:t>
            </a:r>
            <a:endParaRPr lang="en-US" sz="1500" dirty="0">
              <a:solidFill>
                <a:prstClr val="black"/>
              </a:solidFill>
            </a:endParaRPr>
          </a:p>
        </p:txBody>
      </p:sp>
      <p:cxnSp>
        <p:nvCxnSpPr>
          <p:cNvPr id="108" name="Straight Arrow Connector 107"/>
          <p:cNvCxnSpPr/>
          <p:nvPr/>
        </p:nvCxnSpPr>
        <p:spPr>
          <a:xfrm>
            <a:off x="10039203" y="1776327"/>
            <a:ext cx="304838" cy="0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TextBox 77"/>
          <p:cNvSpPr txBox="1"/>
          <p:nvPr/>
        </p:nvSpPr>
        <p:spPr>
          <a:xfrm>
            <a:off x="4252723" y="777209"/>
            <a:ext cx="158873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 smtClean="0">
                <a:solidFill>
                  <a:prstClr val="black"/>
                </a:solidFill>
              </a:rPr>
              <a:t>Diagnostic </a:t>
            </a:r>
          </a:p>
          <a:p>
            <a:pPr algn="ctr"/>
            <a:r>
              <a:rPr lang="en-US" sz="1500" b="1" dirty="0" smtClean="0">
                <a:solidFill>
                  <a:prstClr val="black"/>
                </a:solidFill>
              </a:rPr>
              <a:t>phase</a:t>
            </a:r>
            <a:endParaRPr lang="en-US" sz="1500" b="1" dirty="0">
              <a:solidFill>
                <a:prstClr val="black"/>
              </a:solidFill>
            </a:endParaRPr>
          </a:p>
        </p:txBody>
      </p:sp>
      <p:sp>
        <p:nvSpPr>
          <p:cNvPr id="80" name="Rectangle 79"/>
          <p:cNvSpPr/>
          <p:nvPr/>
        </p:nvSpPr>
        <p:spPr>
          <a:xfrm>
            <a:off x="4215048" y="1487588"/>
            <a:ext cx="1727200" cy="55399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>
                <a:solidFill>
                  <a:prstClr val="black"/>
                </a:solidFill>
              </a:rPr>
              <a:t>Patient gets </a:t>
            </a:r>
            <a:r>
              <a:rPr lang="en-US" sz="1500" dirty="0" smtClean="0">
                <a:solidFill>
                  <a:prstClr val="black"/>
                </a:solidFill>
              </a:rPr>
              <a:t>imaging</a:t>
            </a:r>
            <a:endParaRPr lang="en-US" sz="1500" dirty="0">
              <a:solidFill>
                <a:prstClr val="black"/>
              </a:solidFill>
            </a:endParaRPr>
          </a:p>
        </p:txBody>
      </p:sp>
      <p:sp>
        <p:nvSpPr>
          <p:cNvPr id="84" name="Rectangle 83"/>
          <p:cNvSpPr/>
          <p:nvPr/>
        </p:nvSpPr>
        <p:spPr>
          <a:xfrm>
            <a:off x="4215048" y="2506011"/>
            <a:ext cx="1727200" cy="3231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>
                <a:solidFill>
                  <a:prstClr val="black"/>
                </a:solidFill>
              </a:rPr>
              <a:t>Patient gets </a:t>
            </a:r>
            <a:r>
              <a:rPr lang="en-US" sz="1500" dirty="0" smtClean="0">
                <a:solidFill>
                  <a:prstClr val="black"/>
                </a:solidFill>
              </a:rPr>
              <a:t>biopsy</a:t>
            </a:r>
            <a:endParaRPr lang="en-US" sz="1500" dirty="0">
              <a:solidFill>
                <a:prstClr val="black"/>
              </a:solidFill>
            </a:endParaRPr>
          </a:p>
        </p:txBody>
      </p:sp>
      <p:cxnSp>
        <p:nvCxnSpPr>
          <p:cNvPr id="85" name="Straight Arrow Connector 84"/>
          <p:cNvCxnSpPr>
            <a:stCxn id="84" idx="2"/>
            <a:endCxn id="13" idx="0"/>
          </p:cNvCxnSpPr>
          <p:nvPr/>
        </p:nvCxnSpPr>
        <p:spPr>
          <a:xfrm>
            <a:off x="5078648" y="2829176"/>
            <a:ext cx="0" cy="478282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/>
          <p:cNvCxnSpPr>
            <a:stCxn id="80" idx="2"/>
            <a:endCxn id="84" idx="0"/>
          </p:cNvCxnSpPr>
          <p:nvPr/>
        </p:nvCxnSpPr>
        <p:spPr>
          <a:xfrm>
            <a:off x="5078648" y="2041586"/>
            <a:ext cx="0" cy="464425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Elbow Connector 91"/>
          <p:cNvCxnSpPr>
            <a:stCxn id="99" idx="3"/>
            <a:endCxn id="47" idx="0"/>
          </p:cNvCxnSpPr>
          <p:nvPr/>
        </p:nvCxnSpPr>
        <p:spPr>
          <a:xfrm flipV="1">
            <a:off x="7988104" y="1494702"/>
            <a:ext cx="1168438" cy="3371265"/>
          </a:xfrm>
          <a:prstGeom prst="bentConnector4">
            <a:avLst>
              <a:gd name="adj1" fmla="val 13045"/>
              <a:gd name="adj2" fmla="val 104897"/>
            </a:avLst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Elbow Connector 63"/>
          <p:cNvCxnSpPr>
            <a:stCxn id="7" idx="2"/>
            <a:endCxn id="80" idx="0"/>
          </p:cNvCxnSpPr>
          <p:nvPr/>
        </p:nvCxnSpPr>
        <p:spPr>
          <a:xfrm rot="5400000" flipH="1" flipV="1">
            <a:off x="2195065" y="2374801"/>
            <a:ext cx="3770796" cy="1996369"/>
          </a:xfrm>
          <a:prstGeom prst="bentConnector5">
            <a:avLst>
              <a:gd name="adj1" fmla="val -6062"/>
              <a:gd name="adj2" fmla="val 50000"/>
              <a:gd name="adj3" fmla="val 103601"/>
            </a:avLst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5" name="Picture 6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4910" y="5472723"/>
            <a:ext cx="394675" cy="394675"/>
          </a:xfrm>
          <a:prstGeom prst="rect">
            <a:avLst/>
          </a:prstGeom>
        </p:spPr>
      </p:pic>
      <p:pic>
        <p:nvPicPr>
          <p:cNvPr id="68" name="Picture 6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9981" y="2119176"/>
            <a:ext cx="394675" cy="394675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1679" y="1331207"/>
            <a:ext cx="394675" cy="394675"/>
          </a:xfrm>
          <a:prstGeom prst="rect">
            <a:avLst/>
          </a:prstGeom>
        </p:spPr>
      </p:pic>
      <p:sp>
        <p:nvSpPr>
          <p:cNvPr id="91" name="Rectangle 90"/>
          <p:cNvSpPr/>
          <p:nvPr/>
        </p:nvSpPr>
        <p:spPr>
          <a:xfrm>
            <a:off x="159276" y="6382048"/>
            <a:ext cx="11899400" cy="323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prstClr val="black"/>
                </a:solidFill>
              </a:rPr>
              <a:t>Patient contact and ensure that appointments are kept (phone calls, emails, letters)</a:t>
            </a:r>
            <a:endParaRPr lang="en-US" sz="1500" dirty="0">
              <a:solidFill>
                <a:prstClr val="black"/>
              </a:solidFill>
            </a:endParaRPr>
          </a:p>
        </p:txBody>
      </p:sp>
      <p:pic>
        <p:nvPicPr>
          <p:cNvPr id="94" name="Picture 9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82973" y="6196331"/>
            <a:ext cx="394675" cy="394675"/>
          </a:xfrm>
          <a:prstGeom prst="rect">
            <a:avLst/>
          </a:prstGeom>
        </p:spPr>
      </p:pic>
      <p:sp>
        <p:nvSpPr>
          <p:cNvPr id="109" name="TextBox 108"/>
          <p:cNvSpPr txBox="1"/>
          <p:nvPr/>
        </p:nvSpPr>
        <p:spPr>
          <a:xfrm>
            <a:off x="9522914" y="5892741"/>
            <a:ext cx="2288768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Particular “pain point”</a:t>
            </a:r>
            <a:endParaRPr lang="en-US" dirty="0"/>
          </a:p>
        </p:txBody>
      </p:sp>
      <p:pic>
        <p:nvPicPr>
          <p:cNvPr id="111" name="Picture 1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4284" y="5867398"/>
            <a:ext cx="394675" cy="39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301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" grpId="0" animBg="1"/>
      <p:bldP spid="10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6" name="Straight Arrow Connector 105"/>
          <p:cNvCxnSpPr/>
          <p:nvPr/>
        </p:nvCxnSpPr>
        <p:spPr>
          <a:xfrm>
            <a:off x="7124504" y="5302786"/>
            <a:ext cx="0" cy="318694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Arrow Connector 104"/>
          <p:cNvCxnSpPr/>
          <p:nvPr/>
        </p:nvCxnSpPr>
        <p:spPr>
          <a:xfrm>
            <a:off x="7124504" y="3942160"/>
            <a:ext cx="0" cy="265847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Arrow Connector 103"/>
          <p:cNvCxnSpPr>
            <a:endCxn id="55" idx="0"/>
          </p:cNvCxnSpPr>
          <p:nvPr/>
        </p:nvCxnSpPr>
        <p:spPr>
          <a:xfrm>
            <a:off x="7109522" y="2761226"/>
            <a:ext cx="14982" cy="212448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Arrow Connector 102"/>
          <p:cNvCxnSpPr>
            <a:endCxn id="14" idx="0"/>
          </p:cNvCxnSpPr>
          <p:nvPr/>
        </p:nvCxnSpPr>
        <p:spPr>
          <a:xfrm>
            <a:off x="7124504" y="2021404"/>
            <a:ext cx="0" cy="212039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180870" y="1610118"/>
            <a:ext cx="1727200" cy="32316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prstClr val="black"/>
                </a:solidFill>
              </a:rPr>
              <a:t>Abnormal imaging</a:t>
            </a:r>
            <a:endParaRPr lang="en-US" sz="1500" dirty="0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18679" y="2397219"/>
            <a:ext cx="1727200" cy="55399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prstClr val="black"/>
                </a:solidFill>
              </a:rPr>
              <a:t>Alert pulmonary service </a:t>
            </a:r>
            <a:endParaRPr lang="en-US" sz="1500" dirty="0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18679" y="3296820"/>
            <a:ext cx="1727200" cy="78483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prstClr val="black"/>
                </a:solidFill>
              </a:rPr>
              <a:t>Check insurance status (refer to eligibility)</a:t>
            </a:r>
            <a:endParaRPr lang="en-US" sz="1500" dirty="0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18679" y="4588969"/>
            <a:ext cx="1727200" cy="55399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prstClr val="black"/>
                </a:solidFill>
              </a:rPr>
              <a:t>Establishes PCP if none</a:t>
            </a:r>
            <a:endParaRPr lang="en-US" sz="1500" dirty="0">
              <a:solidFill>
                <a:prstClr val="black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246606" y="3307458"/>
            <a:ext cx="1727200" cy="78483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prstClr val="black"/>
                </a:solidFill>
              </a:rPr>
              <a:t>Consultation </a:t>
            </a:r>
          </a:p>
          <a:p>
            <a:pPr algn="ctr"/>
            <a:r>
              <a:rPr lang="en-US" sz="1500" dirty="0" smtClean="0">
                <a:solidFill>
                  <a:prstClr val="black"/>
                </a:solidFill>
              </a:rPr>
              <a:t>with chest radiology</a:t>
            </a:r>
            <a:endParaRPr lang="en-US" sz="1500" dirty="0">
              <a:solidFill>
                <a:prstClr val="black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260904" y="2233443"/>
            <a:ext cx="1727200" cy="55399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prstClr val="black"/>
                </a:solidFill>
              </a:rPr>
              <a:t>Biopsy with chest radiology</a:t>
            </a:r>
            <a:endParaRPr lang="en-US" sz="1500" dirty="0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246606" y="4358135"/>
            <a:ext cx="1727200" cy="101566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prstClr val="black"/>
                </a:solidFill>
              </a:rPr>
              <a:t>Make recommendations: imaging f/u vs. procedure</a:t>
            </a:r>
          </a:p>
        </p:txBody>
      </p:sp>
      <p:sp>
        <p:nvSpPr>
          <p:cNvPr id="38" name="Rectangle 37"/>
          <p:cNvSpPr/>
          <p:nvPr/>
        </p:nvSpPr>
        <p:spPr>
          <a:xfrm>
            <a:off x="2218679" y="5692492"/>
            <a:ext cx="1727200" cy="55399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prstClr val="black"/>
                </a:solidFill>
              </a:rPr>
              <a:t>Notify patient of plan</a:t>
            </a:r>
            <a:endParaRPr lang="en-US" sz="1500" dirty="0">
              <a:solidFill>
                <a:prstClr val="black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8292942" y="1494702"/>
            <a:ext cx="1727200" cy="55399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prstClr val="black"/>
                </a:solidFill>
              </a:rPr>
              <a:t>Place schedule on Word document</a:t>
            </a:r>
            <a:endParaRPr lang="en-US" sz="1500" dirty="0">
              <a:solidFill>
                <a:prstClr val="black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0" y="784861"/>
            <a:ext cx="197892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 smtClean="0">
                <a:solidFill>
                  <a:prstClr val="black"/>
                </a:solidFill>
              </a:rPr>
              <a:t>Identification/ </a:t>
            </a:r>
          </a:p>
          <a:p>
            <a:pPr algn="ctr"/>
            <a:r>
              <a:rPr lang="en-US" sz="1500" b="1" dirty="0" smtClean="0">
                <a:solidFill>
                  <a:prstClr val="black"/>
                </a:solidFill>
              </a:rPr>
              <a:t>referral</a:t>
            </a:r>
            <a:endParaRPr lang="en-US" sz="1500" b="1" dirty="0">
              <a:solidFill>
                <a:prstClr val="black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2030008" y="784860"/>
            <a:ext cx="204397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 smtClean="0">
                <a:solidFill>
                  <a:prstClr val="black"/>
                </a:solidFill>
              </a:rPr>
              <a:t>Coordination (Pulmonary nurse)</a:t>
            </a:r>
            <a:endParaRPr lang="en-US" sz="1500" b="1" dirty="0">
              <a:solidFill>
                <a:prstClr val="black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222343" y="784860"/>
            <a:ext cx="1775743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b="1" dirty="0" smtClean="0">
                <a:solidFill>
                  <a:prstClr val="black"/>
                </a:solidFill>
              </a:rPr>
              <a:t>Coordination</a:t>
            </a:r>
          </a:p>
          <a:p>
            <a:pPr algn="ctr"/>
            <a:r>
              <a:rPr lang="en-US" sz="1500" b="1" dirty="0" smtClean="0">
                <a:solidFill>
                  <a:prstClr val="black"/>
                </a:solidFill>
              </a:rPr>
              <a:t>(Pulmonary service)</a:t>
            </a:r>
          </a:p>
          <a:p>
            <a:pPr algn="ctr"/>
            <a:endParaRPr lang="en-US" sz="1500" b="1" dirty="0">
              <a:solidFill>
                <a:prstClr val="black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6443314" y="784860"/>
            <a:ext cx="133241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b="1" dirty="0" smtClean="0">
                <a:solidFill>
                  <a:prstClr val="black"/>
                </a:solidFill>
              </a:rPr>
              <a:t>Diagnosis and </a:t>
            </a:r>
          </a:p>
          <a:p>
            <a:pPr algn="ctr"/>
            <a:r>
              <a:rPr lang="en-US" sz="1500" b="1" dirty="0" smtClean="0">
                <a:solidFill>
                  <a:prstClr val="black"/>
                </a:solidFill>
              </a:rPr>
              <a:t>staging</a:t>
            </a:r>
            <a:endParaRPr lang="en-US" sz="1500" b="1" dirty="0">
              <a:solidFill>
                <a:prstClr val="black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8132301" y="784860"/>
            <a:ext cx="197774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 smtClean="0">
                <a:solidFill>
                  <a:prstClr val="black"/>
                </a:solidFill>
              </a:rPr>
              <a:t>Longitudinal f-u</a:t>
            </a:r>
            <a:endParaRPr lang="en-US" sz="1500" b="1" dirty="0">
              <a:solidFill>
                <a:prstClr val="black"/>
              </a:solidFill>
            </a:endParaRPr>
          </a:p>
        </p:txBody>
      </p:sp>
      <p:cxnSp>
        <p:nvCxnSpPr>
          <p:cNvPr id="58" name="Straight Connector 57"/>
          <p:cNvCxnSpPr/>
          <p:nvPr/>
        </p:nvCxnSpPr>
        <p:spPr>
          <a:xfrm>
            <a:off x="2030007" y="800100"/>
            <a:ext cx="0" cy="541859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4064105" y="800100"/>
            <a:ext cx="0" cy="541859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6098203" y="800100"/>
            <a:ext cx="0" cy="541859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8132301" y="800100"/>
            <a:ext cx="0" cy="541859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/>
          <p:nvPr/>
        </p:nvCxnSpPr>
        <p:spPr>
          <a:xfrm>
            <a:off x="3081134" y="2938650"/>
            <a:ext cx="2291" cy="358170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Elbow Connector 80"/>
          <p:cNvCxnSpPr>
            <a:stCxn id="5" idx="3"/>
            <a:endCxn id="13" idx="0"/>
          </p:cNvCxnSpPr>
          <p:nvPr/>
        </p:nvCxnSpPr>
        <p:spPr>
          <a:xfrm>
            <a:off x="3945879" y="2674218"/>
            <a:ext cx="1164327" cy="633240"/>
          </a:xfrm>
          <a:prstGeom prst="bentConnector2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Arrow Connector 89"/>
          <p:cNvCxnSpPr/>
          <p:nvPr/>
        </p:nvCxnSpPr>
        <p:spPr>
          <a:xfrm>
            <a:off x="5110206" y="4092288"/>
            <a:ext cx="0" cy="265847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Rectangle 66"/>
          <p:cNvSpPr/>
          <p:nvPr/>
        </p:nvSpPr>
        <p:spPr>
          <a:xfrm>
            <a:off x="178972" y="2401080"/>
            <a:ext cx="1727200" cy="55399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prstClr val="black"/>
                </a:solidFill>
              </a:rPr>
              <a:t>eReferral to pulmonary service</a:t>
            </a:r>
            <a:endParaRPr lang="en-US" sz="1500" dirty="0">
              <a:solidFill>
                <a:prstClr val="black"/>
              </a:solidFill>
            </a:endParaRPr>
          </a:p>
        </p:txBody>
      </p:sp>
      <p:cxnSp>
        <p:nvCxnSpPr>
          <p:cNvPr id="74" name="Straight Arrow Connector 73"/>
          <p:cNvCxnSpPr>
            <a:stCxn id="67" idx="2"/>
            <a:endCxn id="69" idx="0"/>
          </p:cNvCxnSpPr>
          <p:nvPr/>
        </p:nvCxnSpPr>
        <p:spPr>
          <a:xfrm>
            <a:off x="1042572" y="2955078"/>
            <a:ext cx="1898" cy="352380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Rectangle 68"/>
          <p:cNvSpPr/>
          <p:nvPr/>
        </p:nvSpPr>
        <p:spPr>
          <a:xfrm>
            <a:off x="180870" y="3307458"/>
            <a:ext cx="1727200" cy="78483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prstClr val="black"/>
                </a:solidFill>
              </a:rPr>
              <a:t>eReferral attending reviews consultation</a:t>
            </a:r>
            <a:endParaRPr lang="en-US" sz="1500" dirty="0">
              <a:solidFill>
                <a:prstClr val="black"/>
              </a:solidFill>
            </a:endParaRPr>
          </a:p>
        </p:txBody>
      </p:sp>
      <p:cxnSp>
        <p:nvCxnSpPr>
          <p:cNvPr id="26" name="Straight Arrow Connector 25"/>
          <p:cNvCxnSpPr>
            <a:stCxn id="4" idx="2"/>
          </p:cNvCxnSpPr>
          <p:nvPr/>
        </p:nvCxnSpPr>
        <p:spPr>
          <a:xfrm>
            <a:off x="1044470" y="1933283"/>
            <a:ext cx="0" cy="463936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/>
          <p:cNvCxnSpPr>
            <a:endCxn id="7" idx="0"/>
          </p:cNvCxnSpPr>
          <p:nvPr/>
        </p:nvCxnSpPr>
        <p:spPr>
          <a:xfrm>
            <a:off x="3082279" y="4081650"/>
            <a:ext cx="0" cy="507319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/>
          <p:cNvCxnSpPr/>
          <p:nvPr/>
        </p:nvCxnSpPr>
        <p:spPr>
          <a:xfrm flipH="1">
            <a:off x="3079341" y="2048700"/>
            <a:ext cx="5876" cy="348519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Elbow Connector 87"/>
          <p:cNvCxnSpPr>
            <a:stCxn id="57" idx="2"/>
            <a:endCxn id="50" idx="1"/>
          </p:cNvCxnSpPr>
          <p:nvPr/>
        </p:nvCxnSpPr>
        <p:spPr>
          <a:xfrm rot="5400000" flipH="1" flipV="1">
            <a:off x="-171154" y="2985426"/>
            <a:ext cx="3603557" cy="1176107"/>
          </a:xfrm>
          <a:prstGeom prst="bentConnector4">
            <a:avLst>
              <a:gd name="adj1" fmla="val -6344"/>
              <a:gd name="adj2" fmla="val 86714"/>
            </a:avLst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54"/>
          <p:cNvSpPr/>
          <p:nvPr/>
        </p:nvSpPr>
        <p:spPr>
          <a:xfrm>
            <a:off x="6260904" y="2973674"/>
            <a:ext cx="1727200" cy="101566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prstClr val="black"/>
                </a:solidFill>
              </a:rPr>
              <a:t>Staging: PET CT (external referral)</a:t>
            </a:r>
          </a:p>
          <a:p>
            <a:pPr algn="ctr"/>
            <a:r>
              <a:rPr lang="en-US" sz="1500" dirty="0" smtClean="0">
                <a:solidFill>
                  <a:prstClr val="black"/>
                </a:solidFill>
              </a:rPr>
              <a:t>bronchoscopy/ surgery</a:t>
            </a:r>
            <a:endParaRPr lang="en-US" sz="1500" dirty="0">
              <a:solidFill>
                <a:prstClr val="black"/>
              </a:solidFill>
            </a:endParaRPr>
          </a:p>
        </p:txBody>
      </p:sp>
      <p:cxnSp>
        <p:nvCxnSpPr>
          <p:cNvPr id="75" name="Straight Arrow Connector 74"/>
          <p:cNvCxnSpPr/>
          <p:nvPr/>
        </p:nvCxnSpPr>
        <p:spPr>
          <a:xfrm>
            <a:off x="9152700" y="2048700"/>
            <a:ext cx="7685" cy="348519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ctangle 75"/>
          <p:cNvSpPr/>
          <p:nvPr/>
        </p:nvSpPr>
        <p:spPr>
          <a:xfrm>
            <a:off x="8310684" y="2399543"/>
            <a:ext cx="1727200" cy="55399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prstClr val="black"/>
                </a:solidFill>
              </a:rPr>
              <a:t>Schedule f/u imaging </a:t>
            </a:r>
            <a:endParaRPr lang="en-US" sz="1500" dirty="0">
              <a:solidFill>
                <a:prstClr val="black"/>
              </a:solidFill>
            </a:endParaRPr>
          </a:p>
        </p:txBody>
      </p:sp>
      <p:cxnSp>
        <p:nvCxnSpPr>
          <p:cNvPr id="77" name="Straight Arrow Connector 76"/>
          <p:cNvCxnSpPr>
            <a:stCxn id="76" idx="2"/>
          </p:cNvCxnSpPr>
          <p:nvPr/>
        </p:nvCxnSpPr>
        <p:spPr>
          <a:xfrm flipH="1">
            <a:off x="9171743" y="2953541"/>
            <a:ext cx="2541" cy="350843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tangle 56"/>
          <p:cNvSpPr/>
          <p:nvPr/>
        </p:nvSpPr>
        <p:spPr>
          <a:xfrm>
            <a:off x="178972" y="4359595"/>
            <a:ext cx="1727200" cy="101566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prstClr val="black"/>
                </a:solidFill>
              </a:rPr>
              <a:t>Pulmonary outpatient diagnostic service referral</a:t>
            </a:r>
            <a:endParaRPr lang="en-US" sz="1500" dirty="0">
              <a:solidFill>
                <a:prstClr val="black"/>
              </a:solidFill>
            </a:endParaRPr>
          </a:p>
        </p:txBody>
      </p:sp>
      <p:cxnSp>
        <p:nvCxnSpPr>
          <p:cNvPr id="66" name="Straight Arrow Connector 65"/>
          <p:cNvCxnSpPr>
            <a:stCxn id="69" idx="2"/>
            <a:endCxn id="57" idx="0"/>
          </p:cNvCxnSpPr>
          <p:nvPr/>
        </p:nvCxnSpPr>
        <p:spPr>
          <a:xfrm flipH="1">
            <a:off x="1042572" y="4092288"/>
            <a:ext cx="1898" cy="267307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 49"/>
          <p:cNvSpPr/>
          <p:nvPr/>
        </p:nvSpPr>
        <p:spPr>
          <a:xfrm>
            <a:off x="2218679" y="1494702"/>
            <a:ext cx="1727200" cy="55399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prstClr val="black"/>
                </a:solidFill>
              </a:rPr>
              <a:t>Places on Word document</a:t>
            </a:r>
            <a:endParaRPr lang="en-US" sz="1500" dirty="0">
              <a:solidFill>
                <a:prstClr val="black"/>
              </a:solidFill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10351173" y="1488078"/>
            <a:ext cx="1727200" cy="55399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prstClr val="black"/>
                </a:solidFill>
              </a:rPr>
              <a:t>Receive f/u plan from pulmonary</a:t>
            </a:r>
            <a:endParaRPr lang="en-US" sz="1500" dirty="0">
              <a:solidFill>
                <a:prstClr val="black"/>
              </a:solidFill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10402602" y="778236"/>
            <a:ext cx="159761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b="1" dirty="0" smtClean="0">
                <a:solidFill>
                  <a:prstClr val="black"/>
                </a:solidFill>
              </a:rPr>
              <a:t>Coordination </a:t>
            </a:r>
          </a:p>
          <a:p>
            <a:pPr algn="ctr"/>
            <a:r>
              <a:rPr lang="en-US" sz="1500" b="1" dirty="0">
                <a:solidFill>
                  <a:prstClr val="black"/>
                </a:solidFill>
              </a:rPr>
              <a:t>w</a:t>
            </a:r>
            <a:r>
              <a:rPr lang="en-US" sz="1500" b="1" dirty="0" smtClean="0">
                <a:solidFill>
                  <a:prstClr val="black"/>
                </a:solidFill>
              </a:rPr>
              <a:t>ith primary care</a:t>
            </a:r>
            <a:endParaRPr lang="en-US" sz="1500" b="1" dirty="0">
              <a:solidFill>
                <a:prstClr val="black"/>
              </a:solidFill>
            </a:endParaRPr>
          </a:p>
        </p:txBody>
      </p:sp>
      <p:cxnSp>
        <p:nvCxnSpPr>
          <p:cNvPr id="82" name="Straight Connector 81"/>
          <p:cNvCxnSpPr/>
          <p:nvPr/>
        </p:nvCxnSpPr>
        <p:spPr>
          <a:xfrm>
            <a:off x="10110050" y="790718"/>
            <a:ext cx="0" cy="541859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Arrow Connector 85"/>
          <p:cNvCxnSpPr/>
          <p:nvPr/>
        </p:nvCxnSpPr>
        <p:spPr>
          <a:xfrm>
            <a:off x="11210931" y="2042076"/>
            <a:ext cx="7685" cy="348519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Rectangle 88"/>
          <p:cNvSpPr/>
          <p:nvPr/>
        </p:nvSpPr>
        <p:spPr>
          <a:xfrm>
            <a:off x="10351173" y="2390595"/>
            <a:ext cx="1727200" cy="55399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prstClr val="black"/>
                </a:solidFill>
              </a:rPr>
              <a:t>Follow </a:t>
            </a:r>
            <a:r>
              <a:rPr lang="en-US" sz="1500" dirty="0">
                <a:solidFill>
                  <a:prstClr val="black"/>
                </a:solidFill>
              </a:rPr>
              <a:t>f/u </a:t>
            </a:r>
          </a:p>
          <a:p>
            <a:pPr algn="ctr"/>
            <a:r>
              <a:rPr lang="en-US" sz="1500" dirty="0">
                <a:solidFill>
                  <a:prstClr val="black"/>
                </a:solidFill>
              </a:rPr>
              <a:t>imaging plan</a:t>
            </a:r>
          </a:p>
        </p:txBody>
      </p:sp>
      <p:sp>
        <p:nvSpPr>
          <p:cNvPr id="95" name="Rectangle 94"/>
          <p:cNvSpPr/>
          <p:nvPr/>
        </p:nvSpPr>
        <p:spPr>
          <a:xfrm>
            <a:off x="4246606" y="5692492"/>
            <a:ext cx="1727200" cy="55399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prstClr val="black"/>
                </a:solidFill>
              </a:rPr>
              <a:t>Notify referring provider</a:t>
            </a:r>
            <a:endParaRPr lang="en-US" sz="1500" dirty="0">
              <a:solidFill>
                <a:prstClr val="black"/>
              </a:solidFill>
            </a:endParaRPr>
          </a:p>
        </p:txBody>
      </p:sp>
      <p:cxnSp>
        <p:nvCxnSpPr>
          <p:cNvPr id="96" name="Straight Arrow Connector 95"/>
          <p:cNvCxnSpPr/>
          <p:nvPr/>
        </p:nvCxnSpPr>
        <p:spPr>
          <a:xfrm>
            <a:off x="5110206" y="5373798"/>
            <a:ext cx="0" cy="318694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/>
          <p:cNvCxnSpPr/>
          <p:nvPr/>
        </p:nvCxnSpPr>
        <p:spPr>
          <a:xfrm flipH="1">
            <a:off x="3943587" y="5969491"/>
            <a:ext cx="309135" cy="0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Rectangle 97"/>
          <p:cNvSpPr/>
          <p:nvPr/>
        </p:nvSpPr>
        <p:spPr>
          <a:xfrm>
            <a:off x="6260904" y="1494702"/>
            <a:ext cx="1727200" cy="55399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prstClr val="black"/>
                </a:solidFill>
              </a:rPr>
              <a:t>F/u imaging schedule</a:t>
            </a:r>
            <a:endParaRPr lang="en-US" sz="1500" dirty="0">
              <a:solidFill>
                <a:prstClr val="black"/>
              </a:solidFill>
            </a:endParaRPr>
          </a:p>
        </p:txBody>
      </p:sp>
      <p:sp>
        <p:nvSpPr>
          <p:cNvPr id="99" name="Rectangle 98"/>
          <p:cNvSpPr/>
          <p:nvPr/>
        </p:nvSpPr>
        <p:spPr>
          <a:xfrm>
            <a:off x="6260904" y="4200191"/>
            <a:ext cx="1727200" cy="124649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prstClr val="black"/>
                </a:solidFill>
              </a:rPr>
              <a:t>Risk assessment:</a:t>
            </a:r>
          </a:p>
          <a:p>
            <a:pPr algn="ctr"/>
            <a:r>
              <a:rPr lang="en-US" sz="1500" dirty="0">
                <a:solidFill>
                  <a:prstClr val="black"/>
                </a:solidFill>
              </a:rPr>
              <a:t>p</a:t>
            </a:r>
            <a:r>
              <a:rPr lang="en-US" sz="1500" dirty="0" smtClean="0">
                <a:solidFill>
                  <a:prstClr val="black"/>
                </a:solidFill>
              </a:rPr>
              <a:t>ulmonary function test, cardiology studies, exercise testing</a:t>
            </a:r>
          </a:p>
        </p:txBody>
      </p:sp>
      <p:sp>
        <p:nvSpPr>
          <p:cNvPr id="100" name="Rectangle 99"/>
          <p:cNvSpPr/>
          <p:nvPr/>
        </p:nvSpPr>
        <p:spPr>
          <a:xfrm>
            <a:off x="6260904" y="5638980"/>
            <a:ext cx="1727200" cy="78483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prstClr val="black"/>
                </a:solidFill>
              </a:rPr>
              <a:t>Patient to surgery, medical oncology, radiation oncology</a:t>
            </a:r>
            <a:endParaRPr lang="en-US" sz="1500" dirty="0">
              <a:solidFill>
                <a:prstClr val="black"/>
              </a:solidFill>
            </a:endParaRPr>
          </a:p>
        </p:txBody>
      </p:sp>
      <p:cxnSp>
        <p:nvCxnSpPr>
          <p:cNvPr id="101" name="Straight Arrow Connector 100"/>
          <p:cNvCxnSpPr>
            <a:stCxn id="98" idx="3"/>
            <a:endCxn id="47" idx="1"/>
          </p:cNvCxnSpPr>
          <p:nvPr/>
        </p:nvCxnSpPr>
        <p:spPr>
          <a:xfrm>
            <a:off x="7988104" y="1771701"/>
            <a:ext cx="304838" cy="0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Elbow Connector 101"/>
          <p:cNvCxnSpPr>
            <a:stCxn id="16" idx="3"/>
            <a:endCxn id="98" idx="0"/>
          </p:cNvCxnSpPr>
          <p:nvPr/>
        </p:nvCxnSpPr>
        <p:spPr>
          <a:xfrm flipV="1">
            <a:off x="5973806" y="1494702"/>
            <a:ext cx="1150698" cy="3371265"/>
          </a:xfrm>
          <a:prstGeom prst="bentConnector4">
            <a:avLst>
              <a:gd name="adj1" fmla="val 12475"/>
              <a:gd name="adj2" fmla="val 103540"/>
            </a:avLst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Rectangle 106"/>
          <p:cNvSpPr/>
          <p:nvPr/>
        </p:nvSpPr>
        <p:spPr>
          <a:xfrm>
            <a:off x="8296785" y="3296820"/>
            <a:ext cx="1727200" cy="78483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prstClr val="black"/>
                </a:solidFill>
              </a:rPr>
              <a:t>Schedule f/u studies and/ or procedures</a:t>
            </a:r>
            <a:endParaRPr lang="en-US" sz="1500" dirty="0">
              <a:solidFill>
                <a:prstClr val="black"/>
              </a:solidFill>
            </a:endParaRPr>
          </a:p>
        </p:txBody>
      </p:sp>
      <p:cxnSp>
        <p:nvCxnSpPr>
          <p:cNvPr id="108" name="Straight Arrow Connector 107"/>
          <p:cNvCxnSpPr/>
          <p:nvPr/>
        </p:nvCxnSpPr>
        <p:spPr>
          <a:xfrm>
            <a:off x="10039203" y="1776327"/>
            <a:ext cx="304838" cy="0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4" name="Picture 8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3479" y="3099482"/>
            <a:ext cx="394675" cy="394675"/>
          </a:xfrm>
          <a:prstGeom prst="rect">
            <a:avLst/>
          </a:prstGeom>
        </p:spPr>
      </p:pic>
      <p:pic>
        <p:nvPicPr>
          <p:cNvPr id="85" name="Picture 8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8415" y="4391631"/>
            <a:ext cx="394675" cy="394675"/>
          </a:xfrm>
          <a:prstGeom prst="rect">
            <a:avLst/>
          </a:prstGeom>
        </p:spPr>
      </p:pic>
      <p:pic>
        <p:nvPicPr>
          <p:cNvPr id="87" name="Picture 8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9309" y="1332234"/>
            <a:ext cx="394675" cy="394675"/>
          </a:xfrm>
          <a:prstGeom prst="rect">
            <a:avLst/>
          </a:prstGeom>
        </p:spPr>
      </p:pic>
      <p:pic>
        <p:nvPicPr>
          <p:cNvPr id="91" name="Picture 9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3351" y="1290740"/>
            <a:ext cx="394675" cy="394675"/>
          </a:xfrm>
          <a:prstGeom prst="rect">
            <a:avLst/>
          </a:prstGeom>
        </p:spPr>
      </p:pic>
      <p:pic>
        <p:nvPicPr>
          <p:cNvPr id="92" name="Picture 9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5730" y="2886838"/>
            <a:ext cx="394675" cy="394675"/>
          </a:xfrm>
          <a:prstGeom prst="rect">
            <a:avLst/>
          </a:prstGeom>
        </p:spPr>
      </p:pic>
      <p:pic>
        <p:nvPicPr>
          <p:cNvPr id="93" name="Picture 9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5848" y="2048700"/>
            <a:ext cx="394675" cy="394675"/>
          </a:xfrm>
          <a:prstGeom prst="rect">
            <a:avLst/>
          </a:prstGeom>
        </p:spPr>
      </p:pic>
      <p:pic>
        <p:nvPicPr>
          <p:cNvPr id="94" name="Picture 9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3882" y="2193257"/>
            <a:ext cx="394675" cy="394675"/>
          </a:xfrm>
          <a:prstGeom prst="rect">
            <a:avLst/>
          </a:prstGeom>
        </p:spPr>
      </p:pic>
      <p:pic>
        <p:nvPicPr>
          <p:cNvPr id="111" name="Picture 1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1967" y="3143048"/>
            <a:ext cx="394675" cy="394675"/>
          </a:xfrm>
          <a:prstGeom prst="rect">
            <a:avLst/>
          </a:prstGeom>
        </p:spPr>
      </p:pic>
      <p:sp>
        <p:nvSpPr>
          <p:cNvPr id="73" name="Title 1"/>
          <p:cNvSpPr>
            <a:spLocks noGrp="1"/>
          </p:cNvSpPr>
          <p:nvPr>
            <p:ph type="title"/>
          </p:nvPr>
        </p:nvSpPr>
        <p:spPr>
          <a:xfrm>
            <a:off x="178646" y="-218883"/>
            <a:ext cx="10972800" cy="1143000"/>
          </a:xfrm>
        </p:spPr>
        <p:txBody>
          <a:bodyPr>
            <a:normAutofit/>
          </a:bodyPr>
          <a:lstStyle/>
          <a:p>
            <a:pPr>
              <a:tabLst>
                <a:tab pos="7834313" algn="l"/>
              </a:tabLst>
            </a:pPr>
            <a:r>
              <a:rPr lang="en-US" sz="2800" b="1" dirty="0" smtClean="0">
                <a:solidFill>
                  <a:schemeClr val="tx1"/>
                </a:solidFill>
              </a:rPr>
              <a:t>PULMONARY NODULE JOURNEY MAP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159276" y="6514568"/>
            <a:ext cx="11899400" cy="323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prstClr val="black"/>
                </a:solidFill>
              </a:rPr>
              <a:t>Patient contact and ensure that appointments are kept (phone calls, emails, letters)</a:t>
            </a:r>
            <a:endParaRPr lang="en-US" sz="1500" dirty="0">
              <a:solidFill>
                <a:prstClr val="black"/>
              </a:solidFill>
            </a:endParaRPr>
          </a:p>
        </p:txBody>
      </p:sp>
      <p:pic>
        <p:nvPicPr>
          <p:cNvPr id="109" name="Picture 10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82973" y="6328851"/>
            <a:ext cx="394675" cy="394675"/>
          </a:xfrm>
          <a:prstGeom prst="rect">
            <a:avLst/>
          </a:prstGeom>
        </p:spPr>
      </p:pic>
      <p:sp>
        <p:nvSpPr>
          <p:cNvPr id="112" name="TextBox 111"/>
          <p:cNvSpPr txBox="1"/>
          <p:nvPr/>
        </p:nvSpPr>
        <p:spPr>
          <a:xfrm>
            <a:off x="9522914" y="5998757"/>
            <a:ext cx="2288768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Particular “pain point”</a:t>
            </a:r>
            <a:endParaRPr lang="en-US" dirty="0"/>
          </a:p>
        </p:txBody>
      </p:sp>
      <p:pic>
        <p:nvPicPr>
          <p:cNvPr id="113" name="Picture 1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4284" y="5973414"/>
            <a:ext cx="394675" cy="39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722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 animBg="1"/>
      <p:bldP spid="1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7" name="Straight Arrow Connector 86"/>
          <p:cNvCxnSpPr/>
          <p:nvPr/>
        </p:nvCxnSpPr>
        <p:spPr>
          <a:xfrm>
            <a:off x="9121310" y="4958191"/>
            <a:ext cx="0" cy="285246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180870" y="1691654"/>
            <a:ext cx="1727200" cy="55399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prstClr val="black"/>
                </a:solidFill>
              </a:rPr>
              <a:t>Elevated PSA </a:t>
            </a:r>
          </a:p>
          <a:p>
            <a:pPr algn="ctr"/>
            <a:r>
              <a:rPr lang="en-US" sz="1500" dirty="0" smtClean="0">
                <a:solidFill>
                  <a:prstClr val="black"/>
                </a:solidFill>
              </a:rPr>
              <a:t>&gt; 4 ng/ml</a:t>
            </a:r>
            <a:endParaRPr lang="en-US" sz="1500" dirty="0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231385" y="1691654"/>
            <a:ext cx="1727200" cy="55399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prstClr val="black"/>
                </a:solidFill>
              </a:rPr>
              <a:t>Adjudicate need for biopsy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360181" y="784861"/>
            <a:ext cx="137576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b="1" dirty="0" smtClean="0">
                <a:solidFill>
                  <a:prstClr val="black"/>
                </a:solidFill>
              </a:rPr>
              <a:t>Identification/ </a:t>
            </a:r>
          </a:p>
          <a:p>
            <a:pPr algn="ctr"/>
            <a:r>
              <a:rPr lang="en-US" sz="1500" b="1" dirty="0" smtClean="0">
                <a:solidFill>
                  <a:prstClr val="black"/>
                </a:solidFill>
              </a:rPr>
              <a:t>referral</a:t>
            </a:r>
            <a:endParaRPr lang="en-US" sz="1500" b="1" dirty="0">
              <a:solidFill>
                <a:prstClr val="black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2242190" y="784860"/>
            <a:ext cx="169608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 smtClean="0">
                <a:solidFill>
                  <a:prstClr val="black"/>
                </a:solidFill>
              </a:rPr>
              <a:t>Coordination (</a:t>
            </a:r>
            <a:r>
              <a:rPr lang="en-US" sz="1500" b="1" dirty="0">
                <a:solidFill>
                  <a:prstClr val="black"/>
                </a:solidFill>
              </a:rPr>
              <a:t>U</a:t>
            </a:r>
            <a:r>
              <a:rPr lang="en-US" sz="1500" b="1" dirty="0" smtClean="0">
                <a:solidFill>
                  <a:prstClr val="black"/>
                </a:solidFill>
              </a:rPr>
              <a:t>rology team)</a:t>
            </a:r>
            <a:endParaRPr lang="en-US" sz="1500" b="1" dirty="0">
              <a:solidFill>
                <a:prstClr val="black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230836" y="784860"/>
            <a:ext cx="1758751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b="1" dirty="0" smtClean="0">
                <a:solidFill>
                  <a:prstClr val="black"/>
                </a:solidFill>
              </a:rPr>
              <a:t>Consultation </a:t>
            </a:r>
          </a:p>
          <a:p>
            <a:pPr algn="ctr"/>
            <a:r>
              <a:rPr lang="en-US" sz="1500" b="1" dirty="0" smtClean="0">
                <a:solidFill>
                  <a:prstClr val="black"/>
                </a:solidFill>
              </a:rPr>
              <a:t>(Urology Attending)</a:t>
            </a:r>
            <a:endParaRPr lang="en-US" sz="1500" b="1" dirty="0">
              <a:solidFill>
                <a:prstClr val="black"/>
              </a:solidFill>
            </a:endParaRPr>
          </a:p>
          <a:p>
            <a:pPr algn="ctr"/>
            <a:endParaRPr lang="en-US" sz="1500" b="1" dirty="0">
              <a:solidFill>
                <a:prstClr val="black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6137783" y="784860"/>
            <a:ext cx="194348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b="1" dirty="0" smtClean="0">
                <a:solidFill>
                  <a:prstClr val="black"/>
                </a:solidFill>
              </a:rPr>
              <a:t>Care Pathway</a:t>
            </a:r>
          </a:p>
          <a:p>
            <a:pPr algn="ctr"/>
            <a:r>
              <a:rPr lang="en-US" sz="1500" b="1" dirty="0" smtClean="0">
                <a:solidFill>
                  <a:prstClr val="black"/>
                </a:solidFill>
              </a:rPr>
              <a:t>(“Active surveillance”)</a:t>
            </a:r>
            <a:endParaRPr lang="en-US" sz="1500" b="1" dirty="0">
              <a:solidFill>
                <a:prstClr val="black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8325590" y="784860"/>
            <a:ext cx="16438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 smtClean="0">
                <a:solidFill>
                  <a:prstClr val="black"/>
                </a:solidFill>
              </a:rPr>
              <a:t>Care Pathway</a:t>
            </a:r>
          </a:p>
          <a:p>
            <a:pPr algn="ctr"/>
            <a:endParaRPr lang="en-US" sz="1500" b="1" dirty="0">
              <a:solidFill>
                <a:prstClr val="black"/>
              </a:solidFill>
            </a:endParaRPr>
          </a:p>
        </p:txBody>
      </p:sp>
      <p:cxnSp>
        <p:nvCxnSpPr>
          <p:cNvPr id="58" name="Straight Connector 57"/>
          <p:cNvCxnSpPr/>
          <p:nvPr/>
        </p:nvCxnSpPr>
        <p:spPr>
          <a:xfrm>
            <a:off x="2030007" y="800100"/>
            <a:ext cx="0" cy="541859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4064105" y="800100"/>
            <a:ext cx="0" cy="541859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6098203" y="800100"/>
            <a:ext cx="0" cy="541859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8132301" y="800100"/>
            <a:ext cx="0" cy="541859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Rectangle 66"/>
          <p:cNvSpPr/>
          <p:nvPr/>
        </p:nvSpPr>
        <p:spPr>
          <a:xfrm>
            <a:off x="173344" y="2500131"/>
            <a:ext cx="1727200" cy="101566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prstClr val="black"/>
                </a:solidFill>
              </a:rPr>
              <a:t>DRE and informed decision-making</a:t>
            </a:r>
          </a:p>
          <a:p>
            <a:pPr algn="ctr"/>
            <a:r>
              <a:rPr lang="en-US" sz="1500" dirty="0" smtClean="0">
                <a:solidFill>
                  <a:prstClr val="black"/>
                </a:solidFill>
              </a:rPr>
              <a:t>regarding need for biopsy</a:t>
            </a:r>
            <a:endParaRPr lang="en-US" sz="1500" dirty="0">
              <a:solidFill>
                <a:prstClr val="black"/>
              </a:solidFill>
            </a:endParaRPr>
          </a:p>
        </p:txBody>
      </p:sp>
      <p:cxnSp>
        <p:nvCxnSpPr>
          <p:cNvPr id="26" name="Straight Arrow Connector 25"/>
          <p:cNvCxnSpPr>
            <a:stCxn id="4" idx="2"/>
            <a:endCxn id="67" idx="0"/>
          </p:cNvCxnSpPr>
          <p:nvPr/>
        </p:nvCxnSpPr>
        <p:spPr>
          <a:xfrm flipH="1">
            <a:off x="1036944" y="2245652"/>
            <a:ext cx="7526" cy="254479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Elbow Connector 87"/>
          <p:cNvCxnSpPr>
            <a:stCxn id="67" idx="3"/>
            <a:endCxn id="50" idx="1"/>
          </p:cNvCxnSpPr>
          <p:nvPr/>
        </p:nvCxnSpPr>
        <p:spPr>
          <a:xfrm flipV="1">
            <a:off x="1900544" y="1968653"/>
            <a:ext cx="318135" cy="1039310"/>
          </a:xfrm>
          <a:prstGeom prst="bentConnector3">
            <a:avLst>
              <a:gd name="adj1" fmla="val 50000"/>
            </a:avLst>
          </a:prstGeom>
          <a:ln w="25400">
            <a:solidFill>
              <a:srgbClr val="C00000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54"/>
          <p:cNvSpPr/>
          <p:nvPr/>
        </p:nvSpPr>
        <p:spPr>
          <a:xfrm>
            <a:off x="6249077" y="2547497"/>
            <a:ext cx="1727200" cy="78483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prstClr val="black"/>
                </a:solidFill>
              </a:rPr>
              <a:t>PSA f/u with option for biopsy (every 1-2 years)</a:t>
            </a:r>
            <a:endParaRPr lang="en-US" sz="1500" dirty="0">
              <a:solidFill>
                <a:prstClr val="black"/>
              </a:solidFill>
            </a:endParaRPr>
          </a:p>
        </p:txBody>
      </p:sp>
      <p:cxnSp>
        <p:nvCxnSpPr>
          <p:cNvPr id="75" name="Straight Arrow Connector 74"/>
          <p:cNvCxnSpPr/>
          <p:nvPr/>
        </p:nvCxnSpPr>
        <p:spPr>
          <a:xfrm flipH="1">
            <a:off x="9131350" y="2254986"/>
            <a:ext cx="530" cy="291690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ctangle 75"/>
          <p:cNvSpPr/>
          <p:nvPr/>
        </p:nvSpPr>
        <p:spPr>
          <a:xfrm>
            <a:off x="10280443" y="2536035"/>
            <a:ext cx="1727200" cy="78483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prstClr val="black"/>
                </a:solidFill>
              </a:rPr>
              <a:t>Requisitions, lab orders, lab “book”, EHR documents</a:t>
            </a:r>
            <a:endParaRPr lang="en-US" sz="1500" dirty="0">
              <a:solidFill>
                <a:prstClr val="black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2218679" y="1691654"/>
            <a:ext cx="1727200" cy="55399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prstClr val="black"/>
                </a:solidFill>
              </a:rPr>
              <a:t>Patient comes in for urology f/u</a:t>
            </a:r>
            <a:endParaRPr lang="en-US" sz="1500" dirty="0">
              <a:solidFill>
                <a:prstClr val="black"/>
              </a:solidFill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10124962" y="778236"/>
            <a:ext cx="206703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 smtClean="0">
                <a:solidFill>
                  <a:prstClr val="black"/>
                </a:solidFill>
              </a:rPr>
              <a:t>Longitudinal f-u/ coordination with PCP</a:t>
            </a:r>
            <a:endParaRPr lang="en-US" sz="1500" b="1" dirty="0">
              <a:solidFill>
                <a:prstClr val="black"/>
              </a:solidFill>
            </a:endParaRPr>
          </a:p>
        </p:txBody>
      </p:sp>
      <p:cxnSp>
        <p:nvCxnSpPr>
          <p:cNvPr id="82" name="Straight Connector 81"/>
          <p:cNvCxnSpPr/>
          <p:nvPr/>
        </p:nvCxnSpPr>
        <p:spPr>
          <a:xfrm>
            <a:off x="10110050" y="790718"/>
            <a:ext cx="0" cy="541859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Arrow Connector 85"/>
          <p:cNvCxnSpPr/>
          <p:nvPr/>
        </p:nvCxnSpPr>
        <p:spPr>
          <a:xfrm flipH="1">
            <a:off x="11137998" y="2239028"/>
            <a:ext cx="12091" cy="297007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Rectangle 97"/>
          <p:cNvSpPr/>
          <p:nvPr/>
        </p:nvSpPr>
        <p:spPr>
          <a:xfrm>
            <a:off x="6249077" y="1684750"/>
            <a:ext cx="1727200" cy="55399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prstClr val="black"/>
                </a:solidFill>
              </a:rPr>
              <a:t>Add patient to “registry” (list)</a:t>
            </a:r>
            <a:endParaRPr lang="en-US" sz="1500" dirty="0">
              <a:solidFill>
                <a:prstClr val="black"/>
              </a:solidFill>
            </a:endParaRPr>
          </a:p>
        </p:txBody>
      </p:sp>
      <p:cxnSp>
        <p:nvCxnSpPr>
          <p:cNvPr id="103" name="Straight Arrow Connector 102"/>
          <p:cNvCxnSpPr>
            <a:stCxn id="98" idx="2"/>
          </p:cNvCxnSpPr>
          <p:nvPr/>
        </p:nvCxnSpPr>
        <p:spPr>
          <a:xfrm flipH="1">
            <a:off x="7097698" y="2238748"/>
            <a:ext cx="14979" cy="297287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Rectangle 61"/>
          <p:cNvSpPr/>
          <p:nvPr/>
        </p:nvSpPr>
        <p:spPr>
          <a:xfrm>
            <a:off x="8268015" y="4421429"/>
            <a:ext cx="1727200" cy="55399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prstClr val="black"/>
                </a:solidFill>
              </a:rPr>
              <a:t>Referral to Medical  </a:t>
            </a:r>
            <a:r>
              <a:rPr lang="en-US" sz="1500" dirty="0">
                <a:solidFill>
                  <a:prstClr val="black"/>
                </a:solidFill>
              </a:rPr>
              <a:t>O</a:t>
            </a:r>
            <a:r>
              <a:rPr lang="en-US" sz="1500" dirty="0" smtClean="0">
                <a:solidFill>
                  <a:prstClr val="black"/>
                </a:solidFill>
              </a:rPr>
              <a:t>ncology</a:t>
            </a:r>
          </a:p>
        </p:txBody>
      </p:sp>
      <p:sp>
        <p:nvSpPr>
          <p:cNvPr id="63" name="Rectangle 62"/>
          <p:cNvSpPr/>
          <p:nvPr/>
        </p:nvSpPr>
        <p:spPr>
          <a:xfrm>
            <a:off x="8268015" y="1700988"/>
            <a:ext cx="1727200" cy="55399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prstClr val="black"/>
                </a:solidFill>
              </a:rPr>
              <a:t>Intermediate-high risk/ metastatic</a:t>
            </a:r>
          </a:p>
        </p:txBody>
      </p:sp>
      <p:sp>
        <p:nvSpPr>
          <p:cNvPr id="84" name="Rectangle 83"/>
          <p:cNvSpPr/>
          <p:nvPr/>
        </p:nvSpPr>
        <p:spPr>
          <a:xfrm>
            <a:off x="10280443" y="1685030"/>
            <a:ext cx="1727200" cy="55399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prstClr val="black"/>
                </a:solidFill>
              </a:rPr>
              <a:t>Resident on 4- month block</a:t>
            </a:r>
            <a:endParaRPr lang="en-US" sz="1500" dirty="0">
              <a:solidFill>
                <a:prstClr val="black"/>
              </a:solidFill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8268015" y="2526245"/>
            <a:ext cx="1727200" cy="78483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prstClr val="black"/>
                </a:solidFill>
              </a:rPr>
              <a:t>Patient assigned </a:t>
            </a:r>
          </a:p>
          <a:p>
            <a:pPr algn="ctr"/>
            <a:r>
              <a:rPr lang="en-US" sz="1500" dirty="0" smtClean="0">
                <a:solidFill>
                  <a:prstClr val="black"/>
                </a:solidFill>
              </a:rPr>
              <a:t>to treatment pathway</a:t>
            </a:r>
          </a:p>
        </p:txBody>
      </p:sp>
      <p:cxnSp>
        <p:nvCxnSpPr>
          <p:cNvPr id="89" name="Straight Arrow Connector 88"/>
          <p:cNvCxnSpPr/>
          <p:nvPr/>
        </p:nvCxnSpPr>
        <p:spPr>
          <a:xfrm>
            <a:off x="9125374" y="3311075"/>
            <a:ext cx="12482" cy="262092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Rectangle 96"/>
          <p:cNvSpPr/>
          <p:nvPr/>
        </p:nvSpPr>
        <p:spPr>
          <a:xfrm>
            <a:off x="4231385" y="2518652"/>
            <a:ext cx="1727200" cy="78483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prstClr val="black"/>
                </a:solidFill>
              </a:rPr>
              <a:t>Assign risk categories and assign f/u pathway</a:t>
            </a:r>
          </a:p>
        </p:txBody>
      </p:sp>
      <p:cxnSp>
        <p:nvCxnSpPr>
          <p:cNvPr id="101" name="Straight Arrow Connector 100"/>
          <p:cNvCxnSpPr/>
          <p:nvPr/>
        </p:nvCxnSpPr>
        <p:spPr>
          <a:xfrm>
            <a:off x="5094985" y="2245652"/>
            <a:ext cx="0" cy="273850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ectangle 65"/>
          <p:cNvSpPr/>
          <p:nvPr/>
        </p:nvSpPr>
        <p:spPr>
          <a:xfrm>
            <a:off x="4231385" y="3577535"/>
            <a:ext cx="1727200" cy="55399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prstClr val="black"/>
                </a:solidFill>
              </a:rPr>
              <a:t>Patient scheduled for biopsy</a:t>
            </a:r>
          </a:p>
        </p:txBody>
      </p:sp>
      <p:cxnSp>
        <p:nvCxnSpPr>
          <p:cNvPr id="68" name="Straight Arrow Connector 67"/>
          <p:cNvCxnSpPr/>
          <p:nvPr/>
        </p:nvCxnSpPr>
        <p:spPr>
          <a:xfrm>
            <a:off x="5094985" y="3303482"/>
            <a:ext cx="0" cy="274053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tangle 56"/>
          <p:cNvSpPr/>
          <p:nvPr/>
        </p:nvSpPr>
        <p:spPr>
          <a:xfrm>
            <a:off x="159276" y="3777131"/>
            <a:ext cx="1727200" cy="55399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prstClr val="black"/>
                </a:solidFill>
              </a:rPr>
              <a:t>Back to PCP if "watchful waiting"</a:t>
            </a:r>
            <a:endParaRPr lang="en-US" sz="1500" dirty="0">
              <a:solidFill>
                <a:prstClr val="black"/>
              </a:solidFill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4231385" y="4426235"/>
            <a:ext cx="1727200" cy="78483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prstClr val="black"/>
                </a:solidFill>
              </a:rPr>
              <a:t>Assigned "Active surveillance" pathway</a:t>
            </a:r>
          </a:p>
        </p:txBody>
      </p:sp>
      <p:sp>
        <p:nvSpPr>
          <p:cNvPr id="70" name="Rectangle 69"/>
          <p:cNvSpPr/>
          <p:nvPr/>
        </p:nvSpPr>
        <p:spPr>
          <a:xfrm>
            <a:off x="2211073" y="2518652"/>
            <a:ext cx="1727200" cy="78483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prstClr val="black"/>
                </a:solidFill>
              </a:rPr>
              <a:t>Resident fills in tracking “book” </a:t>
            </a:r>
            <a:r>
              <a:rPr lang="en-US" sz="1500" dirty="0" smtClean="0">
                <a:solidFill>
                  <a:prstClr val="black"/>
                </a:solidFill>
              </a:rPr>
              <a:t>(binder</a:t>
            </a:r>
            <a:r>
              <a:rPr lang="en-US" sz="1500" dirty="0" smtClean="0">
                <a:solidFill>
                  <a:prstClr val="black"/>
                </a:solidFill>
              </a:rPr>
              <a:t>)</a:t>
            </a:r>
            <a:endParaRPr lang="en-US" sz="1500" dirty="0">
              <a:solidFill>
                <a:prstClr val="black"/>
              </a:solidFill>
            </a:endParaRPr>
          </a:p>
        </p:txBody>
      </p:sp>
      <p:cxnSp>
        <p:nvCxnSpPr>
          <p:cNvPr id="72" name="Straight Arrow Connector 71"/>
          <p:cNvCxnSpPr/>
          <p:nvPr/>
        </p:nvCxnSpPr>
        <p:spPr>
          <a:xfrm>
            <a:off x="5094985" y="4131533"/>
            <a:ext cx="0" cy="294702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>
            <a:stCxn id="67" idx="2"/>
            <a:endCxn id="57" idx="0"/>
          </p:cNvCxnSpPr>
          <p:nvPr/>
        </p:nvCxnSpPr>
        <p:spPr>
          <a:xfrm flipH="1">
            <a:off x="1022876" y="3515794"/>
            <a:ext cx="14068" cy="261337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/>
          <p:cNvCxnSpPr>
            <a:stCxn id="50" idx="2"/>
            <a:endCxn id="70" idx="0"/>
          </p:cNvCxnSpPr>
          <p:nvPr/>
        </p:nvCxnSpPr>
        <p:spPr>
          <a:xfrm flipH="1">
            <a:off x="3074673" y="2245652"/>
            <a:ext cx="7606" cy="273000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Elbow Connector 77"/>
          <p:cNvCxnSpPr>
            <a:stCxn id="69" idx="3"/>
            <a:endCxn id="98" idx="1"/>
          </p:cNvCxnSpPr>
          <p:nvPr/>
        </p:nvCxnSpPr>
        <p:spPr>
          <a:xfrm flipV="1">
            <a:off x="5958585" y="1961749"/>
            <a:ext cx="290492" cy="2856901"/>
          </a:xfrm>
          <a:prstGeom prst="bentConnector3">
            <a:avLst>
              <a:gd name="adj1" fmla="val 50000"/>
            </a:avLst>
          </a:prstGeom>
          <a:ln w="25400">
            <a:solidFill>
              <a:srgbClr val="C00000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Elbow Connector 78"/>
          <p:cNvCxnSpPr>
            <a:stCxn id="70" idx="3"/>
            <a:endCxn id="16" idx="1"/>
          </p:cNvCxnSpPr>
          <p:nvPr/>
        </p:nvCxnSpPr>
        <p:spPr>
          <a:xfrm flipV="1">
            <a:off x="3938273" y="1968653"/>
            <a:ext cx="293112" cy="942414"/>
          </a:xfrm>
          <a:prstGeom prst="bentConnector3">
            <a:avLst>
              <a:gd name="adj1" fmla="val 50000"/>
            </a:avLst>
          </a:prstGeom>
          <a:ln w="25400">
            <a:solidFill>
              <a:srgbClr val="C00000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Rectangle 89"/>
          <p:cNvSpPr/>
          <p:nvPr/>
        </p:nvSpPr>
        <p:spPr>
          <a:xfrm>
            <a:off x="8268015" y="3573167"/>
            <a:ext cx="1727200" cy="55399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prstClr val="black"/>
                </a:solidFill>
              </a:rPr>
              <a:t>Referral to Radiation Oncology</a:t>
            </a:r>
          </a:p>
        </p:txBody>
      </p:sp>
      <p:cxnSp>
        <p:nvCxnSpPr>
          <p:cNvPr id="94" name="Straight Arrow Connector 93"/>
          <p:cNvCxnSpPr/>
          <p:nvPr/>
        </p:nvCxnSpPr>
        <p:spPr>
          <a:xfrm>
            <a:off x="9131615" y="4127165"/>
            <a:ext cx="0" cy="285246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Elbow Connector 101"/>
          <p:cNvCxnSpPr>
            <a:stCxn id="55" idx="3"/>
            <a:endCxn id="63" idx="1"/>
          </p:cNvCxnSpPr>
          <p:nvPr/>
        </p:nvCxnSpPr>
        <p:spPr>
          <a:xfrm flipV="1">
            <a:off x="7976277" y="1977987"/>
            <a:ext cx="291738" cy="961925"/>
          </a:xfrm>
          <a:prstGeom prst="bentConnector3">
            <a:avLst>
              <a:gd name="adj1" fmla="val 50000"/>
            </a:avLst>
          </a:prstGeom>
          <a:ln w="25400">
            <a:solidFill>
              <a:srgbClr val="C00000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Elbow Connector 105"/>
          <p:cNvCxnSpPr>
            <a:stCxn id="85" idx="3"/>
            <a:endCxn id="84" idx="1"/>
          </p:cNvCxnSpPr>
          <p:nvPr/>
        </p:nvCxnSpPr>
        <p:spPr>
          <a:xfrm flipV="1">
            <a:off x="9969481" y="1962029"/>
            <a:ext cx="310962" cy="3558407"/>
          </a:xfrm>
          <a:prstGeom prst="bentConnector3">
            <a:avLst>
              <a:gd name="adj1" fmla="val 50000"/>
            </a:avLst>
          </a:prstGeom>
          <a:ln w="25400">
            <a:solidFill>
              <a:srgbClr val="C00000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7" name="Picture 10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9139" y="1441650"/>
            <a:ext cx="394675" cy="394675"/>
          </a:xfrm>
          <a:prstGeom prst="rect">
            <a:avLst/>
          </a:prstGeom>
        </p:spPr>
      </p:pic>
      <p:pic>
        <p:nvPicPr>
          <p:cNvPr id="108" name="Picture 10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6397" y="2298202"/>
            <a:ext cx="394675" cy="394675"/>
          </a:xfrm>
          <a:prstGeom prst="rect">
            <a:avLst/>
          </a:prstGeom>
        </p:spPr>
      </p:pic>
      <p:pic>
        <p:nvPicPr>
          <p:cNvPr id="111" name="Picture 1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0935" y="2338697"/>
            <a:ext cx="394675" cy="394675"/>
          </a:xfrm>
          <a:prstGeom prst="rect">
            <a:avLst/>
          </a:prstGeom>
        </p:spPr>
      </p:pic>
      <p:pic>
        <p:nvPicPr>
          <p:cNvPr id="114" name="Picture 1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3960" y="1503650"/>
            <a:ext cx="394675" cy="394675"/>
          </a:xfrm>
          <a:prstGeom prst="rect">
            <a:avLst/>
          </a:prstGeom>
        </p:spPr>
      </p:pic>
      <p:sp>
        <p:nvSpPr>
          <p:cNvPr id="118" name="Rectangle 117"/>
          <p:cNvSpPr/>
          <p:nvPr/>
        </p:nvSpPr>
        <p:spPr>
          <a:xfrm>
            <a:off x="10280443" y="3573167"/>
            <a:ext cx="1727200" cy="55399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prstClr val="black"/>
                </a:solidFill>
              </a:rPr>
              <a:t>Communicate plan to PCP</a:t>
            </a:r>
          </a:p>
        </p:txBody>
      </p:sp>
      <p:cxnSp>
        <p:nvCxnSpPr>
          <p:cNvPr id="119" name="Straight Arrow Connector 118"/>
          <p:cNvCxnSpPr/>
          <p:nvPr/>
        </p:nvCxnSpPr>
        <p:spPr>
          <a:xfrm>
            <a:off x="11144043" y="3320865"/>
            <a:ext cx="0" cy="252302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itle 1"/>
          <p:cNvSpPr>
            <a:spLocks noGrp="1"/>
          </p:cNvSpPr>
          <p:nvPr>
            <p:ph type="title"/>
          </p:nvPr>
        </p:nvSpPr>
        <p:spPr>
          <a:xfrm>
            <a:off x="178646" y="-218883"/>
            <a:ext cx="10972800" cy="1143000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solidFill>
                  <a:schemeClr val="tx1"/>
                </a:solidFill>
              </a:rPr>
              <a:t>PROSTATE CANCER JOURNEY MAP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77" name="Rectangle 76"/>
          <p:cNvSpPr/>
          <p:nvPr/>
        </p:nvSpPr>
        <p:spPr>
          <a:xfrm>
            <a:off x="159276" y="5984488"/>
            <a:ext cx="11899400" cy="323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prstClr val="black"/>
                </a:solidFill>
              </a:rPr>
              <a:t>Patient contact and ensure that appointments are kept (phone calls, emails, letters)</a:t>
            </a:r>
            <a:endParaRPr lang="en-US" sz="1500" dirty="0">
              <a:solidFill>
                <a:prstClr val="black"/>
              </a:solidFill>
            </a:endParaRPr>
          </a:p>
        </p:txBody>
      </p:sp>
      <p:pic>
        <p:nvPicPr>
          <p:cNvPr id="80" name="Picture 7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82973" y="5798771"/>
            <a:ext cx="394675" cy="394675"/>
          </a:xfrm>
          <a:prstGeom prst="rect">
            <a:avLst/>
          </a:prstGeom>
        </p:spPr>
      </p:pic>
      <p:sp>
        <p:nvSpPr>
          <p:cNvPr id="81" name="TextBox 80"/>
          <p:cNvSpPr txBox="1"/>
          <p:nvPr/>
        </p:nvSpPr>
        <p:spPr>
          <a:xfrm>
            <a:off x="507906" y="6388964"/>
            <a:ext cx="2288768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Particular “pain point”</a:t>
            </a:r>
            <a:endParaRPr lang="en-US" dirty="0"/>
          </a:p>
        </p:txBody>
      </p:sp>
      <p:pic>
        <p:nvPicPr>
          <p:cNvPr id="83" name="Picture 8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276" y="6363621"/>
            <a:ext cx="394675" cy="394675"/>
          </a:xfrm>
          <a:prstGeom prst="rect">
            <a:avLst/>
          </a:prstGeom>
        </p:spPr>
      </p:pic>
      <p:sp>
        <p:nvSpPr>
          <p:cNvPr id="85" name="Rectangle 84"/>
          <p:cNvSpPr/>
          <p:nvPr/>
        </p:nvSpPr>
        <p:spPr>
          <a:xfrm>
            <a:off x="8242281" y="5243437"/>
            <a:ext cx="1727200" cy="55399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prstClr val="black"/>
                </a:solidFill>
              </a:rPr>
              <a:t>Surgical intervention</a:t>
            </a:r>
          </a:p>
        </p:txBody>
      </p:sp>
    </p:spTree>
    <p:extLst>
      <p:ext uri="{BB962C8B-B14F-4D97-AF65-F5344CB8AC3E}">
        <p14:creationId xmlns:p14="http://schemas.microsoft.com/office/powerpoint/2010/main" val="1542113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 animBg="1"/>
      <p:bldP spid="84" grpId="0" animBg="1"/>
      <p:bldP spid="77" grpId="0" animBg="1"/>
      <p:bldP spid="81" grpId="0" animBg="1"/>
    </p:bld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3637</TotalTime>
  <Words>506</Words>
  <Application>Microsoft Office PowerPoint</Application>
  <PresentationFormat>Custom</PresentationFormat>
  <Paragraphs>115</Paragraphs>
  <Slides>3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2_Office Theme</vt:lpstr>
      <vt:lpstr>BREAST CANCER ONCOLOGY NAVIGATION SERVICE</vt:lpstr>
      <vt:lpstr>PULMONARY NODULE JOURNEY MAP</vt:lpstr>
      <vt:lpstr>PROSTATE CANCER JOURNEY MAP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George Su</dc:creator>
  <cp:lastModifiedBy>Sarah Lisker</cp:lastModifiedBy>
  <cp:revision>208</cp:revision>
  <cp:lastPrinted>2015-03-11T12:51:01Z</cp:lastPrinted>
  <dcterms:created xsi:type="dcterms:W3CDTF">2014-11-24T12:07:53Z</dcterms:created>
  <dcterms:modified xsi:type="dcterms:W3CDTF">2017-05-08T18:51:22Z</dcterms:modified>
</cp:coreProperties>
</file>