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346" r:id="rId2"/>
    <p:sldId id="344" r:id="rId3"/>
    <p:sldId id="325" r:id="rId4"/>
    <p:sldId id="343" r:id="rId5"/>
    <p:sldId id="347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6DB2"/>
    <a:srgbClr val="FF00FF"/>
    <a:srgbClr val="002060"/>
    <a:srgbClr val="008000"/>
    <a:srgbClr val="1872B1"/>
    <a:srgbClr val="F0E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0" autoAdjust="0"/>
    <p:restoredTop sz="82060" autoAdjust="0"/>
  </p:normalViewPr>
  <p:slideViewPr>
    <p:cSldViewPr snapToGrid="0" showGuides="1">
      <p:cViewPr varScale="1">
        <p:scale>
          <a:sx n="71" d="100"/>
          <a:sy n="71" d="100"/>
        </p:scale>
        <p:origin x="-126" y="-324"/>
      </p:cViewPr>
      <p:guideLst>
        <p:guide orient="horz" pos="2184"/>
        <p:guide pos="38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4599DDF-A24E-409B-BFAE-3E8935E5C212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573DD6F-29CC-423A-B272-2B66630F3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47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01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892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7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20E83-4F23-44E1-A181-E49E76C17CBB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72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8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1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00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32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12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83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0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0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8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8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1C74D-42EB-45A8-831E-04E577F50C2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826C9-477E-41C2-80DF-502F1A9CF8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69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Straight Arrow Connector 73"/>
          <p:cNvCxnSpPr/>
          <p:nvPr/>
        </p:nvCxnSpPr>
        <p:spPr>
          <a:xfrm>
            <a:off x="1030918" y="3064737"/>
            <a:ext cx="10687" cy="305202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036261" y="2061952"/>
            <a:ext cx="0" cy="23284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50" idx="2"/>
          </p:cNvCxnSpPr>
          <p:nvPr/>
        </p:nvCxnSpPr>
        <p:spPr>
          <a:xfrm>
            <a:off x="3082279" y="1933283"/>
            <a:ext cx="0" cy="32201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47" idx="2"/>
            <a:endCxn id="107" idx="0"/>
          </p:cNvCxnSpPr>
          <p:nvPr/>
        </p:nvCxnSpPr>
        <p:spPr>
          <a:xfrm>
            <a:off x="9156542" y="2048700"/>
            <a:ext cx="0" cy="281008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70" idx="2"/>
            <a:endCxn id="89" idx="0"/>
          </p:cNvCxnSpPr>
          <p:nvPr/>
        </p:nvCxnSpPr>
        <p:spPr>
          <a:xfrm>
            <a:off x="11134290" y="2042076"/>
            <a:ext cx="0" cy="25979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98" idx="3"/>
            <a:endCxn id="47" idx="1"/>
          </p:cNvCxnSpPr>
          <p:nvPr/>
        </p:nvCxnSpPr>
        <p:spPr>
          <a:xfrm>
            <a:off x="7982393" y="1771701"/>
            <a:ext cx="310549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13" idx="3"/>
            <a:endCxn id="98" idx="1"/>
          </p:cNvCxnSpPr>
          <p:nvPr/>
        </p:nvCxnSpPr>
        <p:spPr>
          <a:xfrm>
            <a:off x="5946923" y="1767442"/>
            <a:ext cx="308270" cy="4259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H="1">
            <a:off x="7098102" y="2071192"/>
            <a:ext cx="5711" cy="256983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7118794" y="3267766"/>
            <a:ext cx="0" cy="30840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70" idx="1"/>
          </p:cNvCxnSpPr>
          <p:nvPr/>
        </p:nvCxnSpPr>
        <p:spPr>
          <a:xfrm flipV="1">
            <a:off x="10039203" y="1765077"/>
            <a:ext cx="231487" cy="1125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1036261" y="3958875"/>
            <a:ext cx="0" cy="252785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72661" y="1494702"/>
            <a:ext cx="1727200" cy="55399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scheduled for colonoscopy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679" y="2281803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Standardized letter  sent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to patient 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19723" y="1375027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Staff contacts patient for  GI clinic appointment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58049" y="2324664"/>
            <a:ext cx="1727200" cy="1015663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Patient to surgery, r</a:t>
            </a:r>
            <a:r>
              <a:rPr lang="en-US" sz="1500" dirty="0" smtClean="0">
                <a:solidFill>
                  <a:prstClr val="black"/>
                </a:solidFill>
              </a:rPr>
              <a:t>adiation </a:t>
            </a:r>
            <a:r>
              <a:rPr lang="en-US" sz="1500" dirty="0">
                <a:solidFill>
                  <a:prstClr val="black"/>
                </a:solidFill>
              </a:rPr>
              <a:t>o</a:t>
            </a:r>
            <a:r>
              <a:rPr lang="en-US" sz="1500" dirty="0" smtClean="0">
                <a:solidFill>
                  <a:prstClr val="black"/>
                </a:solidFill>
              </a:rPr>
              <a:t>ncology, medical </a:t>
            </a:r>
            <a:r>
              <a:rPr lang="en-US" sz="1500" dirty="0">
                <a:solidFill>
                  <a:prstClr val="black"/>
                </a:solidFill>
              </a:rPr>
              <a:t>o</a:t>
            </a:r>
            <a:r>
              <a:rPr lang="en-US" sz="1500" dirty="0" smtClean="0">
                <a:solidFill>
                  <a:prstClr val="black"/>
                </a:solidFill>
              </a:rPr>
              <a:t>ncology, </a:t>
            </a:r>
            <a:r>
              <a:rPr lang="en-US" sz="1500" dirty="0">
                <a:solidFill>
                  <a:prstClr val="black"/>
                </a:solidFill>
              </a:rPr>
              <a:t>as </a:t>
            </a:r>
            <a:r>
              <a:rPr lang="en-US" sz="1500" dirty="0" smtClean="0">
                <a:solidFill>
                  <a:prstClr val="black"/>
                </a:solidFill>
              </a:rPr>
              <a:t>recommended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9723" y="2464864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If no-show, patient falls off </a:t>
            </a:r>
            <a:r>
              <a:rPr lang="en-US" sz="1500" b="1" dirty="0" smtClean="0">
                <a:solidFill>
                  <a:schemeClr val="bg1"/>
                </a:solidFill>
              </a:rPr>
              <a:t>list (need new referral)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92942" y="1494702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Attending is responsible for all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93989" y="779931"/>
            <a:ext cx="13324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r</a:t>
            </a:r>
            <a:r>
              <a:rPr lang="en-US" sz="1500" b="1" dirty="0" smtClean="0">
                <a:solidFill>
                  <a:prstClr val="black"/>
                </a:solidFill>
              </a:rPr>
              <a:t>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27190" y="779931"/>
            <a:ext cx="1696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(benign lesions) 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65195" y="779931"/>
            <a:ext cx="16437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(“sinister” lesions)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43316" y="779931"/>
            <a:ext cx="13324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Diagnosis and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33391" y="779931"/>
            <a:ext cx="16438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Pathway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36137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16" idx="0"/>
          </p:cNvCxnSpPr>
          <p:nvPr/>
        </p:nvCxnSpPr>
        <p:spPr>
          <a:xfrm>
            <a:off x="5083323" y="2464864"/>
            <a:ext cx="0" cy="287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2661" y="2319663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Assessment by risk factors and visual appearance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88" name="Elbow Connector 87"/>
          <p:cNvCxnSpPr>
            <a:stCxn id="73" idx="3"/>
            <a:endCxn id="13" idx="1"/>
          </p:cNvCxnSpPr>
          <p:nvPr/>
        </p:nvCxnSpPr>
        <p:spPr>
          <a:xfrm flipV="1">
            <a:off x="1899861" y="1767442"/>
            <a:ext cx="2319862" cy="2893493"/>
          </a:xfrm>
          <a:prstGeom prst="bentConnector3">
            <a:avLst>
              <a:gd name="adj1" fmla="val 92272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58049" y="3589427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Pathology f/u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(GI service)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72661" y="3383191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Provation documentation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18679" y="1610118"/>
            <a:ext cx="1727200" cy="323165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Letter sent to PCP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270690" y="1488078"/>
            <a:ext cx="1727200" cy="5539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Receive clinical alert  from GI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281223" y="779931"/>
            <a:ext cx="1597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</a:t>
            </a:r>
            <a:endParaRPr lang="en-US" sz="1500" b="1" dirty="0">
              <a:solidFill>
                <a:prstClr val="black"/>
              </a:solidFill>
            </a:endParaRP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with primary care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362310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270690" y="2301866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Finds report in multiple 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EHR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255193" y="1494702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Clinical alert (e.g. GI in 5 years)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8292942" y="2329708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prstClr val="black"/>
                </a:solidFill>
              </a:rPr>
              <a:t>Patient returns for f/u studies and/or procedures</a:t>
            </a:r>
          </a:p>
        </p:txBody>
      </p:sp>
      <p:cxnSp>
        <p:nvCxnSpPr>
          <p:cNvPr id="62" name="Elbow Connector 61"/>
          <p:cNvCxnSpPr>
            <a:stCxn id="73" idx="3"/>
            <a:endCxn id="50" idx="1"/>
          </p:cNvCxnSpPr>
          <p:nvPr/>
        </p:nvCxnSpPr>
        <p:spPr>
          <a:xfrm flipV="1">
            <a:off x="1899861" y="1771701"/>
            <a:ext cx="318818" cy="2889234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172661" y="4268520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Dictates recommendations to the EHR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085206" y="4579876"/>
            <a:ext cx="332287" cy="3283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500090" y="4545753"/>
            <a:ext cx="2386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Communicate/hand-off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500090" y="5815410"/>
            <a:ext cx="356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“expressed vulnerability”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8500090" y="4968972"/>
            <a:ext cx="157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activity</a:t>
            </a:r>
            <a:endParaRPr lang="en-US" dirty="0"/>
          </a:p>
        </p:txBody>
      </p:sp>
      <p:sp>
        <p:nvSpPr>
          <p:cNvPr id="84" name="Rectangle 83"/>
          <p:cNvSpPr/>
          <p:nvPr/>
        </p:nvSpPr>
        <p:spPr>
          <a:xfrm>
            <a:off x="8085206" y="4992838"/>
            <a:ext cx="332287" cy="32838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500090" y="5392191"/>
            <a:ext cx="213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Review or enter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8085206" y="5419448"/>
            <a:ext cx="332287" cy="3283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500090" y="6238629"/>
            <a:ext cx="152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Track progress</a:t>
            </a:r>
            <a:endParaRPr lang="en-US" dirty="0"/>
          </a:p>
        </p:txBody>
      </p:sp>
      <p:cxnSp>
        <p:nvCxnSpPr>
          <p:cNvPr id="92" name="Straight Arrow Connector 91"/>
          <p:cNvCxnSpPr/>
          <p:nvPr/>
        </p:nvCxnSpPr>
        <p:spPr>
          <a:xfrm flipV="1">
            <a:off x="8085205" y="6404245"/>
            <a:ext cx="414885" cy="1344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8084454" y="5979185"/>
            <a:ext cx="332287" cy="91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940568" y="4413827"/>
            <a:ext cx="4026090" cy="2294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231285" y="-86070"/>
            <a:ext cx="109728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 smtClean="0">
                <a:solidFill>
                  <a:schemeClr val="tx1"/>
                </a:solidFill>
              </a:rPr>
              <a:t>ABNORMAL COLONOSCOPY JOURNEY MAP</a:t>
            </a:r>
            <a:endParaRPr lang="en-US" sz="3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1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Elbow Connector 86"/>
          <p:cNvCxnSpPr>
            <a:stCxn id="78" idx="3"/>
            <a:endCxn id="48" idx="1"/>
          </p:cNvCxnSpPr>
          <p:nvPr/>
        </p:nvCxnSpPr>
        <p:spPr>
          <a:xfrm flipV="1">
            <a:off x="10036833" y="1744828"/>
            <a:ext cx="323103" cy="3386179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 flipH="1">
            <a:off x="9173233" y="3917795"/>
            <a:ext cx="3843" cy="53310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7140133" y="4466748"/>
            <a:ext cx="0" cy="608175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7140133" y="3492448"/>
            <a:ext cx="0" cy="42534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>
            <a:off x="7140133" y="2770045"/>
            <a:ext cx="0" cy="44114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13" idx="2"/>
            <a:endCxn id="16" idx="0"/>
          </p:cNvCxnSpPr>
          <p:nvPr/>
        </p:nvCxnSpPr>
        <p:spPr>
          <a:xfrm>
            <a:off x="5109329" y="2048700"/>
            <a:ext cx="250" cy="365623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0870" y="1488470"/>
            <a:ext cx="1727200" cy="7848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Abnormal imaging, exam, signs/ symptoms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679" y="2404635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Patients tracked on “brains, </a:t>
            </a:r>
            <a:r>
              <a:rPr lang="en-US" sz="1500" dirty="0" smtClean="0">
                <a:solidFill>
                  <a:schemeClr val="bg1"/>
                </a:solidFill>
              </a:rPr>
              <a:t>notecards</a:t>
            </a:r>
            <a:r>
              <a:rPr lang="en-US" sz="1500" dirty="0" smtClean="0">
                <a:solidFill>
                  <a:schemeClr val="bg1"/>
                </a:solidFill>
              </a:rPr>
              <a:t>, checklists”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45729" y="1494702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Review cases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With ENT attending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76533" y="2530243"/>
            <a:ext cx="1727200" cy="32316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Imaging, labs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45979" y="2414323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Recommendations: diagnostics, treatment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81818" y="784861"/>
            <a:ext cx="13324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42190" y="784860"/>
            <a:ext cx="16960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(Chief Resident)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387545" y="784860"/>
            <a:ext cx="144533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Consultation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(ENT Attending)</a:t>
            </a:r>
            <a:endParaRPr lang="en-US" sz="1500" b="1" dirty="0">
              <a:solidFill>
                <a:prstClr val="black"/>
              </a:solidFill>
            </a:endParaRP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43317" y="784860"/>
            <a:ext cx="133241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Diagnosis and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33391" y="784860"/>
            <a:ext cx="16438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prstClr val="black"/>
                </a:solidFill>
              </a:rPr>
              <a:t>Diagnostics and 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staging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36018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360182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5" idx="3"/>
            <a:endCxn id="13" idx="1"/>
          </p:cNvCxnSpPr>
          <p:nvPr/>
        </p:nvCxnSpPr>
        <p:spPr>
          <a:xfrm flipV="1">
            <a:off x="3945879" y="1771701"/>
            <a:ext cx="299850" cy="1025349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8972" y="2619448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eReferral to ENT</a:t>
            </a:r>
          </a:p>
          <a:p>
            <a:pPr algn="ctr"/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/>
          <p:cNvCxnSpPr>
            <a:stCxn id="4" idx="2"/>
            <a:endCxn id="67" idx="0"/>
          </p:cNvCxnSpPr>
          <p:nvPr/>
        </p:nvCxnSpPr>
        <p:spPr>
          <a:xfrm flipH="1">
            <a:off x="1042572" y="2273300"/>
            <a:ext cx="1898" cy="346148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3079341" y="2048700"/>
            <a:ext cx="5876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67" idx="2"/>
            <a:endCxn id="50" idx="1"/>
          </p:cNvCxnSpPr>
          <p:nvPr/>
        </p:nvCxnSpPr>
        <p:spPr>
          <a:xfrm rot="5400000" flipH="1" flipV="1">
            <a:off x="929752" y="1884520"/>
            <a:ext cx="1401745" cy="1176107"/>
          </a:xfrm>
          <a:prstGeom prst="bentConnector4">
            <a:avLst>
              <a:gd name="adj1" fmla="val -16308"/>
              <a:gd name="adj2" fmla="val 86714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76533" y="3224598"/>
            <a:ext cx="1727200" cy="32316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biopsy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9169391" y="2008944"/>
            <a:ext cx="7685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18679" y="1494702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On ENT case “RADAR”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135703" y="778236"/>
            <a:ext cx="1957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f/u,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c</a:t>
            </a:r>
            <a:r>
              <a:rPr lang="en-US" sz="1500" b="1" dirty="0" smtClean="0">
                <a:solidFill>
                  <a:prstClr val="black"/>
                </a:solidFill>
              </a:rPr>
              <a:t>oordination with PCP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76533" y="1406582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1</a:t>
            </a:r>
            <a:r>
              <a:rPr lang="en-US" sz="1500" baseline="30000" dirty="0" smtClean="0">
                <a:solidFill>
                  <a:prstClr val="black"/>
                </a:solidFill>
              </a:rPr>
              <a:t>st</a:t>
            </a:r>
            <a:r>
              <a:rPr lang="en-US" sz="1500" dirty="0" smtClean="0">
                <a:solidFill>
                  <a:prstClr val="black"/>
                </a:solidFill>
              </a:rPr>
              <a:t> evaluation /exams indirect, direct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76533" y="5101427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Panendoscopy exam and additional biopsies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276533" y="3917795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Anesthesia:  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Pre-operative clearance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2" name="Elbow Connector 101"/>
          <p:cNvCxnSpPr>
            <a:stCxn id="16" idx="3"/>
            <a:endCxn id="98" idx="1"/>
          </p:cNvCxnSpPr>
          <p:nvPr/>
        </p:nvCxnSpPr>
        <p:spPr>
          <a:xfrm flipV="1">
            <a:off x="5973179" y="1798997"/>
            <a:ext cx="303354" cy="1007741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7140133" y="2179111"/>
            <a:ext cx="0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>
            <a:off x="8309633" y="3298100"/>
            <a:ext cx="1727200" cy="78483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Dental extractions required prior to radiation therapy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309633" y="1467829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Internal referral to medical </a:t>
            </a:r>
            <a:r>
              <a:rPr lang="en-US" sz="1500" dirty="0">
                <a:solidFill>
                  <a:schemeClr val="bg1"/>
                </a:solidFill>
              </a:rPr>
              <a:t>o</a:t>
            </a:r>
            <a:r>
              <a:rPr lang="en-US" sz="1500" dirty="0" smtClean="0">
                <a:solidFill>
                  <a:schemeClr val="bg1"/>
                </a:solidFill>
              </a:rPr>
              <a:t>ncology</a:t>
            </a:r>
          </a:p>
        </p:txBody>
      </p:sp>
      <p:sp>
        <p:nvSpPr>
          <p:cNvPr id="78" name="Rectangle 77"/>
          <p:cNvSpPr/>
          <p:nvPr/>
        </p:nvSpPr>
        <p:spPr>
          <a:xfrm>
            <a:off x="8309633" y="4507759"/>
            <a:ext cx="1727200" cy="124649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Surveillance (through 5 years): history &amp; physical, exam, imaging, TSH, etc. 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8309633" y="2382235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Referral to radiation </a:t>
            </a:r>
            <a:r>
              <a:rPr lang="en-US" sz="1500" dirty="0">
                <a:solidFill>
                  <a:schemeClr val="bg1"/>
                </a:solidFill>
              </a:rPr>
              <a:t>o</a:t>
            </a:r>
            <a:r>
              <a:rPr lang="en-US" sz="1500" dirty="0" smtClean="0">
                <a:solidFill>
                  <a:schemeClr val="bg1"/>
                </a:solidFill>
              </a:rPr>
              <a:t>ncology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9173233" y="2936233"/>
            <a:ext cx="0" cy="348615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Elbow Connector 117"/>
          <p:cNvCxnSpPr>
            <a:stCxn id="99" idx="3"/>
            <a:endCxn id="63" idx="1"/>
          </p:cNvCxnSpPr>
          <p:nvPr/>
        </p:nvCxnSpPr>
        <p:spPr>
          <a:xfrm flipV="1">
            <a:off x="8003733" y="1744828"/>
            <a:ext cx="305900" cy="3749014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359936" y="1467829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Ensure f/u schedule meets guidelines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359936" y="2281803"/>
            <a:ext cx="1727200" cy="784830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Need transportation to radiology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57" name="Straight Arrow Connector 56"/>
          <p:cNvCxnSpPr>
            <a:stCxn id="48" idx="2"/>
            <a:endCxn id="49" idx="0"/>
          </p:cNvCxnSpPr>
          <p:nvPr/>
        </p:nvCxnSpPr>
        <p:spPr>
          <a:xfrm>
            <a:off x="11223536" y="2021827"/>
            <a:ext cx="0" cy="25997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10359936" y="3290706"/>
            <a:ext cx="1727200" cy="784830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Joint campus tumor board (need to present at both)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65" name="Straight Arrow Connector 64"/>
          <p:cNvCxnSpPr>
            <a:stCxn id="49" idx="2"/>
            <a:endCxn id="64" idx="0"/>
          </p:cNvCxnSpPr>
          <p:nvPr/>
        </p:nvCxnSpPr>
        <p:spPr>
          <a:xfrm>
            <a:off x="11223536" y="3066633"/>
            <a:ext cx="0" cy="224073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0359936" y="4473552"/>
            <a:ext cx="1727200" cy="784830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Communication with PCP (emails and/or eReferral)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68" name="Straight Arrow Connector 67"/>
          <p:cNvCxnSpPr>
            <a:stCxn id="64" idx="2"/>
            <a:endCxn id="66" idx="0"/>
          </p:cNvCxnSpPr>
          <p:nvPr/>
        </p:nvCxnSpPr>
        <p:spPr>
          <a:xfrm>
            <a:off x="11223536" y="4075536"/>
            <a:ext cx="0" cy="39801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350271" y="4567976"/>
            <a:ext cx="332287" cy="3283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65155" y="4533853"/>
            <a:ext cx="2386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Communicate/hand-off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765155" y="5803510"/>
            <a:ext cx="356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“expressed vulnerability”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765155" y="4957072"/>
            <a:ext cx="157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activity</a:t>
            </a:r>
            <a:endParaRPr lang="en-US" dirty="0"/>
          </a:p>
        </p:txBody>
      </p:sp>
      <p:sp>
        <p:nvSpPr>
          <p:cNvPr id="74" name="Rectangle 73"/>
          <p:cNvSpPr/>
          <p:nvPr/>
        </p:nvSpPr>
        <p:spPr>
          <a:xfrm>
            <a:off x="350271" y="4980938"/>
            <a:ext cx="332287" cy="32838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65155" y="5380291"/>
            <a:ext cx="213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Review or enter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350271" y="5407548"/>
            <a:ext cx="332287" cy="3283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65155" y="6226729"/>
            <a:ext cx="152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Track progress</a:t>
            </a:r>
            <a:endParaRPr lang="en-US" dirty="0"/>
          </a:p>
        </p:txBody>
      </p:sp>
      <p:cxnSp>
        <p:nvCxnSpPr>
          <p:cNvPr id="80" name="Straight Arrow Connector 79"/>
          <p:cNvCxnSpPr/>
          <p:nvPr/>
        </p:nvCxnSpPr>
        <p:spPr>
          <a:xfrm flipV="1">
            <a:off x="350270" y="6392345"/>
            <a:ext cx="414885" cy="1344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349519" y="5967285"/>
            <a:ext cx="332287" cy="91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205633" y="4401927"/>
            <a:ext cx="4026090" cy="2294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itle 1"/>
          <p:cNvSpPr txBox="1">
            <a:spLocks/>
          </p:cNvSpPr>
          <p:nvPr/>
        </p:nvSpPr>
        <p:spPr>
          <a:xfrm>
            <a:off x="381818" y="-92479"/>
            <a:ext cx="109728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 smtClean="0">
                <a:solidFill>
                  <a:schemeClr val="tx1"/>
                </a:solidFill>
              </a:rPr>
              <a:t>EAR NOSE AND THROAT (ENT) CANCER JOURNEY MAP</a:t>
            </a:r>
            <a:endParaRPr lang="en-US" sz="3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/>
          <p:nvPr/>
        </p:nvCxnSpPr>
        <p:spPr>
          <a:xfrm>
            <a:off x="9152700" y="1994108"/>
            <a:ext cx="7685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348688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181" y="-117753"/>
            <a:ext cx="10972800" cy="11430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chemeClr val="tx1"/>
                </a:solidFill>
              </a:rPr>
              <a:t>BREAST CANCER ONCOLOGY NAVIGATION SERVICE</a:t>
            </a:r>
            <a:endParaRPr lang="en-US" sz="3200" u="sng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870" y="1740366"/>
            <a:ext cx="1727200" cy="5539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M</a:t>
            </a:r>
            <a:r>
              <a:rPr lang="en-US" sz="1500" dirty="0" smtClean="0">
                <a:solidFill>
                  <a:schemeClr val="bg1"/>
                </a:solidFill>
              </a:rPr>
              <a:t>ammogram referral 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679" y="2397219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PCP referral to case management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8679" y="3296820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Case details and intake written into a binder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8679" y="4473554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Orders additional diagnostics studies as necessary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15048" y="3307458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Call patient to apprise and/or arrange visit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60904" y="2397219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Post-diagnosis evaluation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5048" y="4473552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Present case at breast tumor board (every 2 weeks)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96192" y="5992748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eReferral to referring provider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92942" y="1494702"/>
            <a:ext cx="1727200" cy="553998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Hand-off to “navigator”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0181" y="777209"/>
            <a:ext cx="13757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 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r</a:t>
            </a:r>
            <a:r>
              <a:rPr lang="en-US" sz="1500" b="1" dirty="0" smtClean="0">
                <a:solidFill>
                  <a:prstClr val="black"/>
                </a:solidFill>
              </a:rPr>
              <a:t>eferral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87911" y="777209"/>
            <a:ext cx="15887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53556" y="777209"/>
            <a:ext cx="17119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Staging/ treatment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phase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34679" y="748248"/>
            <a:ext cx="12170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f</a:t>
            </a:r>
            <a:r>
              <a:rPr lang="en-US" sz="1500" b="1" dirty="0" smtClean="0">
                <a:solidFill>
                  <a:prstClr val="black"/>
                </a:solidFill>
              </a:rPr>
              <a:t>ollow-up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3081134" y="2938650"/>
            <a:ext cx="2291" cy="35817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13" idx="2"/>
            <a:endCxn id="16" idx="0"/>
          </p:cNvCxnSpPr>
          <p:nvPr/>
        </p:nvCxnSpPr>
        <p:spPr>
          <a:xfrm>
            <a:off x="5078648" y="4092288"/>
            <a:ext cx="0" cy="38126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8972" y="2783224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Patient gets mammogram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74" name="Straight Arrow Connector 73"/>
          <p:cNvCxnSpPr>
            <a:stCxn id="67" idx="2"/>
            <a:endCxn id="69" idx="0"/>
          </p:cNvCxnSpPr>
          <p:nvPr/>
        </p:nvCxnSpPr>
        <p:spPr>
          <a:xfrm>
            <a:off x="1042572" y="3337222"/>
            <a:ext cx="1898" cy="297788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80870" y="3635010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Radiology interpretation; f/u recommendation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/>
          <p:cNvCxnSpPr>
            <a:stCxn id="4" idx="2"/>
          </p:cNvCxnSpPr>
          <p:nvPr/>
        </p:nvCxnSpPr>
        <p:spPr>
          <a:xfrm flipH="1">
            <a:off x="1042572" y="2294364"/>
            <a:ext cx="1898" cy="52070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endCxn id="7" idx="0"/>
          </p:cNvCxnSpPr>
          <p:nvPr/>
        </p:nvCxnSpPr>
        <p:spPr>
          <a:xfrm>
            <a:off x="3082279" y="4081650"/>
            <a:ext cx="0" cy="39190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3079341" y="2048700"/>
            <a:ext cx="5876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57" idx="2"/>
            <a:endCxn id="50" idx="0"/>
          </p:cNvCxnSpPr>
          <p:nvPr/>
        </p:nvCxnSpPr>
        <p:spPr>
          <a:xfrm rot="5400000" flipH="1" flipV="1">
            <a:off x="16079" y="2521194"/>
            <a:ext cx="4092692" cy="2039707"/>
          </a:xfrm>
          <a:prstGeom prst="bentConnector5">
            <a:avLst>
              <a:gd name="adj1" fmla="val -5586"/>
              <a:gd name="adj2" fmla="val 50000"/>
              <a:gd name="adj3" fmla="val 103585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60904" y="3422874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Imaging, additional labs, bone scans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310684" y="2352367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Navigator documents on “navigator notes”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 flipH="1">
            <a:off x="9171744" y="3205437"/>
            <a:ext cx="2540" cy="23542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78972" y="4802564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Mammogram service apprises referring provider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66" name="Straight Arrow Connector 65"/>
          <p:cNvCxnSpPr>
            <a:stCxn id="69" idx="2"/>
            <a:endCxn id="57" idx="0"/>
          </p:cNvCxnSpPr>
          <p:nvPr/>
        </p:nvCxnSpPr>
        <p:spPr>
          <a:xfrm flipH="1">
            <a:off x="1042572" y="4419840"/>
            <a:ext cx="1898" cy="38272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18679" y="1494702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BI-RADS </a:t>
            </a:r>
            <a:r>
              <a:rPr lang="en-US" sz="1500" dirty="0">
                <a:solidFill>
                  <a:schemeClr val="bg1"/>
                </a:solidFill>
              </a:rPr>
              <a:t>4 or 5 (needs </a:t>
            </a:r>
            <a:r>
              <a:rPr lang="en-US" sz="1500" dirty="0" smtClean="0">
                <a:solidFill>
                  <a:schemeClr val="bg1"/>
                </a:solidFill>
              </a:rPr>
              <a:t>biopsy)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345870" y="1488078"/>
            <a:ext cx="1727200" cy="5539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eReferral to referring  (sporadic)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00188" y="751874"/>
            <a:ext cx="1597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w</a:t>
            </a:r>
            <a:r>
              <a:rPr lang="en-US" sz="1500" b="1" dirty="0" smtClean="0">
                <a:solidFill>
                  <a:prstClr val="black"/>
                </a:solidFill>
              </a:rPr>
              <a:t>ith primary care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6" name="Straight Arrow Connector 85"/>
          <p:cNvCxnSpPr/>
          <p:nvPr/>
        </p:nvCxnSpPr>
        <p:spPr>
          <a:xfrm>
            <a:off x="11205628" y="2042076"/>
            <a:ext cx="7685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345870" y="2397219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Email or phone call communication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215048" y="5979100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Outcome entered into binder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96" name="Straight Arrow Connector 95"/>
          <p:cNvCxnSpPr>
            <a:stCxn id="16" idx="2"/>
            <a:endCxn id="95" idx="0"/>
          </p:cNvCxnSpPr>
          <p:nvPr/>
        </p:nvCxnSpPr>
        <p:spPr>
          <a:xfrm>
            <a:off x="5078648" y="5258382"/>
            <a:ext cx="0" cy="720718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stCxn id="95" idx="1"/>
            <a:endCxn id="38" idx="3"/>
          </p:cNvCxnSpPr>
          <p:nvPr/>
        </p:nvCxnSpPr>
        <p:spPr>
          <a:xfrm flipH="1">
            <a:off x="1923392" y="6256099"/>
            <a:ext cx="2291656" cy="13648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60904" y="1494702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Receptor status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Molecular subtypes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60904" y="4473552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Surgery, oncology, radiation  oncology,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treatments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260904" y="5692492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Post surgical assessments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101" name="Straight Arrow Connector 100"/>
          <p:cNvCxnSpPr>
            <a:stCxn id="98" idx="3"/>
            <a:endCxn id="47" idx="1"/>
          </p:cNvCxnSpPr>
          <p:nvPr/>
        </p:nvCxnSpPr>
        <p:spPr>
          <a:xfrm>
            <a:off x="7988104" y="1771701"/>
            <a:ext cx="30483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16" idx="3"/>
            <a:endCxn id="98" idx="0"/>
          </p:cNvCxnSpPr>
          <p:nvPr/>
        </p:nvCxnSpPr>
        <p:spPr>
          <a:xfrm flipV="1">
            <a:off x="5942248" y="1494702"/>
            <a:ext cx="1182256" cy="3371265"/>
          </a:xfrm>
          <a:prstGeom prst="bentConnector4">
            <a:avLst>
              <a:gd name="adj1" fmla="val 13477"/>
              <a:gd name="adj2" fmla="val 104976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98" idx="2"/>
          </p:cNvCxnSpPr>
          <p:nvPr/>
        </p:nvCxnSpPr>
        <p:spPr>
          <a:xfrm>
            <a:off x="7124504" y="2048700"/>
            <a:ext cx="0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55" idx="0"/>
          </p:cNvCxnSpPr>
          <p:nvPr/>
        </p:nvCxnSpPr>
        <p:spPr>
          <a:xfrm>
            <a:off x="7124504" y="2951217"/>
            <a:ext cx="0" cy="47165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55" idx="2"/>
            <a:endCxn id="99" idx="0"/>
          </p:cNvCxnSpPr>
          <p:nvPr/>
        </p:nvCxnSpPr>
        <p:spPr>
          <a:xfrm>
            <a:off x="7124504" y="3976872"/>
            <a:ext cx="0" cy="49668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99" idx="2"/>
          </p:cNvCxnSpPr>
          <p:nvPr/>
        </p:nvCxnSpPr>
        <p:spPr>
          <a:xfrm>
            <a:off x="7124504" y="5258382"/>
            <a:ext cx="0" cy="43411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8296785" y="3446948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Schedules f/u studies and/ or procedures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10039203" y="1776327"/>
            <a:ext cx="30483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4252723" y="750705"/>
            <a:ext cx="1588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Diagnostic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phase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215048" y="1487588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Patient gets imaging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215048" y="2506011"/>
            <a:ext cx="1727200" cy="32316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Patient gets biopsy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85" name="Straight Arrow Connector 84"/>
          <p:cNvCxnSpPr>
            <a:stCxn id="84" idx="2"/>
            <a:endCxn id="13" idx="0"/>
          </p:cNvCxnSpPr>
          <p:nvPr/>
        </p:nvCxnSpPr>
        <p:spPr>
          <a:xfrm>
            <a:off x="5078648" y="2829176"/>
            <a:ext cx="0" cy="478282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80" idx="2"/>
            <a:endCxn id="84" idx="0"/>
          </p:cNvCxnSpPr>
          <p:nvPr/>
        </p:nvCxnSpPr>
        <p:spPr>
          <a:xfrm>
            <a:off x="5078648" y="2041586"/>
            <a:ext cx="0" cy="464425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99" idx="3"/>
            <a:endCxn id="47" idx="0"/>
          </p:cNvCxnSpPr>
          <p:nvPr/>
        </p:nvCxnSpPr>
        <p:spPr>
          <a:xfrm flipV="1">
            <a:off x="7988104" y="1494702"/>
            <a:ext cx="1168438" cy="3371265"/>
          </a:xfrm>
          <a:prstGeom prst="bentConnector4">
            <a:avLst>
              <a:gd name="adj1" fmla="val 13045"/>
              <a:gd name="adj2" fmla="val 104897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7" idx="2"/>
            <a:endCxn id="80" idx="0"/>
          </p:cNvCxnSpPr>
          <p:nvPr/>
        </p:nvCxnSpPr>
        <p:spPr>
          <a:xfrm rot="5400000" flipH="1" flipV="1">
            <a:off x="2195065" y="2374801"/>
            <a:ext cx="3770796" cy="1996369"/>
          </a:xfrm>
          <a:prstGeom prst="bentConnector5">
            <a:avLst>
              <a:gd name="adj1" fmla="val -6062"/>
              <a:gd name="adj2" fmla="val 50000"/>
              <a:gd name="adj3" fmla="val 106062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Elbow Connector 119"/>
          <p:cNvCxnSpPr>
            <a:stCxn id="107" idx="3"/>
            <a:endCxn id="70" idx="0"/>
          </p:cNvCxnSpPr>
          <p:nvPr/>
        </p:nvCxnSpPr>
        <p:spPr>
          <a:xfrm flipV="1">
            <a:off x="10023985" y="1488078"/>
            <a:ext cx="1185485" cy="2351285"/>
          </a:xfrm>
          <a:prstGeom prst="bentConnector4">
            <a:avLst>
              <a:gd name="adj1" fmla="val 13576"/>
              <a:gd name="adj2" fmla="val 109722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/>
          <p:cNvGrpSpPr/>
          <p:nvPr/>
        </p:nvGrpSpPr>
        <p:grpSpPr>
          <a:xfrm>
            <a:off x="8331912" y="4365568"/>
            <a:ext cx="3633517" cy="2219738"/>
            <a:chOff x="3316407" y="4270001"/>
            <a:chExt cx="4026090" cy="2294571"/>
          </a:xfrm>
        </p:grpSpPr>
        <p:sp>
          <p:nvSpPr>
            <p:cNvPr id="93" name="Rectangle 92"/>
            <p:cNvSpPr/>
            <p:nvPr/>
          </p:nvSpPr>
          <p:spPr>
            <a:xfrm>
              <a:off x="3461045" y="4436050"/>
              <a:ext cx="332287" cy="32838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sz="1500" dirty="0">
                <a:solidFill>
                  <a:srgbClr val="FF0000"/>
                </a:solidFill>
              </a:endParaRPr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3316407" y="4270001"/>
              <a:ext cx="4026090" cy="2294571"/>
              <a:chOff x="3316407" y="4283649"/>
              <a:chExt cx="4026090" cy="2294571"/>
            </a:xfrm>
          </p:grpSpPr>
          <p:sp>
            <p:nvSpPr>
              <p:cNvPr id="116" name="TextBox 115"/>
              <p:cNvSpPr txBox="1"/>
              <p:nvPr/>
            </p:nvSpPr>
            <p:spPr>
              <a:xfrm>
                <a:off x="3875929" y="4415575"/>
                <a:ext cx="23864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Communicate/hand-off</a:t>
                </a:r>
                <a:endParaRPr lang="en-US" dirty="0"/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3875929" y="5685232"/>
                <a:ext cx="3450507" cy="349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Particular “expressed vulnerability”</a:t>
                </a:r>
                <a:endParaRPr lang="en-US" sz="1600" dirty="0"/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3875929" y="4838794"/>
                <a:ext cx="15781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Patient activity</a:t>
                </a:r>
                <a:endParaRPr lang="en-US" dirty="0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3461045" y="4862660"/>
                <a:ext cx="332287" cy="32838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en-US" sz="15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3875929" y="5262013"/>
                <a:ext cx="2137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Review or enter </a:t>
                </a:r>
                <a:r>
                  <a:rPr lang="en-US" dirty="0" smtClean="0"/>
                  <a:t>data</a:t>
                </a:r>
                <a:endParaRPr lang="en-US" dirty="0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3461045" y="5289270"/>
                <a:ext cx="332287" cy="328382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en-US" sz="15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3875929" y="6108451"/>
                <a:ext cx="15246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Track progress</a:t>
                </a:r>
                <a:endParaRPr lang="en-US" dirty="0"/>
              </a:p>
            </p:txBody>
          </p:sp>
          <p:cxnSp>
            <p:nvCxnSpPr>
              <p:cNvPr id="126" name="Straight Arrow Connector 125"/>
              <p:cNvCxnSpPr/>
              <p:nvPr/>
            </p:nvCxnSpPr>
            <p:spPr>
              <a:xfrm flipV="1">
                <a:off x="3461044" y="6274067"/>
                <a:ext cx="414885" cy="13440"/>
              </a:xfrm>
              <a:prstGeom prst="straightConnector1">
                <a:avLst/>
              </a:prstGeom>
              <a:ln w="88900">
                <a:solidFill>
                  <a:schemeClr val="tx1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Rectangle 127"/>
              <p:cNvSpPr/>
              <p:nvPr/>
            </p:nvSpPr>
            <p:spPr>
              <a:xfrm>
                <a:off x="3460293" y="5849007"/>
                <a:ext cx="332287" cy="9144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en-US" sz="15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3316407" y="4283649"/>
                <a:ext cx="4026090" cy="22945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442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Arrow Connector 105"/>
          <p:cNvCxnSpPr/>
          <p:nvPr/>
        </p:nvCxnSpPr>
        <p:spPr>
          <a:xfrm>
            <a:off x="7124504" y="5646758"/>
            <a:ext cx="0" cy="31869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7124504" y="4228768"/>
            <a:ext cx="0" cy="26584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>
            <a:off x="7124504" y="2842033"/>
            <a:ext cx="0" cy="356241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7124504" y="1966812"/>
            <a:ext cx="0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042571" y="1965978"/>
            <a:ext cx="0" cy="463936"/>
          </a:xfrm>
          <a:prstGeom prst="straightConnector1">
            <a:avLst/>
          </a:prstGeom>
          <a:ln w="88900">
            <a:solidFill>
              <a:schemeClr val="tx1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0870" y="1760246"/>
            <a:ext cx="1727200" cy="3231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Abnormal imaging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8679" y="2397219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Alert pulmonary service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8679" y="3296820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Checks insurance status (refer to eligibility)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8679" y="4473553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Establishes PCP if currently does not exist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46606" y="3307458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Consultation 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with chest radiology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60904" y="2328979"/>
            <a:ext cx="1727200" cy="55399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Biopsy with chest radiology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46606" y="4358135"/>
            <a:ext cx="1727200" cy="1015663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Make recommendations: imaging f/u vs. procedure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92942" y="1494702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Place schedule on Word document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1815" y="784861"/>
            <a:ext cx="13324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30008" y="784860"/>
            <a:ext cx="20681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(Pulmonary nurse)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98153" y="784860"/>
            <a:ext cx="200004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(Pulmonary Service)</a:t>
            </a:r>
            <a:endParaRPr lang="en-US" sz="1500" b="1" dirty="0">
              <a:solidFill>
                <a:prstClr val="black"/>
              </a:solidFill>
            </a:endParaRP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43314" y="784860"/>
            <a:ext cx="13324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Diagnosis and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staging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423273" y="784860"/>
            <a:ext cx="14398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f-u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366097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3081134" y="2938650"/>
            <a:ext cx="2291" cy="35817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5" idx="3"/>
            <a:endCxn id="13" idx="0"/>
          </p:cNvCxnSpPr>
          <p:nvPr/>
        </p:nvCxnSpPr>
        <p:spPr>
          <a:xfrm>
            <a:off x="3945879" y="2674218"/>
            <a:ext cx="1164327" cy="633240"/>
          </a:xfrm>
          <a:prstGeom prst="bentConnector2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110206" y="4092288"/>
            <a:ext cx="0" cy="26584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80870" y="2401080"/>
            <a:ext cx="1725302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eReferral to pulmonary service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74" name="Straight Arrow Connector 73"/>
          <p:cNvCxnSpPr>
            <a:stCxn id="67" idx="2"/>
            <a:endCxn id="69" idx="0"/>
          </p:cNvCxnSpPr>
          <p:nvPr/>
        </p:nvCxnSpPr>
        <p:spPr>
          <a:xfrm>
            <a:off x="1043521" y="2955078"/>
            <a:ext cx="949" cy="352380"/>
          </a:xfrm>
          <a:prstGeom prst="straightConnector1">
            <a:avLst/>
          </a:prstGeom>
          <a:ln w="88900">
            <a:solidFill>
              <a:schemeClr val="tx1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80870" y="3307458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eReferral attending reviews consultation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3082279" y="4081650"/>
            <a:ext cx="0" cy="27648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3079341" y="2048700"/>
            <a:ext cx="5876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57" idx="2"/>
            <a:endCxn id="50" idx="0"/>
          </p:cNvCxnSpPr>
          <p:nvPr/>
        </p:nvCxnSpPr>
        <p:spPr>
          <a:xfrm rot="5400000" flipH="1" flipV="1">
            <a:off x="122147" y="2415126"/>
            <a:ext cx="3880556" cy="2039707"/>
          </a:xfrm>
          <a:prstGeom prst="bentConnector5">
            <a:avLst>
              <a:gd name="adj1" fmla="val -5891"/>
              <a:gd name="adj2" fmla="val 50000"/>
              <a:gd name="adj3" fmla="val 10432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60904" y="3192042"/>
            <a:ext cx="17272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Staging: PET CT (external referral)</a:t>
            </a:r>
          </a:p>
          <a:p>
            <a:pPr algn="ctr"/>
            <a:r>
              <a:rPr lang="en-US" sz="1500" dirty="0">
                <a:solidFill>
                  <a:schemeClr val="tx1"/>
                </a:solidFill>
              </a:rPr>
              <a:t>b</a:t>
            </a:r>
            <a:r>
              <a:rPr lang="en-US" sz="1500" dirty="0" smtClean="0">
                <a:solidFill>
                  <a:schemeClr val="tx1"/>
                </a:solidFill>
              </a:rPr>
              <a:t>ronchoscopy /surgery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>
            <a:off x="9152700" y="2048700"/>
            <a:ext cx="7685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8310684" y="2399543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Schedule f/u imaging 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/>
          <p:cNvCxnSpPr>
            <a:stCxn id="76" idx="2"/>
          </p:cNvCxnSpPr>
          <p:nvPr/>
        </p:nvCxnSpPr>
        <p:spPr>
          <a:xfrm flipH="1">
            <a:off x="9171743" y="2953541"/>
            <a:ext cx="2541" cy="350843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78972" y="4359595"/>
            <a:ext cx="1727200" cy="1015663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Pulmonary outpatient diagnostic service referral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66" name="Straight Arrow Connector 65"/>
          <p:cNvCxnSpPr>
            <a:stCxn id="69" idx="2"/>
            <a:endCxn id="57" idx="0"/>
          </p:cNvCxnSpPr>
          <p:nvPr/>
        </p:nvCxnSpPr>
        <p:spPr>
          <a:xfrm flipH="1">
            <a:off x="1042572" y="4092288"/>
            <a:ext cx="1898" cy="267307"/>
          </a:xfrm>
          <a:prstGeom prst="straightConnector1">
            <a:avLst/>
          </a:prstGeom>
          <a:ln w="88900">
            <a:solidFill>
              <a:schemeClr val="tx1"/>
            </a:solidFill>
            <a:headEnd type="none" w="med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18679" y="1494702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Places on Word document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351173" y="1488078"/>
            <a:ext cx="1727200" cy="55399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Receives f/u plan from pulmonary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02602" y="778236"/>
            <a:ext cx="15976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</a:t>
            </a:r>
          </a:p>
          <a:p>
            <a:pPr algn="ctr"/>
            <a:r>
              <a:rPr lang="en-US" sz="1500" b="1" dirty="0">
                <a:solidFill>
                  <a:prstClr val="black"/>
                </a:solidFill>
              </a:rPr>
              <a:t>w</a:t>
            </a:r>
            <a:r>
              <a:rPr lang="en-US" sz="1500" b="1" dirty="0" smtClean="0">
                <a:solidFill>
                  <a:prstClr val="black"/>
                </a:solidFill>
              </a:rPr>
              <a:t>ith primary care</a:t>
            </a:r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82" name="Straight Connector 81"/>
          <p:cNvCxnSpPr>
            <a:endCxn id="109" idx="0"/>
          </p:cNvCxnSpPr>
          <p:nvPr/>
        </p:nvCxnSpPr>
        <p:spPr>
          <a:xfrm flipH="1">
            <a:off x="10092604" y="790718"/>
            <a:ext cx="17446" cy="367035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11210931" y="2042076"/>
            <a:ext cx="7685" cy="34851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0351173" y="2390595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Follows f/u </a:t>
            </a:r>
          </a:p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imaging plan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4246606" y="5692492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Notify referring provider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5110206" y="5373798"/>
            <a:ext cx="0" cy="318694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60904" y="1494702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F/u imaging schedule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260904" y="4488383"/>
            <a:ext cx="1727200" cy="1246495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Risk assessment:</a:t>
            </a:r>
          </a:p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Pulmonary function test, cardiology studies, exercise testing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260904" y="5971956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Patient to surgery, medical oncology, radiation oncology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101" name="Straight Arrow Connector 100"/>
          <p:cNvCxnSpPr>
            <a:stCxn id="98" idx="3"/>
            <a:endCxn id="47" idx="1"/>
          </p:cNvCxnSpPr>
          <p:nvPr/>
        </p:nvCxnSpPr>
        <p:spPr>
          <a:xfrm>
            <a:off x="7988104" y="1771701"/>
            <a:ext cx="30483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16" idx="3"/>
            <a:endCxn id="98" idx="0"/>
          </p:cNvCxnSpPr>
          <p:nvPr/>
        </p:nvCxnSpPr>
        <p:spPr>
          <a:xfrm flipV="1">
            <a:off x="5973806" y="1494702"/>
            <a:ext cx="1150698" cy="3371265"/>
          </a:xfrm>
          <a:prstGeom prst="bentConnector4">
            <a:avLst>
              <a:gd name="adj1" fmla="val 12475"/>
              <a:gd name="adj2" fmla="val 104069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8296785" y="3296820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Schedule f/u studies and/or procedures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108" name="Straight Arrow Connector 107"/>
          <p:cNvCxnSpPr/>
          <p:nvPr/>
        </p:nvCxnSpPr>
        <p:spPr>
          <a:xfrm>
            <a:off x="10039203" y="1776327"/>
            <a:ext cx="304838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2218679" y="5692492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Notify patient of plan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3943587" y="5969491"/>
            <a:ext cx="309135" cy="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8224197" y="4627122"/>
            <a:ext cx="332287" cy="3283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639081" y="4592999"/>
            <a:ext cx="2386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Communicate/hand-off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8639081" y="5862656"/>
            <a:ext cx="356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“expressed vulnerability”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8639081" y="5016218"/>
            <a:ext cx="157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activity</a:t>
            </a:r>
            <a:endParaRPr lang="en-US" dirty="0"/>
          </a:p>
        </p:txBody>
      </p:sp>
      <p:sp>
        <p:nvSpPr>
          <p:cNvPr id="87" name="Rectangle 86"/>
          <p:cNvSpPr/>
          <p:nvPr/>
        </p:nvSpPr>
        <p:spPr>
          <a:xfrm>
            <a:off x="8224197" y="5040084"/>
            <a:ext cx="332287" cy="32838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639081" y="5439437"/>
            <a:ext cx="213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Review or enter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92" name="Rectangle 91"/>
          <p:cNvSpPr/>
          <p:nvPr/>
        </p:nvSpPr>
        <p:spPr>
          <a:xfrm>
            <a:off x="8224197" y="5466694"/>
            <a:ext cx="332287" cy="3283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639081" y="6285875"/>
            <a:ext cx="152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Track progress</a:t>
            </a:r>
            <a:endParaRPr lang="en-US" dirty="0"/>
          </a:p>
        </p:txBody>
      </p:sp>
      <p:cxnSp>
        <p:nvCxnSpPr>
          <p:cNvPr id="94" name="Straight Arrow Connector 93"/>
          <p:cNvCxnSpPr/>
          <p:nvPr/>
        </p:nvCxnSpPr>
        <p:spPr>
          <a:xfrm flipV="1">
            <a:off x="8224196" y="6451491"/>
            <a:ext cx="414885" cy="1344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8223445" y="6026431"/>
            <a:ext cx="332287" cy="91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8079559" y="4461073"/>
            <a:ext cx="4026090" cy="2294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381815" y="-109699"/>
            <a:ext cx="109728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 smtClean="0">
                <a:solidFill>
                  <a:schemeClr val="tx1"/>
                </a:solidFill>
              </a:rPr>
              <a:t>PULMONARY NODULE JOURNEY MAP</a:t>
            </a:r>
            <a:endParaRPr lang="en-US" sz="3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Straight Arrow Connector 73"/>
          <p:cNvCxnSpPr>
            <a:stCxn id="50" idx="2"/>
            <a:endCxn id="70" idx="0"/>
          </p:cNvCxnSpPr>
          <p:nvPr/>
        </p:nvCxnSpPr>
        <p:spPr>
          <a:xfrm flipH="1">
            <a:off x="3074673" y="2245652"/>
            <a:ext cx="7606" cy="31275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H="1">
            <a:off x="7097698" y="2278504"/>
            <a:ext cx="14979" cy="29728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11130791" y="3360621"/>
            <a:ext cx="0" cy="252302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67" idx="2"/>
            <a:endCxn id="57" idx="0"/>
          </p:cNvCxnSpPr>
          <p:nvPr/>
        </p:nvCxnSpPr>
        <p:spPr>
          <a:xfrm flipH="1">
            <a:off x="1022876" y="3545466"/>
            <a:ext cx="14068" cy="237209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1036944" y="2259300"/>
            <a:ext cx="7526" cy="284151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80870" y="1691654"/>
            <a:ext cx="1727200" cy="5539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Elevated PSA 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&gt; 4 ng/ml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1385" y="1691654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Adjudicate need for biopsy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81820" y="784861"/>
            <a:ext cx="13324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Identification/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referral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242190" y="784860"/>
            <a:ext cx="1696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Coordination (Urology team)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30836" y="784860"/>
            <a:ext cx="17587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Consultation 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(Urology Attending)</a:t>
            </a:r>
            <a:endParaRPr lang="en-US" sz="1500" b="1" dirty="0">
              <a:solidFill>
                <a:prstClr val="black"/>
              </a:solidFill>
            </a:endParaRP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6293" y="784860"/>
            <a:ext cx="18264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Care Pathway</a:t>
            </a:r>
          </a:p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“Active surveillance”</a:t>
            </a:r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25590" y="784860"/>
            <a:ext cx="164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Care Pathway</a:t>
            </a:r>
          </a:p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2030007" y="800100"/>
            <a:ext cx="0" cy="367031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064105" y="800100"/>
            <a:ext cx="0" cy="367031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098203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8132301" y="800100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73344" y="2529803"/>
            <a:ext cx="1727200" cy="1015663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DRE and informed decision-making</a:t>
            </a:r>
          </a:p>
          <a:p>
            <a:pPr algn="ctr"/>
            <a:r>
              <a:rPr lang="en-US" sz="1500" dirty="0">
                <a:solidFill>
                  <a:prstClr val="black"/>
                </a:solidFill>
              </a:rPr>
              <a:t>r</a:t>
            </a:r>
            <a:r>
              <a:rPr lang="en-US" sz="1500" dirty="0" smtClean="0">
                <a:solidFill>
                  <a:prstClr val="black"/>
                </a:solidFill>
              </a:rPr>
              <a:t>egarding need for biopsy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88" name="Elbow Connector 87"/>
          <p:cNvCxnSpPr>
            <a:stCxn id="67" idx="3"/>
            <a:endCxn id="50" idx="1"/>
          </p:cNvCxnSpPr>
          <p:nvPr/>
        </p:nvCxnSpPr>
        <p:spPr>
          <a:xfrm flipV="1">
            <a:off x="1900544" y="1968653"/>
            <a:ext cx="318135" cy="1068982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249077" y="2565067"/>
            <a:ext cx="1727200" cy="784830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PSA f/u with option for biopsy (every 1-2 years)</a:t>
            </a:r>
            <a:endParaRPr lang="en-US" sz="1500" dirty="0">
              <a:solidFill>
                <a:prstClr val="black"/>
              </a:solidFill>
            </a:endParaRPr>
          </a:p>
        </p:txBody>
      </p:sp>
      <p:cxnSp>
        <p:nvCxnSpPr>
          <p:cNvPr id="75" name="Straight Arrow Connector 74"/>
          <p:cNvCxnSpPr/>
          <p:nvPr/>
        </p:nvCxnSpPr>
        <p:spPr>
          <a:xfrm flipH="1">
            <a:off x="9131350" y="2254986"/>
            <a:ext cx="530" cy="29169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10268352" y="2536035"/>
            <a:ext cx="1727200" cy="784830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Requisitions, lab orders, lab “book”, EHR documents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18679" y="1691654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Patient comes in for urology f/u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131783" y="778236"/>
            <a:ext cx="20602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>
                <a:solidFill>
                  <a:prstClr val="black"/>
                </a:solidFill>
              </a:rPr>
              <a:t>Longitudinal f-u/ coordination with PCP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10110050" y="790718"/>
            <a:ext cx="0" cy="541859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84" idx="2"/>
            <a:endCxn id="76" idx="0"/>
          </p:cNvCxnSpPr>
          <p:nvPr/>
        </p:nvCxnSpPr>
        <p:spPr>
          <a:xfrm>
            <a:off x="11131952" y="2239028"/>
            <a:ext cx="0" cy="297007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6249077" y="1684750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Add patient to “registry” (list)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8268015" y="5211065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Surgical intervention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268015" y="1700988"/>
            <a:ext cx="1727200" cy="553998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Intermediate-high risk/ metastatic</a:t>
            </a:r>
          </a:p>
        </p:txBody>
      </p:sp>
      <p:sp>
        <p:nvSpPr>
          <p:cNvPr id="84" name="Rectangle 83"/>
          <p:cNvSpPr/>
          <p:nvPr/>
        </p:nvSpPr>
        <p:spPr>
          <a:xfrm>
            <a:off x="10268352" y="1685030"/>
            <a:ext cx="1727200" cy="553998"/>
          </a:xfrm>
          <a:prstGeom prst="rect">
            <a:avLst/>
          </a:prstGeom>
          <a:solidFill>
            <a:srgbClr val="0070C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Resident on 4- month block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8268015" y="4412411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Referral to </a:t>
            </a:r>
          </a:p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Medical Oncology</a:t>
            </a: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9131615" y="4966409"/>
            <a:ext cx="0" cy="24465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8268015" y="2526245"/>
            <a:ext cx="1727200" cy="784830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Patient assigned </a:t>
            </a:r>
          </a:p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to treatment pathway</a:t>
            </a:r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9125374" y="3311075"/>
            <a:ext cx="12482" cy="262092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4231385" y="2518652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Assign risk categories and assign f/u pathway</a:t>
            </a:r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5094985" y="2245652"/>
            <a:ext cx="0" cy="27385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4231385" y="3577535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Patient scheduled for biopsy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5094985" y="3303482"/>
            <a:ext cx="0" cy="274053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159276" y="3782675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Back to PCP if "watchful waiting"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231385" y="4426235"/>
            <a:ext cx="1727200" cy="784830"/>
          </a:xfrm>
          <a:prstGeom prst="rect">
            <a:avLst/>
          </a:prstGeom>
          <a:solidFill>
            <a:srgbClr val="0070C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Assigned "Active surveillance" pathway</a:t>
            </a:r>
          </a:p>
        </p:txBody>
      </p:sp>
      <p:sp>
        <p:nvSpPr>
          <p:cNvPr id="70" name="Rectangle 69"/>
          <p:cNvSpPr/>
          <p:nvPr/>
        </p:nvSpPr>
        <p:spPr>
          <a:xfrm>
            <a:off x="2211073" y="2558408"/>
            <a:ext cx="1727200" cy="784830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Resident fills in tracking “book</a:t>
            </a:r>
            <a:r>
              <a:rPr lang="en-US" sz="1500" smtClean="0">
                <a:solidFill>
                  <a:schemeClr val="bg1"/>
                </a:solidFill>
              </a:rPr>
              <a:t>” (binder</a:t>
            </a:r>
            <a:r>
              <a:rPr lang="en-US" sz="1500" dirty="0" smtClean="0">
                <a:solidFill>
                  <a:schemeClr val="bg1"/>
                </a:solidFill>
              </a:rPr>
              <a:t>)</a:t>
            </a:r>
            <a:endParaRPr lang="en-US" sz="1500" dirty="0">
              <a:solidFill>
                <a:schemeClr val="bg1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5094985" y="4131533"/>
            <a:ext cx="0" cy="294702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69" idx="3"/>
            <a:endCxn id="98" idx="1"/>
          </p:cNvCxnSpPr>
          <p:nvPr/>
        </p:nvCxnSpPr>
        <p:spPr>
          <a:xfrm flipV="1">
            <a:off x="5958585" y="1961749"/>
            <a:ext cx="290492" cy="2856901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lbow Connector 78"/>
          <p:cNvCxnSpPr>
            <a:stCxn id="70" idx="3"/>
            <a:endCxn id="16" idx="1"/>
          </p:cNvCxnSpPr>
          <p:nvPr/>
        </p:nvCxnSpPr>
        <p:spPr>
          <a:xfrm flipV="1">
            <a:off x="3938273" y="1968653"/>
            <a:ext cx="293112" cy="982170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8268015" y="3573167"/>
            <a:ext cx="1727200" cy="553998"/>
          </a:xfrm>
          <a:prstGeom prst="rect">
            <a:avLst/>
          </a:prstGeom>
          <a:solidFill>
            <a:srgbClr val="FFFF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prstClr val="black"/>
                </a:solidFill>
              </a:rPr>
              <a:t>Referral to Radiation Oncology</a:t>
            </a: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9131615" y="4127165"/>
            <a:ext cx="0" cy="285246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55" idx="3"/>
            <a:endCxn id="63" idx="1"/>
          </p:cNvCxnSpPr>
          <p:nvPr/>
        </p:nvCxnSpPr>
        <p:spPr>
          <a:xfrm flipV="1">
            <a:off x="7976277" y="1977987"/>
            <a:ext cx="291738" cy="979495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62" idx="3"/>
            <a:endCxn id="84" idx="1"/>
          </p:cNvCxnSpPr>
          <p:nvPr/>
        </p:nvCxnSpPr>
        <p:spPr>
          <a:xfrm flipV="1">
            <a:off x="9995215" y="1962029"/>
            <a:ext cx="273137" cy="3526035"/>
          </a:xfrm>
          <a:prstGeom prst="bentConnector3">
            <a:avLst>
              <a:gd name="adj1" fmla="val 50000"/>
            </a:avLst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10280443" y="3573167"/>
            <a:ext cx="1727200" cy="553998"/>
          </a:xfrm>
          <a:prstGeom prst="rect">
            <a:avLst/>
          </a:prstGeom>
          <a:solidFill>
            <a:srgbClr val="00B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500" dirty="0" smtClean="0">
                <a:solidFill>
                  <a:schemeClr val="bg1"/>
                </a:solidFill>
              </a:rPr>
              <a:t>Communicate plan to PCP</a:t>
            </a:r>
          </a:p>
        </p:txBody>
      </p:sp>
      <p:sp>
        <p:nvSpPr>
          <p:cNvPr id="99" name="Rectangle 98"/>
          <p:cNvSpPr/>
          <p:nvPr/>
        </p:nvSpPr>
        <p:spPr>
          <a:xfrm>
            <a:off x="231671" y="4636460"/>
            <a:ext cx="332287" cy="32838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46555" y="4602337"/>
            <a:ext cx="2386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Communicate/hand-off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646555" y="5871994"/>
            <a:ext cx="356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Particular “expressed vulnerability”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646555" y="5025556"/>
            <a:ext cx="1578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activity</a:t>
            </a:r>
            <a:endParaRPr lang="en-US" dirty="0"/>
          </a:p>
        </p:txBody>
      </p:sp>
      <p:sp>
        <p:nvSpPr>
          <p:cNvPr id="108" name="Rectangle 107"/>
          <p:cNvSpPr/>
          <p:nvPr/>
        </p:nvSpPr>
        <p:spPr>
          <a:xfrm>
            <a:off x="231671" y="5049422"/>
            <a:ext cx="332287" cy="32838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46555" y="5448775"/>
            <a:ext cx="213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Review or enter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11" name="Rectangle 110"/>
          <p:cNvSpPr/>
          <p:nvPr/>
        </p:nvSpPr>
        <p:spPr>
          <a:xfrm>
            <a:off x="231671" y="5476032"/>
            <a:ext cx="332287" cy="3283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b="1" dirty="0">
              <a:solidFill>
                <a:prstClr val="black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46555" y="6295213"/>
            <a:ext cx="152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Track progress</a:t>
            </a:r>
            <a:endParaRPr lang="en-US" dirty="0"/>
          </a:p>
        </p:txBody>
      </p:sp>
      <p:cxnSp>
        <p:nvCxnSpPr>
          <p:cNvPr id="114" name="Straight Arrow Connector 113"/>
          <p:cNvCxnSpPr/>
          <p:nvPr/>
        </p:nvCxnSpPr>
        <p:spPr>
          <a:xfrm flipV="1">
            <a:off x="231670" y="6460829"/>
            <a:ext cx="414885" cy="13440"/>
          </a:xfrm>
          <a:prstGeom prst="straightConnector1">
            <a:avLst/>
          </a:prstGeom>
          <a:ln w="889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230919" y="6035769"/>
            <a:ext cx="332287" cy="91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87033" y="4470411"/>
            <a:ext cx="4026090" cy="2294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231671" y="-92479"/>
            <a:ext cx="109728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u="sng" dirty="0" smtClean="0">
                <a:solidFill>
                  <a:schemeClr val="tx1"/>
                </a:solidFill>
              </a:rPr>
              <a:t>PROSTATE CANCER JOURNEY MAP</a:t>
            </a:r>
            <a:endParaRPr lang="en-US" sz="3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7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84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3606</TotalTime>
  <Words>792</Words>
  <Application>Microsoft Office PowerPoint</Application>
  <PresentationFormat>Custom</PresentationFormat>
  <Paragraphs>200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2_Office Theme</vt:lpstr>
      <vt:lpstr>PowerPoint Presentation</vt:lpstr>
      <vt:lpstr>PowerPoint Presentation</vt:lpstr>
      <vt:lpstr>BREAST CANCER ONCOLOGY NAVIGATION SERVICE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Su</dc:creator>
  <cp:lastModifiedBy>Sarah Lisker</cp:lastModifiedBy>
  <cp:revision>222</cp:revision>
  <cp:lastPrinted>2015-03-11T12:51:01Z</cp:lastPrinted>
  <dcterms:created xsi:type="dcterms:W3CDTF">2014-11-24T12:07:53Z</dcterms:created>
  <dcterms:modified xsi:type="dcterms:W3CDTF">2017-05-08T18:58:04Z</dcterms:modified>
</cp:coreProperties>
</file>