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2" r:id="rId2"/>
  </p:sldIdLst>
  <p:sldSz cx="4824413" cy="5418138"/>
  <p:notesSz cx="6858000" cy="9144000"/>
  <p:defaultTextStyle>
    <a:defPPr>
      <a:defRPr lang="fr-FR"/>
    </a:defPPr>
    <a:lvl1pPr marL="0" algn="l" defTabSz="584819" rtl="0" eaLnBrk="1" latinLnBrk="0" hangingPunct="1">
      <a:defRPr sz="1153" kern="1200">
        <a:solidFill>
          <a:schemeClr val="tx1"/>
        </a:solidFill>
        <a:latin typeface="+mn-lt"/>
        <a:ea typeface="+mn-ea"/>
        <a:cs typeface="+mn-cs"/>
      </a:defRPr>
    </a:lvl1pPr>
    <a:lvl2pPr marL="292407" algn="l" defTabSz="584819" rtl="0" eaLnBrk="1" latinLnBrk="0" hangingPunct="1">
      <a:defRPr sz="1153" kern="1200">
        <a:solidFill>
          <a:schemeClr val="tx1"/>
        </a:solidFill>
        <a:latin typeface="+mn-lt"/>
        <a:ea typeface="+mn-ea"/>
        <a:cs typeface="+mn-cs"/>
      </a:defRPr>
    </a:lvl2pPr>
    <a:lvl3pPr marL="584819" algn="l" defTabSz="584819" rtl="0" eaLnBrk="1" latinLnBrk="0" hangingPunct="1">
      <a:defRPr sz="1153" kern="1200">
        <a:solidFill>
          <a:schemeClr val="tx1"/>
        </a:solidFill>
        <a:latin typeface="+mn-lt"/>
        <a:ea typeface="+mn-ea"/>
        <a:cs typeface="+mn-cs"/>
      </a:defRPr>
    </a:lvl3pPr>
    <a:lvl4pPr marL="877228" algn="l" defTabSz="584819" rtl="0" eaLnBrk="1" latinLnBrk="0" hangingPunct="1">
      <a:defRPr sz="1153" kern="1200">
        <a:solidFill>
          <a:schemeClr val="tx1"/>
        </a:solidFill>
        <a:latin typeface="+mn-lt"/>
        <a:ea typeface="+mn-ea"/>
        <a:cs typeface="+mn-cs"/>
      </a:defRPr>
    </a:lvl4pPr>
    <a:lvl5pPr marL="1169635" algn="l" defTabSz="584819" rtl="0" eaLnBrk="1" latinLnBrk="0" hangingPunct="1">
      <a:defRPr sz="1153" kern="1200">
        <a:solidFill>
          <a:schemeClr val="tx1"/>
        </a:solidFill>
        <a:latin typeface="+mn-lt"/>
        <a:ea typeface="+mn-ea"/>
        <a:cs typeface="+mn-cs"/>
      </a:defRPr>
    </a:lvl5pPr>
    <a:lvl6pPr marL="1462046" algn="l" defTabSz="584819" rtl="0" eaLnBrk="1" latinLnBrk="0" hangingPunct="1">
      <a:defRPr sz="1153" kern="1200">
        <a:solidFill>
          <a:schemeClr val="tx1"/>
        </a:solidFill>
        <a:latin typeface="+mn-lt"/>
        <a:ea typeface="+mn-ea"/>
        <a:cs typeface="+mn-cs"/>
      </a:defRPr>
    </a:lvl6pPr>
    <a:lvl7pPr marL="1754456" algn="l" defTabSz="584819" rtl="0" eaLnBrk="1" latinLnBrk="0" hangingPunct="1">
      <a:defRPr sz="1153" kern="1200">
        <a:solidFill>
          <a:schemeClr val="tx1"/>
        </a:solidFill>
        <a:latin typeface="+mn-lt"/>
        <a:ea typeface="+mn-ea"/>
        <a:cs typeface="+mn-cs"/>
      </a:defRPr>
    </a:lvl7pPr>
    <a:lvl8pPr marL="2046863" algn="l" defTabSz="584819" rtl="0" eaLnBrk="1" latinLnBrk="0" hangingPunct="1">
      <a:defRPr sz="1153" kern="1200">
        <a:solidFill>
          <a:schemeClr val="tx1"/>
        </a:solidFill>
        <a:latin typeface="+mn-lt"/>
        <a:ea typeface="+mn-ea"/>
        <a:cs typeface="+mn-cs"/>
      </a:defRPr>
    </a:lvl8pPr>
    <a:lvl9pPr marL="2339274" algn="l" defTabSz="584819" rtl="0" eaLnBrk="1" latinLnBrk="0" hangingPunct="1">
      <a:defRPr sz="11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7" userDrawn="1">
          <p15:clr>
            <a:srgbClr val="A4A3A4"/>
          </p15:clr>
        </p15:guide>
        <p15:guide id="2" pos="15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 autoAdjust="0"/>
    <p:restoredTop sz="94660"/>
  </p:normalViewPr>
  <p:slideViewPr>
    <p:cSldViewPr snapToObjects="1">
      <p:cViewPr varScale="1">
        <p:scale>
          <a:sx n="131" d="100"/>
          <a:sy n="131" d="100"/>
        </p:scale>
        <p:origin x="3018" y="126"/>
      </p:cViewPr>
      <p:guideLst>
        <p:guide orient="horz" pos="1707"/>
        <p:guide pos="15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ANCERO\Dropbox\Article\Nouvel%20Article%20Neuroendocrinology\21.05.09%20NFPA%20mise%20&#224;%20jour%20-%20Pret%20pour%20stats%20T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 b="1">
                <a:latin typeface="Arial"/>
                <a:ea typeface="Arial"/>
                <a:cs typeface="Arial"/>
              </a:defRPr>
            </a:pPr>
            <a:r>
              <a:rPr lang="fr-FR" sz="1100" baseline="0" dirty="0"/>
              <a:t>Radiation free </a:t>
            </a:r>
            <a:r>
              <a:rPr lang="fr-FR" sz="1100" baseline="0" dirty="0" err="1"/>
              <a:t>survival</a:t>
            </a:r>
            <a:r>
              <a:rPr lang="fr-FR" sz="1100" baseline="0" dirty="0"/>
              <a:t> </a:t>
            </a:r>
            <a:r>
              <a:rPr lang="fr-FR" sz="1100" baseline="0" dirty="0" err="1"/>
              <a:t>after</a:t>
            </a:r>
            <a:r>
              <a:rPr lang="fr-FR" sz="1100" baseline="0" dirty="0"/>
              <a:t> 2 </a:t>
            </a:r>
            <a:r>
              <a:rPr lang="fr-FR" sz="1100" baseline="0" dirty="0" err="1"/>
              <a:t>surgeries</a:t>
            </a:r>
            <a:r>
              <a:rPr lang="fr-FR" sz="1100" baseline="0" dirty="0"/>
              <a:t> </a:t>
            </a:r>
          </a:p>
          <a:p>
            <a:pPr>
              <a:defRPr sz="1100" b="1">
                <a:latin typeface="Arial"/>
                <a:ea typeface="Arial"/>
                <a:cs typeface="Arial"/>
              </a:defRPr>
            </a:pPr>
            <a:r>
              <a:rPr lang="fr-FR" sz="1100" b="0" i="1" baseline="0" dirty="0" err="1"/>
              <a:t>according</a:t>
            </a:r>
            <a:r>
              <a:rPr lang="fr-FR" sz="1100" b="0" i="1" baseline="0" dirty="0"/>
              <a:t> to duration </a:t>
            </a:r>
            <a:r>
              <a:rPr lang="fr-FR" sz="1100" b="0" i="1" baseline="0" dirty="0" err="1"/>
              <a:t>between</a:t>
            </a:r>
            <a:r>
              <a:rPr lang="fr-FR" sz="1100" b="0" i="1" baseline="0" dirty="0"/>
              <a:t> </a:t>
            </a:r>
            <a:r>
              <a:rPr lang="fr-FR" sz="1100" b="0" i="1" baseline="0" dirty="0" err="1"/>
              <a:t>those</a:t>
            </a:r>
            <a:r>
              <a:rPr lang="fr-FR" sz="1100" b="0" i="1" baseline="0" dirty="0"/>
              <a:t> 2 </a:t>
            </a:r>
            <a:r>
              <a:rPr lang="fr-FR" sz="1100" b="0" i="1" baseline="0" dirty="0" err="1"/>
              <a:t>surgeries</a:t>
            </a:r>
            <a:endParaRPr lang="fr-FR" sz="1100" b="0" i="1" dirty="0"/>
          </a:p>
        </c:rich>
      </c:tx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'KM PFS RT 2 ans entre Chir'!$C$189</c:f>
              <c:strCache>
                <c:ptCount val="1"/>
                <c:pt idx="0">
                  <c:v>less  than 2 years</c:v>
                </c:pt>
              </c:strCache>
            </c:strRef>
          </c:tx>
          <c:spPr>
            <a:ln w="12700">
              <a:solidFill>
                <a:schemeClr val="tx1"/>
              </a:solidFill>
              <a:prstDash val="dash"/>
            </a:ln>
            <a:effectLst/>
          </c:spPr>
          <c:marker>
            <c:symbol val="none"/>
          </c:marker>
          <c:xVal>
            <c:numRef>
              <c:f>'Analyse de Kaplan-Meier_HID13'!$A$1:$A$29</c:f>
              <c:numCache>
                <c:formatCode>0</c:formatCode>
                <c:ptCount val="29"/>
                <c:pt idx="0">
                  <c:v>0</c:v>
                </c:pt>
                <c:pt idx="1">
                  <c:v>4.1067761806981518E-2</c:v>
                </c:pt>
                <c:pt idx="2">
                  <c:v>4.1067761806981518E-2</c:v>
                </c:pt>
                <c:pt idx="3">
                  <c:v>0.15605749486652978</c:v>
                </c:pt>
                <c:pt idx="4">
                  <c:v>0.15605749486652978</c:v>
                </c:pt>
                <c:pt idx="5">
                  <c:v>0.18617385352498289</c:v>
                </c:pt>
                <c:pt idx="6">
                  <c:v>0.18617385352498289</c:v>
                </c:pt>
                <c:pt idx="7">
                  <c:v>0.31211498973305957</c:v>
                </c:pt>
                <c:pt idx="8">
                  <c:v>0.31211498973305957</c:v>
                </c:pt>
                <c:pt idx="9">
                  <c:v>0.35865845311430528</c:v>
                </c:pt>
                <c:pt idx="10">
                  <c:v>0.35865845311430528</c:v>
                </c:pt>
                <c:pt idx="11">
                  <c:v>0.63244353182751545</c:v>
                </c:pt>
                <c:pt idx="12">
                  <c:v>0.63244353182751545</c:v>
                </c:pt>
                <c:pt idx="13">
                  <c:v>0.72553045859000687</c:v>
                </c:pt>
                <c:pt idx="14">
                  <c:v>0.72553045859000687</c:v>
                </c:pt>
                <c:pt idx="15">
                  <c:v>0.74743326488706363</c:v>
                </c:pt>
                <c:pt idx="16">
                  <c:v>0.74743326488706363</c:v>
                </c:pt>
                <c:pt idx="17">
                  <c:v>0.79123887748117727</c:v>
                </c:pt>
                <c:pt idx="18">
                  <c:v>0.79123887748117727</c:v>
                </c:pt>
                <c:pt idx="19">
                  <c:v>0.83778234086242298</c:v>
                </c:pt>
                <c:pt idx="20">
                  <c:v>0.83778234086242298</c:v>
                </c:pt>
                <c:pt idx="21">
                  <c:v>0.91991786447638602</c:v>
                </c:pt>
                <c:pt idx="22">
                  <c:v>0.91991786447638602</c:v>
                </c:pt>
                <c:pt idx="23">
                  <c:v>1.8206707734428473</c:v>
                </c:pt>
                <c:pt idx="24">
                  <c:v>1.8206707734428473</c:v>
                </c:pt>
                <c:pt idx="25">
                  <c:v>1.9164955509924708</c:v>
                </c:pt>
                <c:pt idx="26">
                  <c:v>1.9164955509924708</c:v>
                </c:pt>
                <c:pt idx="27">
                  <c:v>6.2943189596167013</c:v>
                </c:pt>
                <c:pt idx="28">
                  <c:v>6.2943189596167013</c:v>
                </c:pt>
              </c:numCache>
            </c:numRef>
          </c:xVal>
          <c:yVal>
            <c:numRef>
              <c:f>'Analyse de Kaplan-Meier_HID13'!$D$1:$D$29</c:f>
              <c:numCache>
                <c:formatCode>0</c:formatCode>
                <c:ptCount val="29"/>
                <c:pt idx="0">
                  <c:v>1</c:v>
                </c:pt>
                <c:pt idx="1">
                  <c:v>1</c:v>
                </c:pt>
                <c:pt idx="2">
                  <c:v>0.9285714285714286</c:v>
                </c:pt>
                <c:pt idx="3">
                  <c:v>0.9285714285714286</c:v>
                </c:pt>
                <c:pt idx="4">
                  <c:v>0.85714285714285721</c:v>
                </c:pt>
                <c:pt idx="5">
                  <c:v>0.85714285714285721</c:v>
                </c:pt>
                <c:pt idx="6">
                  <c:v>0.7857142857142857</c:v>
                </c:pt>
                <c:pt idx="7">
                  <c:v>0.7857142857142857</c:v>
                </c:pt>
                <c:pt idx="8">
                  <c:v>0.7142857142857143</c:v>
                </c:pt>
                <c:pt idx="9">
                  <c:v>0.7142857142857143</c:v>
                </c:pt>
                <c:pt idx="10">
                  <c:v>0.6428571428571429</c:v>
                </c:pt>
                <c:pt idx="11">
                  <c:v>0.6428571428571429</c:v>
                </c:pt>
                <c:pt idx="12">
                  <c:v>0.5714285714285714</c:v>
                </c:pt>
                <c:pt idx="13">
                  <c:v>0.5714285714285714</c:v>
                </c:pt>
                <c:pt idx="14">
                  <c:v>0.5</c:v>
                </c:pt>
                <c:pt idx="15">
                  <c:v>0.5</c:v>
                </c:pt>
                <c:pt idx="16">
                  <c:v>0.4285714285714286</c:v>
                </c:pt>
                <c:pt idx="17">
                  <c:v>0.4285714285714286</c:v>
                </c:pt>
                <c:pt idx="18">
                  <c:v>0.35714285714285721</c:v>
                </c:pt>
                <c:pt idx="19">
                  <c:v>0.35714285714285721</c:v>
                </c:pt>
                <c:pt idx="20">
                  <c:v>0.28571428571428575</c:v>
                </c:pt>
                <c:pt idx="21">
                  <c:v>0.28571428571428575</c:v>
                </c:pt>
                <c:pt idx="22">
                  <c:v>0.2142857142857143</c:v>
                </c:pt>
                <c:pt idx="23">
                  <c:v>0.2142857142857143</c:v>
                </c:pt>
                <c:pt idx="24">
                  <c:v>0.14285714285714288</c:v>
                </c:pt>
                <c:pt idx="25">
                  <c:v>0.14285714285714288</c:v>
                </c:pt>
                <c:pt idx="26">
                  <c:v>7.1428571428571438E-2</c:v>
                </c:pt>
                <c:pt idx="27">
                  <c:v>7.1428571428571438E-2</c:v>
                </c:pt>
                <c:pt idx="28">
                  <c:v>7.1428571428571438E-2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928-486D-86CB-C35B7F909D06}"/>
            </c:ext>
          </c:extLst>
        </c:ser>
        <c:ser>
          <c:idx val="1"/>
          <c:order val="1"/>
          <c:tx>
            <c:strRef>
              <c:f>'KM PFS RT 2 ans entre Chir'!$C$190</c:f>
              <c:strCache>
                <c:ptCount val="1"/>
                <c:pt idx="0">
                  <c:v>2 years or more</c:v>
                </c:pt>
              </c:strCache>
            </c:strRef>
          </c:tx>
          <c:spPr>
            <a:ln w="12700">
              <a:solidFill>
                <a:schemeClr val="tx1"/>
              </a:solidFill>
              <a:prstDash val="solid"/>
            </a:ln>
            <a:effectLst/>
          </c:spPr>
          <c:marker>
            <c:symbol val="none"/>
          </c:marker>
          <c:xVal>
            <c:numRef>
              <c:f>'Analyse de Kaplan-Meier_HID13'!$A$32:$A$112</c:f>
              <c:numCache>
                <c:formatCode>0</c:formatCode>
                <c:ptCount val="81"/>
                <c:pt idx="0">
                  <c:v>0</c:v>
                </c:pt>
                <c:pt idx="1">
                  <c:v>4.6543463381245723E-2</c:v>
                </c:pt>
                <c:pt idx="2">
                  <c:v>4.6543463381245723E-2</c:v>
                </c:pt>
                <c:pt idx="3">
                  <c:v>0.25462012320328542</c:v>
                </c:pt>
                <c:pt idx="4">
                  <c:v>0.25462012320328542</c:v>
                </c:pt>
                <c:pt idx="5">
                  <c:v>0.32306639288158795</c:v>
                </c:pt>
                <c:pt idx="6">
                  <c:v>0.32306639288158795</c:v>
                </c:pt>
                <c:pt idx="7">
                  <c:v>0.32854209445585214</c:v>
                </c:pt>
                <c:pt idx="8">
                  <c:v>0.32854209445585214</c:v>
                </c:pt>
                <c:pt idx="9">
                  <c:v>0.44353182751540043</c:v>
                </c:pt>
                <c:pt idx="10">
                  <c:v>0.44353182751540043</c:v>
                </c:pt>
                <c:pt idx="11">
                  <c:v>0.4462696783025325</c:v>
                </c:pt>
                <c:pt idx="12">
                  <c:v>0.4462696783025325</c:v>
                </c:pt>
                <c:pt idx="13">
                  <c:v>0.51197809719370291</c:v>
                </c:pt>
                <c:pt idx="14">
                  <c:v>0.51197809719370291</c:v>
                </c:pt>
                <c:pt idx="15">
                  <c:v>0.55304585900068448</c:v>
                </c:pt>
                <c:pt idx="16">
                  <c:v>0.55304585900068448</c:v>
                </c:pt>
                <c:pt idx="17">
                  <c:v>0.57768651608487342</c:v>
                </c:pt>
                <c:pt idx="18">
                  <c:v>0.57768651608487342</c:v>
                </c:pt>
                <c:pt idx="19">
                  <c:v>0.61601642710472282</c:v>
                </c:pt>
                <c:pt idx="20">
                  <c:v>0.61601642710472282</c:v>
                </c:pt>
                <c:pt idx="21">
                  <c:v>0.63244353182751545</c:v>
                </c:pt>
                <c:pt idx="22">
                  <c:v>0.63244353182751545</c:v>
                </c:pt>
                <c:pt idx="23">
                  <c:v>0.6461327857631759</c:v>
                </c:pt>
                <c:pt idx="24">
                  <c:v>0.6461327857631759</c:v>
                </c:pt>
                <c:pt idx="25">
                  <c:v>0.73921971252566732</c:v>
                </c:pt>
                <c:pt idx="26">
                  <c:v>0.73921971252566732</c:v>
                </c:pt>
                <c:pt idx="27">
                  <c:v>0.88432580424366869</c:v>
                </c:pt>
                <c:pt idx="28">
                  <c:v>0.88432580424366869</c:v>
                </c:pt>
                <c:pt idx="29">
                  <c:v>0.892539356605065</c:v>
                </c:pt>
                <c:pt idx="30">
                  <c:v>0.892539356605065</c:v>
                </c:pt>
                <c:pt idx="31">
                  <c:v>0.97193702943189597</c:v>
                </c:pt>
                <c:pt idx="32">
                  <c:v>0.97193702943189597</c:v>
                </c:pt>
                <c:pt idx="33">
                  <c:v>1.3880903490759753</c:v>
                </c:pt>
                <c:pt idx="34">
                  <c:v>1.3880903490759753</c:v>
                </c:pt>
                <c:pt idx="35">
                  <c:v>1.5331964407939767</c:v>
                </c:pt>
                <c:pt idx="36">
                  <c:v>1.5331964407939767</c:v>
                </c:pt>
                <c:pt idx="37">
                  <c:v>1.839835728952772</c:v>
                </c:pt>
                <c:pt idx="38">
                  <c:v>1.839835728952772</c:v>
                </c:pt>
                <c:pt idx="39">
                  <c:v>1.9082819986310746</c:v>
                </c:pt>
                <c:pt idx="40">
                  <c:v>1.9082819986310746</c:v>
                </c:pt>
                <c:pt idx="41">
                  <c:v>1.9603011635865846</c:v>
                </c:pt>
                <c:pt idx="42">
                  <c:v>1.9603011635865846</c:v>
                </c:pt>
                <c:pt idx="43">
                  <c:v>2.0095824777549622</c:v>
                </c:pt>
                <c:pt idx="44">
                  <c:v>2.0095824777549622</c:v>
                </c:pt>
                <c:pt idx="45">
                  <c:v>2.21492128678987</c:v>
                </c:pt>
                <c:pt idx="46">
                  <c:v>2.21492128678987</c:v>
                </c:pt>
                <c:pt idx="47">
                  <c:v>2.4859685147159478</c:v>
                </c:pt>
                <c:pt idx="48">
                  <c:v>2.4859685147159478</c:v>
                </c:pt>
                <c:pt idx="49">
                  <c:v>2.9924709103353866</c:v>
                </c:pt>
                <c:pt idx="50">
                  <c:v>2.9924709103353866</c:v>
                </c:pt>
                <c:pt idx="51">
                  <c:v>3.0499657768651609</c:v>
                </c:pt>
                <c:pt idx="52">
                  <c:v>3.0499657768651609</c:v>
                </c:pt>
                <c:pt idx="53">
                  <c:v>3.0910335386721424</c:v>
                </c:pt>
                <c:pt idx="54">
                  <c:v>3.0910335386721424</c:v>
                </c:pt>
                <c:pt idx="55">
                  <c:v>3.3100616016427105</c:v>
                </c:pt>
                <c:pt idx="56">
                  <c:v>3.3100616016427105</c:v>
                </c:pt>
                <c:pt idx="57">
                  <c:v>3.5564681724845997</c:v>
                </c:pt>
                <c:pt idx="58">
                  <c:v>3.5564681724845997</c:v>
                </c:pt>
                <c:pt idx="59">
                  <c:v>4.0903490759753591</c:v>
                </c:pt>
                <c:pt idx="60">
                  <c:v>4.0903490759753591</c:v>
                </c:pt>
                <c:pt idx="61">
                  <c:v>4.3613963039014374</c:v>
                </c:pt>
                <c:pt idx="62">
                  <c:v>4.3613963039014374</c:v>
                </c:pt>
                <c:pt idx="63">
                  <c:v>5.5824777549623548</c:v>
                </c:pt>
                <c:pt idx="64">
                  <c:v>5.5824777549623548</c:v>
                </c:pt>
                <c:pt idx="65">
                  <c:v>5.8726899383983575</c:v>
                </c:pt>
                <c:pt idx="66">
                  <c:v>5.8726899383983575</c:v>
                </c:pt>
                <c:pt idx="67">
                  <c:v>6.6803559206023273</c:v>
                </c:pt>
                <c:pt idx="68">
                  <c:v>6.6803559206023273</c:v>
                </c:pt>
                <c:pt idx="69">
                  <c:v>8.0438056125941131</c:v>
                </c:pt>
                <c:pt idx="70">
                  <c:v>8.0438056125941131</c:v>
                </c:pt>
                <c:pt idx="71">
                  <c:v>8.9281314168377826</c:v>
                </c:pt>
                <c:pt idx="72">
                  <c:v>8.9281314168377826</c:v>
                </c:pt>
                <c:pt idx="73">
                  <c:v>9.7385352498288835</c:v>
                </c:pt>
                <c:pt idx="74">
                  <c:v>9.7385352498288835</c:v>
                </c:pt>
                <c:pt idx="75">
                  <c:v>14.469541409993155</c:v>
                </c:pt>
                <c:pt idx="76">
                  <c:v>14.469541409993155</c:v>
                </c:pt>
                <c:pt idx="77">
                  <c:v>14.546201232032855</c:v>
                </c:pt>
                <c:pt idx="78">
                  <c:v>14.546201232032855</c:v>
                </c:pt>
                <c:pt idx="79">
                  <c:v>20.3</c:v>
                </c:pt>
                <c:pt idx="80">
                  <c:v>20.3</c:v>
                </c:pt>
              </c:numCache>
            </c:numRef>
          </c:xVal>
          <c:yVal>
            <c:numRef>
              <c:f>'Analyse de Kaplan-Meier_HID13'!$D$32:$D$112</c:f>
              <c:numCache>
                <c:formatCode>0</c:formatCode>
                <c:ptCount val="81"/>
                <c:pt idx="0">
                  <c:v>1</c:v>
                </c:pt>
                <c:pt idx="1">
                  <c:v>1</c:v>
                </c:pt>
                <c:pt idx="2">
                  <c:v>0.97619047619047616</c:v>
                </c:pt>
                <c:pt idx="3">
                  <c:v>0.97619047619047616</c:v>
                </c:pt>
                <c:pt idx="4">
                  <c:v>0.97619047619047616</c:v>
                </c:pt>
                <c:pt idx="5">
                  <c:v>0.97619047619047616</c:v>
                </c:pt>
                <c:pt idx="6">
                  <c:v>0.95115995115995111</c:v>
                </c:pt>
                <c:pt idx="7">
                  <c:v>0.95115995115995111</c:v>
                </c:pt>
                <c:pt idx="8">
                  <c:v>0.92612942612942606</c:v>
                </c:pt>
                <c:pt idx="9">
                  <c:v>0.92612942612942606</c:v>
                </c:pt>
                <c:pt idx="10">
                  <c:v>0.90109890109890112</c:v>
                </c:pt>
                <c:pt idx="11">
                  <c:v>0.90109890109890112</c:v>
                </c:pt>
                <c:pt idx="12">
                  <c:v>0.87535321821036105</c:v>
                </c:pt>
                <c:pt idx="13">
                  <c:v>0.87535321821036105</c:v>
                </c:pt>
                <c:pt idx="14">
                  <c:v>0.84960753532182098</c:v>
                </c:pt>
                <c:pt idx="15">
                  <c:v>0.84960753532182098</c:v>
                </c:pt>
                <c:pt idx="16">
                  <c:v>0.82386185243328103</c:v>
                </c:pt>
                <c:pt idx="17">
                  <c:v>0.82386185243328103</c:v>
                </c:pt>
                <c:pt idx="18">
                  <c:v>0.79811616954474096</c:v>
                </c:pt>
                <c:pt idx="19">
                  <c:v>0.79811616954474096</c:v>
                </c:pt>
                <c:pt idx="20">
                  <c:v>0.77237048665620101</c:v>
                </c:pt>
                <c:pt idx="21">
                  <c:v>0.77237048665620101</c:v>
                </c:pt>
                <c:pt idx="22">
                  <c:v>0.74662480376766094</c:v>
                </c:pt>
                <c:pt idx="23">
                  <c:v>0.74662480376766094</c:v>
                </c:pt>
                <c:pt idx="24">
                  <c:v>0.74662480376766094</c:v>
                </c:pt>
                <c:pt idx="25">
                  <c:v>0.74662480376766094</c:v>
                </c:pt>
                <c:pt idx="26">
                  <c:v>0.71995963220453019</c:v>
                </c:pt>
                <c:pt idx="27">
                  <c:v>0.71995963220453019</c:v>
                </c:pt>
                <c:pt idx="28">
                  <c:v>0.69329446064139943</c:v>
                </c:pt>
                <c:pt idx="29">
                  <c:v>0.69329446064139943</c:v>
                </c:pt>
                <c:pt idx="30">
                  <c:v>0.66662928907826868</c:v>
                </c:pt>
                <c:pt idx="31">
                  <c:v>0.66662928907826868</c:v>
                </c:pt>
                <c:pt idx="32">
                  <c:v>0.66662928907826868</c:v>
                </c:pt>
                <c:pt idx="33">
                  <c:v>0.66662928907826868</c:v>
                </c:pt>
                <c:pt idx="34">
                  <c:v>0.66662928907826868</c:v>
                </c:pt>
                <c:pt idx="35">
                  <c:v>0.66662928907826868</c:v>
                </c:pt>
                <c:pt idx="36">
                  <c:v>0.66662928907826868</c:v>
                </c:pt>
                <c:pt idx="37">
                  <c:v>0.66662928907826868</c:v>
                </c:pt>
                <c:pt idx="38">
                  <c:v>0.66662928907826868</c:v>
                </c:pt>
                <c:pt idx="39">
                  <c:v>0.66662928907826868</c:v>
                </c:pt>
                <c:pt idx="40">
                  <c:v>0.63488503721739875</c:v>
                </c:pt>
                <c:pt idx="41">
                  <c:v>0.63488503721739875</c:v>
                </c:pt>
                <c:pt idx="42">
                  <c:v>0.60314078535652882</c:v>
                </c:pt>
                <c:pt idx="43">
                  <c:v>0.60314078535652882</c:v>
                </c:pt>
                <c:pt idx="44">
                  <c:v>0.57139653349565889</c:v>
                </c:pt>
                <c:pt idx="45">
                  <c:v>0.57139653349565889</c:v>
                </c:pt>
                <c:pt idx="46">
                  <c:v>0.53965228163478896</c:v>
                </c:pt>
                <c:pt idx="47">
                  <c:v>0.53965228163478896</c:v>
                </c:pt>
                <c:pt idx="48">
                  <c:v>0.53965228163478896</c:v>
                </c:pt>
                <c:pt idx="49">
                  <c:v>0.53965228163478896</c:v>
                </c:pt>
                <c:pt idx="50">
                  <c:v>0.50592401403261467</c:v>
                </c:pt>
                <c:pt idx="51">
                  <c:v>0.50592401403261467</c:v>
                </c:pt>
                <c:pt idx="52">
                  <c:v>0.50592401403261467</c:v>
                </c:pt>
                <c:pt idx="53">
                  <c:v>0.50592401403261467</c:v>
                </c:pt>
                <c:pt idx="54">
                  <c:v>0.50592401403261467</c:v>
                </c:pt>
                <c:pt idx="55">
                  <c:v>0.50592401403261467</c:v>
                </c:pt>
                <c:pt idx="56">
                  <c:v>0.50592401403261467</c:v>
                </c:pt>
                <c:pt idx="57">
                  <c:v>0.50592401403261467</c:v>
                </c:pt>
                <c:pt idx="58">
                  <c:v>0.46376367952989678</c:v>
                </c:pt>
                <c:pt idx="59">
                  <c:v>0.46376367952989678</c:v>
                </c:pt>
                <c:pt idx="60">
                  <c:v>0.42160334502717889</c:v>
                </c:pt>
                <c:pt idx="61">
                  <c:v>0.42160334502717889</c:v>
                </c:pt>
                <c:pt idx="62">
                  <c:v>0.42160334502717889</c:v>
                </c:pt>
                <c:pt idx="63">
                  <c:v>0.42160334502717889</c:v>
                </c:pt>
                <c:pt idx="64">
                  <c:v>0.37475852891304789</c:v>
                </c:pt>
                <c:pt idx="65">
                  <c:v>0.37475852891304789</c:v>
                </c:pt>
                <c:pt idx="66">
                  <c:v>0.37475852891304789</c:v>
                </c:pt>
                <c:pt idx="67">
                  <c:v>0.37475852891304789</c:v>
                </c:pt>
                <c:pt idx="68">
                  <c:v>0.32122159621118396</c:v>
                </c:pt>
                <c:pt idx="69">
                  <c:v>0.32122159621118396</c:v>
                </c:pt>
                <c:pt idx="70">
                  <c:v>0.32122159621118396</c:v>
                </c:pt>
                <c:pt idx="71">
                  <c:v>0.32122159621118396</c:v>
                </c:pt>
                <c:pt idx="72">
                  <c:v>0.32122159621118396</c:v>
                </c:pt>
                <c:pt idx="73">
                  <c:v>0.32122159621118396</c:v>
                </c:pt>
                <c:pt idx="74">
                  <c:v>0.32122159621118396</c:v>
                </c:pt>
                <c:pt idx="75">
                  <c:v>0.32122159621118396</c:v>
                </c:pt>
                <c:pt idx="76">
                  <c:v>0.32122159621118396</c:v>
                </c:pt>
                <c:pt idx="77">
                  <c:v>0.32122159621118396</c:v>
                </c:pt>
                <c:pt idx="78">
                  <c:v>0.32122159621118396</c:v>
                </c:pt>
                <c:pt idx="79">
                  <c:v>0.32122159621118396</c:v>
                </c:pt>
                <c:pt idx="80">
                  <c:v>0.32122159621118396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928-486D-86CB-C35B7F909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5085016"/>
        <c:axId val="334591208"/>
      </c:scatterChart>
      <c:valAx>
        <c:axId val="555085016"/>
        <c:scaling>
          <c:orientation val="minMax"/>
          <c:max val="15"/>
          <c:min val="0"/>
        </c:scaling>
        <c:delete val="0"/>
        <c:axPos val="b"/>
        <c:numFmt formatCode="General" sourceLinked="0"/>
        <c:majorTickMark val="cross"/>
        <c:minorTickMark val="none"/>
        <c:tickLblPos val="nextTo"/>
        <c:txPr>
          <a:bodyPr rot="0" vert="horz"/>
          <a:lstStyle/>
          <a:p>
            <a:pPr>
              <a:defRPr sz="1050"/>
            </a:pPr>
            <a:endParaRPr lang="fr-FR"/>
          </a:p>
        </c:txPr>
        <c:crossAx val="334591208"/>
        <c:crosses val="autoZero"/>
        <c:crossBetween val="midCat"/>
        <c:majorUnit val="5"/>
      </c:valAx>
      <c:valAx>
        <c:axId val="334591208"/>
        <c:scaling>
          <c:orientation val="minMax"/>
          <c:max val="1"/>
          <c:min val="0"/>
        </c:scaling>
        <c:delete val="0"/>
        <c:axPos val="l"/>
        <c:numFmt formatCode="0%" sourceLinked="0"/>
        <c:majorTickMark val="cross"/>
        <c:minorTickMark val="none"/>
        <c:tickLblPos val="nextTo"/>
        <c:txPr>
          <a:bodyPr/>
          <a:lstStyle/>
          <a:p>
            <a:pPr>
              <a:defRPr sz="1050"/>
            </a:pPr>
            <a:endParaRPr lang="fr-FR"/>
          </a:p>
        </c:txPr>
        <c:crossAx val="555085016"/>
        <c:crosses val="autoZero"/>
        <c:crossBetween val="midCat"/>
        <c:majorUnit val="0.25"/>
      </c:valAx>
      <c:spPr>
        <a:ln>
          <a:noFill/>
          <a:prstDash val="solid"/>
        </a:ln>
      </c:spPr>
    </c:plotArea>
    <c:legend>
      <c:legendPos val="b"/>
      <c:overlay val="0"/>
      <c:spPr>
        <a:ln w="6350">
          <a:noFill/>
          <a:prstDash val="solid"/>
        </a:ln>
      </c:spPr>
      <c:txPr>
        <a:bodyPr/>
        <a:lstStyle/>
        <a:p>
          <a:pPr>
            <a:defRPr sz="1050" b="0"/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286AB-A7BE-4FF6-A866-987F79F9979B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55813" y="1143000"/>
            <a:ext cx="27463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76F99-B1E1-442F-8BB7-40EA730668E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5420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84868" rtl="0" eaLnBrk="1" latinLnBrk="0" hangingPunct="1">
      <a:defRPr sz="768" kern="1200">
        <a:solidFill>
          <a:schemeClr val="tx1"/>
        </a:solidFill>
        <a:latin typeface="+mn-lt"/>
        <a:ea typeface="+mn-ea"/>
        <a:cs typeface="+mn-cs"/>
      </a:defRPr>
    </a:lvl1pPr>
    <a:lvl2pPr marL="292433" algn="l" defTabSz="584868" rtl="0" eaLnBrk="1" latinLnBrk="0" hangingPunct="1">
      <a:defRPr sz="768" kern="1200">
        <a:solidFill>
          <a:schemeClr val="tx1"/>
        </a:solidFill>
        <a:latin typeface="+mn-lt"/>
        <a:ea typeface="+mn-ea"/>
        <a:cs typeface="+mn-cs"/>
      </a:defRPr>
    </a:lvl2pPr>
    <a:lvl3pPr marL="584868" algn="l" defTabSz="584868" rtl="0" eaLnBrk="1" latinLnBrk="0" hangingPunct="1">
      <a:defRPr sz="768" kern="1200">
        <a:solidFill>
          <a:schemeClr val="tx1"/>
        </a:solidFill>
        <a:latin typeface="+mn-lt"/>
        <a:ea typeface="+mn-ea"/>
        <a:cs typeface="+mn-cs"/>
      </a:defRPr>
    </a:lvl3pPr>
    <a:lvl4pPr marL="877302" algn="l" defTabSz="584868" rtl="0" eaLnBrk="1" latinLnBrk="0" hangingPunct="1">
      <a:defRPr sz="768" kern="1200">
        <a:solidFill>
          <a:schemeClr val="tx1"/>
        </a:solidFill>
        <a:latin typeface="+mn-lt"/>
        <a:ea typeface="+mn-ea"/>
        <a:cs typeface="+mn-cs"/>
      </a:defRPr>
    </a:lvl4pPr>
    <a:lvl5pPr marL="1169739" algn="l" defTabSz="584868" rtl="0" eaLnBrk="1" latinLnBrk="0" hangingPunct="1">
      <a:defRPr sz="768" kern="1200">
        <a:solidFill>
          <a:schemeClr val="tx1"/>
        </a:solidFill>
        <a:latin typeface="+mn-lt"/>
        <a:ea typeface="+mn-ea"/>
        <a:cs typeface="+mn-cs"/>
      </a:defRPr>
    </a:lvl5pPr>
    <a:lvl6pPr marL="1462172" algn="l" defTabSz="584868" rtl="0" eaLnBrk="1" latinLnBrk="0" hangingPunct="1">
      <a:defRPr sz="768" kern="1200">
        <a:solidFill>
          <a:schemeClr val="tx1"/>
        </a:solidFill>
        <a:latin typeface="+mn-lt"/>
        <a:ea typeface="+mn-ea"/>
        <a:cs typeface="+mn-cs"/>
      </a:defRPr>
    </a:lvl6pPr>
    <a:lvl7pPr marL="1754609" algn="l" defTabSz="584868" rtl="0" eaLnBrk="1" latinLnBrk="0" hangingPunct="1">
      <a:defRPr sz="768" kern="1200">
        <a:solidFill>
          <a:schemeClr val="tx1"/>
        </a:solidFill>
        <a:latin typeface="+mn-lt"/>
        <a:ea typeface="+mn-ea"/>
        <a:cs typeface="+mn-cs"/>
      </a:defRPr>
    </a:lvl7pPr>
    <a:lvl8pPr marL="2047041" algn="l" defTabSz="584868" rtl="0" eaLnBrk="1" latinLnBrk="0" hangingPunct="1">
      <a:defRPr sz="768" kern="1200">
        <a:solidFill>
          <a:schemeClr val="tx1"/>
        </a:solidFill>
        <a:latin typeface="+mn-lt"/>
        <a:ea typeface="+mn-ea"/>
        <a:cs typeface="+mn-cs"/>
      </a:defRPr>
    </a:lvl8pPr>
    <a:lvl9pPr marL="2339477" algn="l" defTabSz="584868" rtl="0" eaLnBrk="1" latinLnBrk="0" hangingPunct="1">
      <a:defRPr sz="76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61834" y="1683141"/>
            <a:ext cx="4100751" cy="1161388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723663" y="3070280"/>
            <a:ext cx="3377090" cy="138463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7664-C582-4A3B-AE9C-95F102BAB6D1}" type="datetimeFigureOut">
              <a:rPr lang="fr-FR" smtClean="0"/>
              <a:pPr/>
              <a:t>31/01/2022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D62D7-F217-4772-89E5-38507DA738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7664-C582-4A3B-AE9C-95F102BAB6D1}" type="datetimeFigureOut">
              <a:rPr lang="fr-FR" smtClean="0"/>
              <a:pPr/>
              <a:t>31/01/2022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D62D7-F217-4772-89E5-38507DA738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98" y="3481665"/>
            <a:ext cx="4100751" cy="107610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98" y="2296444"/>
            <a:ext cx="4100751" cy="118521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7664-C582-4A3B-AE9C-95F102BAB6D1}" type="datetimeFigureOut">
              <a:rPr lang="fr-FR" smtClean="0"/>
              <a:pPr/>
              <a:t>31/01/2022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D62D7-F217-4772-89E5-38507DA738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41221" y="1264235"/>
            <a:ext cx="2130782" cy="35757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452410" y="1264235"/>
            <a:ext cx="2130782" cy="35757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7664-C582-4A3B-AE9C-95F102BAB6D1}" type="datetimeFigureOut">
              <a:rPr lang="fr-FR" smtClean="0"/>
              <a:pPr/>
              <a:t>31/01/2022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D62D7-F217-4772-89E5-38507DA738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41220" y="1212812"/>
            <a:ext cx="2131621" cy="5054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4" indent="0">
              <a:buNone/>
              <a:defRPr sz="1800" b="1"/>
            </a:lvl3pPr>
            <a:lvl4pPr marL="1371439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80" indent="0">
              <a:buNone/>
              <a:defRPr sz="1600" b="1"/>
            </a:lvl7pPr>
            <a:lvl8pPr marL="3200025" indent="0">
              <a:buNone/>
              <a:defRPr sz="1600" b="1"/>
            </a:lvl8pPr>
            <a:lvl9pPr marL="3657171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41220" y="1718255"/>
            <a:ext cx="2131621" cy="31217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2450739" y="1212812"/>
            <a:ext cx="2132459" cy="50544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6" indent="0">
              <a:buNone/>
              <a:defRPr sz="2000" b="1"/>
            </a:lvl2pPr>
            <a:lvl3pPr marL="914294" indent="0">
              <a:buNone/>
              <a:defRPr sz="1800" b="1"/>
            </a:lvl3pPr>
            <a:lvl4pPr marL="1371439" indent="0">
              <a:buNone/>
              <a:defRPr sz="1600" b="1"/>
            </a:lvl4pPr>
            <a:lvl5pPr marL="1828586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80" indent="0">
              <a:buNone/>
              <a:defRPr sz="1600" b="1"/>
            </a:lvl7pPr>
            <a:lvl8pPr marL="3200025" indent="0">
              <a:buNone/>
              <a:defRPr sz="1600" b="1"/>
            </a:lvl8pPr>
            <a:lvl9pPr marL="3657171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2450739" y="1718255"/>
            <a:ext cx="2132459" cy="31217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7664-C582-4A3B-AE9C-95F102BAB6D1}" type="datetimeFigureOut">
              <a:rPr lang="fr-FR" smtClean="0"/>
              <a:pPr/>
              <a:t>31/01/2022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D62D7-F217-4772-89E5-38507DA738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7664-C582-4A3B-AE9C-95F102BAB6D1}" type="datetimeFigureOut">
              <a:rPr lang="fr-FR" smtClean="0"/>
              <a:pPr/>
              <a:t>31/01/2022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D62D7-F217-4772-89E5-38507DA738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7664-C582-4A3B-AE9C-95F102BAB6D1}" type="datetimeFigureOut">
              <a:rPr lang="fr-FR" smtClean="0"/>
              <a:pPr/>
              <a:t>31/01/2022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D62D7-F217-4772-89E5-38507DA738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1223" y="215728"/>
            <a:ext cx="1587199" cy="91807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886216" y="215728"/>
            <a:ext cx="2696982" cy="462423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41223" y="1133805"/>
            <a:ext cx="1587199" cy="3706157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4" indent="0">
              <a:buNone/>
              <a:defRPr sz="1000"/>
            </a:lvl3pPr>
            <a:lvl4pPr marL="1371439" indent="0">
              <a:buNone/>
              <a:defRPr sz="900"/>
            </a:lvl4pPr>
            <a:lvl5pPr marL="1828586" indent="0">
              <a:buNone/>
              <a:defRPr sz="900"/>
            </a:lvl5pPr>
            <a:lvl6pPr marL="2285733" indent="0">
              <a:buNone/>
              <a:defRPr sz="900"/>
            </a:lvl6pPr>
            <a:lvl7pPr marL="2742880" indent="0">
              <a:buNone/>
              <a:defRPr sz="900"/>
            </a:lvl7pPr>
            <a:lvl8pPr marL="3200025" indent="0">
              <a:buNone/>
              <a:defRPr sz="900"/>
            </a:lvl8pPr>
            <a:lvl9pPr marL="3657171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7664-C582-4A3B-AE9C-95F102BAB6D1}" type="datetimeFigureOut">
              <a:rPr lang="fr-FR" smtClean="0"/>
              <a:pPr/>
              <a:t>31/01/2022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D62D7-F217-4772-89E5-38507DA738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5621" y="3792702"/>
            <a:ext cx="2894648" cy="4477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945621" y="484125"/>
            <a:ext cx="2894648" cy="3250883"/>
          </a:xfrm>
        </p:spPr>
        <p:txBody>
          <a:bodyPr/>
          <a:lstStyle>
            <a:lvl1pPr marL="0" indent="0">
              <a:buNone/>
              <a:defRPr sz="3200"/>
            </a:lvl1pPr>
            <a:lvl2pPr marL="457146" indent="0">
              <a:buNone/>
              <a:defRPr sz="2800"/>
            </a:lvl2pPr>
            <a:lvl3pPr marL="914294" indent="0">
              <a:buNone/>
              <a:defRPr sz="2400"/>
            </a:lvl3pPr>
            <a:lvl4pPr marL="1371439" indent="0">
              <a:buNone/>
              <a:defRPr sz="2000"/>
            </a:lvl4pPr>
            <a:lvl5pPr marL="1828586" indent="0">
              <a:buNone/>
              <a:defRPr sz="2000"/>
            </a:lvl5pPr>
            <a:lvl6pPr marL="2285733" indent="0">
              <a:buNone/>
              <a:defRPr sz="2000"/>
            </a:lvl6pPr>
            <a:lvl7pPr marL="2742880" indent="0">
              <a:buNone/>
              <a:defRPr sz="2000"/>
            </a:lvl7pPr>
            <a:lvl8pPr marL="3200025" indent="0">
              <a:buNone/>
              <a:defRPr sz="2000"/>
            </a:lvl8pPr>
            <a:lvl9pPr marL="3657171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5621" y="4240451"/>
            <a:ext cx="2894648" cy="635877"/>
          </a:xfrm>
        </p:spPr>
        <p:txBody>
          <a:bodyPr/>
          <a:lstStyle>
            <a:lvl1pPr marL="0" indent="0">
              <a:buNone/>
              <a:defRPr sz="1400"/>
            </a:lvl1pPr>
            <a:lvl2pPr marL="457146" indent="0">
              <a:buNone/>
              <a:defRPr sz="1200"/>
            </a:lvl2pPr>
            <a:lvl3pPr marL="914294" indent="0">
              <a:buNone/>
              <a:defRPr sz="1000"/>
            </a:lvl3pPr>
            <a:lvl4pPr marL="1371439" indent="0">
              <a:buNone/>
              <a:defRPr sz="900"/>
            </a:lvl4pPr>
            <a:lvl5pPr marL="1828586" indent="0">
              <a:buNone/>
              <a:defRPr sz="900"/>
            </a:lvl5pPr>
            <a:lvl6pPr marL="2285733" indent="0">
              <a:buNone/>
              <a:defRPr sz="900"/>
            </a:lvl6pPr>
            <a:lvl7pPr marL="2742880" indent="0">
              <a:buNone/>
              <a:defRPr sz="900"/>
            </a:lvl7pPr>
            <a:lvl8pPr marL="3200025" indent="0">
              <a:buNone/>
              <a:defRPr sz="900"/>
            </a:lvl8pPr>
            <a:lvl9pPr marL="3657171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7664-C582-4A3B-AE9C-95F102BAB6D1}" type="datetimeFigureOut">
              <a:rPr lang="fr-FR" smtClean="0"/>
              <a:pPr/>
              <a:t>31/01/2022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D62D7-F217-4772-89E5-38507DA738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7664-C582-4A3B-AE9C-95F102BAB6D1}" type="datetimeFigureOut">
              <a:rPr lang="fr-FR" smtClean="0"/>
              <a:pPr/>
              <a:t>31/01/2022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D62D7-F217-4772-89E5-38507DA738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3497706" y="216987"/>
            <a:ext cx="1085492" cy="4622976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41224" y="216987"/>
            <a:ext cx="3176072" cy="462297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7664-C582-4A3B-AE9C-95F102BAB6D1}" type="datetimeFigureOut">
              <a:rPr lang="fr-FR" smtClean="0"/>
              <a:pPr/>
              <a:t>31/01/2022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D62D7-F217-4772-89E5-38507DA738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41221" y="216981"/>
            <a:ext cx="4341973" cy="9030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41221" y="1264235"/>
            <a:ext cx="4341973" cy="3575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241226" y="5021821"/>
            <a:ext cx="1125698" cy="288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D7664-C582-4A3B-AE9C-95F102BAB6D1}" type="datetimeFigureOut">
              <a:rPr lang="fr-FR" smtClean="0"/>
              <a:pPr/>
              <a:t>31/01/2022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648348" y="5021821"/>
            <a:ext cx="1527730" cy="288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3457501" y="5021821"/>
            <a:ext cx="1125698" cy="288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D62D7-F217-4772-89E5-38507DA738F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94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0" indent="-342860" algn="l" defTabSz="91429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3" indent="-285717" algn="l" defTabSz="91429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7" indent="-228573" algn="l" defTabSz="91429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3" indent="-228573" algn="l" defTabSz="91429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9" indent="-228573" algn="l" defTabSz="91429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6" indent="-228573" algn="l" defTabSz="91429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91429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91429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91429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4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9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6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0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5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1" algn="l" defTabSz="9142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EE7197E9-6CB8-45E4-A00D-35140BA338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0270973"/>
              </p:ext>
            </p:extLst>
          </p:nvPr>
        </p:nvGraphicFramePr>
        <p:xfrm>
          <a:off x="244587" y="404813"/>
          <a:ext cx="4411630" cy="3382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BA9CF0AB-3E50-4496-AC81-6A32CEFC2C4C}"/>
              </a:ext>
            </a:extLst>
          </p:cNvPr>
          <p:cNvSpPr txBox="1"/>
          <p:nvPr/>
        </p:nvSpPr>
        <p:spPr>
          <a:xfrm>
            <a:off x="3268923" y="1090741"/>
            <a:ext cx="13084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00" b="1" dirty="0">
                <a:latin typeface="Arial" panose="020B0604020202020204" pitchFamily="34" charset="0"/>
                <a:cs typeface="Arial" panose="020B0604020202020204" pitchFamily="34" charset="0"/>
              </a:rPr>
              <a:t>HR=</a:t>
            </a:r>
            <a:r>
              <a:rPr lang="fr-FR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0,31[0-0,62] </a:t>
            </a:r>
          </a:p>
          <a:p>
            <a:pPr algn="ctr"/>
            <a:r>
              <a:rPr lang="fr-FR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p=0,001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8D75862-82AE-4215-8FCB-69CB4DB2C119}"/>
              </a:ext>
            </a:extLst>
          </p:cNvPr>
          <p:cNvSpPr txBox="1"/>
          <p:nvPr/>
        </p:nvSpPr>
        <p:spPr>
          <a:xfrm>
            <a:off x="247046" y="3802360"/>
            <a:ext cx="44116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/>
              <a:t>Supplementary Fig. 1.</a:t>
            </a:r>
            <a:r>
              <a:rPr lang="en-US" sz="1400" dirty="0"/>
              <a:t> Radiation free survival according to duration between 2 surgical operations.  It is statistically significant when this duration is considered as a continuous variable (p=0.015) or with a cut-off at 2 years (p=0.001).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40993455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7516</TotalTime>
  <Words>66</Words>
  <Application>Microsoft Office PowerPoint</Application>
  <PresentationFormat>Personnalisé</PresentationFormat>
  <Paragraphs>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Dupin</dc:creator>
  <cp:lastModifiedBy>Charles Dupin</cp:lastModifiedBy>
  <cp:revision>156</cp:revision>
  <dcterms:created xsi:type="dcterms:W3CDTF">2018-10-12T07:41:55Z</dcterms:created>
  <dcterms:modified xsi:type="dcterms:W3CDTF">2022-01-31T17:15:15Z</dcterms:modified>
</cp:coreProperties>
</file>