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4113" r:id="rId2"/>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340"/>
    <a:srgbClr val="E2ECF1"/>
    <a:srgbClr val="F1F6F8"/>
    <a:srgbClr val="DBE9F0"/>
    <a:srgbClr val="073B4C"/>
    <a:srgbClr val="335FFE"/>
    <a:srgbClr val="ECF3F6"/>
    <a:srgbClr val="B5B5B5"/>
    <a:srgbClr val="DEDED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75" autoAdjust="0"/>
    <p:restoredTop sz="82904" autoAdjust="0"/>
  </p:normalViewPr>
  <p:slideViewPr>
    <p:cSldViewPr snapToGrid="0" snapToObjects="1">
      <p:cViewPr varScale="1">
        <p:scale>
          <a:sx n="27" d="100"/>
          <a:sy n="27" d="100"/>
        </p:scale>
        <p:origin x="1982" y="254"/>
      </p:cViewPr>
      <p:guideLst/>
    </p:cSldViewPr>
  </p:slideViewPr>
  <p:outlineViewPr>
    <p:cViewPr>
      <p:scale>
        <a:sx n="33" d="100"/>
        <a:sy n="33" d="100"/>
      </p:scale>
      <p:origin x="0" y="0"/>
    </p:cViewPr>
  </p:outlineViewPr>
  <p:notesTextViewPr>
    <p:cViewPr>
      <p:scale>
        <a:sx n="3" d="2"/>
        <a:sy n="3" d="2"/>
      </p:scale>
      <p:origin x="0" y="-115"/>
    </p:cViewPr>
  </p:notesTextViewPr>
  <p:sorterViewPr>
    <p:cViewPr>
      <p:scale>
        <a:sx n="30" d="100"/>
        <a:sy n="3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Poppins" pitchFamily="2"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Poppins" pitchFamily="2" charset="77"/>
              </a:defRPr>
            </a:lvl1pPr>
          </a:lstStyle>
          <a:p>
            <a:fld id="{EFC10EE1-B198-C942-8235-326C972CBB30}" type="datetimeFigureOut">
              <a:rPr lang="en-US" smtClean="0"/>
              <a:pPr/>
              <a:t>4/15/2025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Poppins"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Poppins" pitchFamily="2"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Poppins" pitchFamily="2" charset="77"/>
        <a:ea typeface="+mn-ea"/>
        <a:cs typeface="+mn-cs"/>
      </a:defRPr>
    </a:lvl1pPr>
    <a:lvl2pPr marL="914217" algn="l" defTabSz="914217" rtl="0" eaLnBrk="1" latinLnBrk="0" hangingPunct="1">
      <a:defRPr sz="2400" b="0" i="0" kern="1200">
        <a:solidFill>
          <a:schemeClr val="tx1"/>
        </a:solidFill>
        <a:latin typeface="Poppins" pitchFamily="2" charset="77"/>
        <a:ea typeface="+mn-ea"/>
        <a:cs typeface="+mn-cs"/>
      </a:defRPr>
    </a:lvl2pPr>
    <a:lvl3pPr marL="1828434" algn="l" defTabSz="914217" rtl="0" eaLnBrk="1" latinLnBrk="0" hangingPunct="1">
      <a:defRPr sz="2400" b="0" i="0" kern="1200">
        <a:solidFill>
          <a:schemeClr val="tx1"/>
        </a:solidFill>
        <a:latin typeface="Poppins" pitchFamily="2" charset="77"/>
        <a:ea typeface="+mn-ea"/>
        <a:cs typeface="+mn-cs"/>
      </a:defRPr>
    </a:lvl3pPr>
    <a:lvl4pPr marL="2742651" algn="l" defTabSz="914217" rtl="0" eaLnBrk="1" latinLnBrk="0" hangingPunct="1">
      <a:defRPr sz="2400" b="0" i="0" kern="1200">
        <a:solidFill>
          <a:schemeClr val="tx1"/>
        </a:solidFill>
        <a:latin typeface="Poppins" pitchFamily="2" charset="77"/>
        <a:ea typeface="+mn-ea"/>
        <a:cs typeface="+mn-cs"/>
      </a:defRPr>
    </a:lvl4pPr>
    <a:lvl5pPr marL="3656868" algn="l" defTabSz="914217" rtl="0" eaLnBrk="1" latinLnBrk="0" hangingPunct="1">
      <a:defRPr sz="2400" b="0" i="0" kern="1200">
        <a:solidFill>
          <a:schemeClr val="tx1"/>
        </a:solidFill>
        <a:latin typeface="Poppins" pitchFamily="2"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dirty="0"/>
              <a:t>ERCP demonstrates high efficacy (89% success) and safety in managing traumatic pancreatic injuries, based on a meta-analysis of 1,823 patients. It significantly improves pancreatic duct integrity (OR 9.17) across pediatric (OR 6.73) and adult (OR 10.87) populations. Compared to surgery, this minimally invasive technique reduces hospital stay by approximately 3 days with low morbidity and mortality.</a:t>
            </a:r>
          </a:p>
          <a:p>
            <a:endParaRPr lang="tr-TR" dirty="0"/>
          </a:p>
        </p:txBody>
      </p:sp>
      <p:sp>
        <p:nvSpPr>
          <p:cNvPr id="4" name="Slayt Numarası Yer Tutucusu 3"/>
          <p:cNvSpPr>
            <a:spLocks noGrp="1"/>
          </p:cNvSpPr>
          <p:nvPr>
            <p:ph type="sldNum" sz="quarter" idx="5"/>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2622173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Lst>
  <p:hf hdr="0" ftr="0" dt="0"/>
  <p:txStyles>
    <p:titleStyle>
      <a:lvl1pPr algn="ctr" defTabSz="1828434" rtl="0" eaLnBrk="1" latinLnBrk="0" hangingPunct="1">
        <a:lnSpc>
          <a:spcPct val="90000"/>
        </a:lnSpc>
        <a:spcBef>
          <a:spcPct val="0"/>
        </a:spcBef>
        <a:buNone/>
        <a:defRPr lang="en-US" sz="7400" b="1" i="0" kern="1200" spc="-290" baseline="0">
          <a:solidFill>
            <a:schemeClr val="tx2"/>
          </a:solidFill>
          <a:latin typeface="Poppins" pitchFamily="2" charset="77"/>
          <a:ea typeface="Open Sans Light" panose="020B0306030504020204" pitchFamily="34" charset="0"/>
          <a:cs typeface="Poppins" pitchFamily="2" charset="77"/>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4000" b="0" i="0" kern="1200" spc="-30" baseline="0" dirty="0" smtClean="0">
          <a:solidFill>
            <a:schemeClr val="tx1"/>
          </a:solidFill>
          <a:effectLst/>
          <a:latin typeface="Poppins" pitchFamily="2" charset="77"/>
          <a:ea typeface="Open Sans Light" panose="020B0306030504020204" pitchFamily="34" charset="0"/>
          <a:cs typeface="Poppins" pitchFamily="2" charset="77"/>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3200" b="0" i="0" kern="1200" spc="-30" baseline="0" dirty="0" smtClean="0">
          <a:solidFill>
            <a:schemeClr val="tx1"/>
          </a:solidFill>
          <a:effectLst/>
          <a:latin typeface="Poppins" pitchFamily="2" charset="77"/>
          <a:ea typeface="Open Sans Light" panose="020B0306030504020204" pitchFamily="34" charset="0"/>
          <a:cs typeface="Poppins" pitchFamily="2" charset="77"/>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2800" b="0" i="0" kern="1200" spc="-30" baseline="0" dirty="0" smtClean="0">
          <a:solidFill>
            <a:schemeClr val="tx1"/>
          </a:solidFill>
          <a:effectLst/>
          <a:latin typeface="Poppins" pitchFamily="2" charset="77"/>
          <a:ea typeface="Open Sans Light" panose="020B0306030504020204" pitchFamily="34" charset="0"/>
          <a:cs typeface="Poppins" pitchFamily="2" charset="77"/>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2400" b="0" i="0" kern="1200" spc="-30" baseline="0" dirty="0" smtClean="0">
          <a:solidFill>
            <a:schemeClr val="tx1"/>
          </a:solidFill>
          <a:effectLst/>
          <a:latin typeface="Poppins" pitchFamily="2" charset="77"/>
          <a:ea typeface="Open Sans Light" panose="020B0306030504020204" pitchFamily="34" charset="0"/>
          <a:cs typeface="Poppins" pitchFamily="2" charset="77"/>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2400" b="0" i="0" kern="1200" spc="-30" baseline="0" dirty="0">
          <a:solidFill>
            <a:schemeClr val="tx1"/>
          </a:solidFill>
          <a:effectLst/>
          <a:latin typeface="Poppins" pitchFamily="2" charset="77"/>
          <a:ea typeface="Open Sans Light" panose="020B0306030504020204" pitchFamily="34" charset="0"/>
          <a:cs typeface="Poppins" pitchFamily="2" charset="77"/>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4CF92-2AB1-6B34-2C16-6C7A7B46BE89}"/>
            </a:ext>
          </a:extLst>
        </p:cNvPr>
        <p:cNvGrpSpPr/>
        <p:nvPr/>
      </p:nvGrpSpPr>
      <p:grpSpPr>
        <a:xfrm>
          <a:off x="0" y="0"/>
          <a:ext cx="0" cy="0"/>
          <a:chOff x="0" y="0"/>
          <a:chExt cx="0" cy="0"/>
        </a:xfrm>
      </p:grpSpPr>
      <p:pic>
        <p:nvPicPr>
          <p:cNvPr id="49" name="Resim 48" descr="adam, insan, insan yüzü, taslak, çizim içeren bir resim&#10;&#10;Yapay zeka tarafından oluşturulan içerik yanlış olabilir.">
            <a:extLst>
              <a:ext uri="{FF2B5EF4-FFF2-40B4-BE49-F238E27FC236}">
                <a16:creationId xmlns:a16="http://schemas.microsoft.com/office/drawing/2014/main" id="{6E861419-A01C-D326-85C4-557FB0216DEC}"/>
              </a:ext>
            </a:extLst>
          </p:cNvPr>
          <p:cNvPicPr>
            <a:picLocks noChangeAspect="1"/>
          </p:cNvPicPr>
          <p:nvPr/>
        </p:nvPicPr>
        <p:blipFill>
          <a:blip r:embed="rId3" cstate="email">
            <a:extLst>
              <a:ext uri="{28A0092B-C50C-407E-A947-70E740481C1C}">
                <a14:useLocalDpi xmlns:a14="http://schemas.microsoft.com/office/drawing/2010/main" val="0"/>
              </a:ext>
            </a:extLst>
          </a:blip>
          <a:srcRect l="12621" t="2809" r="22558" b="3915"/>
          <a:stretch/>
        </p:blipFill>
        <p:spPr>
          <a:xfrm>
            <a:off x="11600687" y="2930155"/>
            <a:ext cx="2823717" cy="2216349"/>
          </a:xfrm>
          <a:prstGeom prst="rect">
            <a:avLst/>
          </a:prstGeom>
        </p:spPr>
      </p:pic>
      <p:grpSp>
        <p:nvGrpSpPr>
          <p:cNvPr id="45" name="Grup 44">
            <a:extLst>
              <a:ext uri="{FF2B5EF4-FFF2-40B4-BE49-F238E27FC236}">
                <a16:creationId xmlns:a16="http://schemas.microsoft.com/office/drawing/2014/main" id="{B7506B4F-458A-3C20-95B1-52C35F796C1B}"/>
              </a:ext>
            </a:extLst>
          </p:cNvPr>
          <p:cNvGrpSpPr/>
          <p:nvPr/>
        </p:nvGrpSpPr>
        <p:grpSpPr>
          <a:xfrm>
            <a:off x="20256566" y="2852790"/>
            <a:ext cx="2962774" cy="2273880"/>
            <a:chOff x="5510222" y="2849879"/>
            <a:chExt cx="6678603" cy="4232523"/>
          </a:xfrm>
        </p:grpSpPr>
        <p:pic>
          <p:nvPicPr>
            <p:cNvPr id="43" name="Resim 42" descr="metin, yazı tipi, ekran görüntüsü, tasarım içeren bir resim&#10;&#10;Yapay zeka tarafından oluşturulan içerik yanlış olabilir.">
              <a:extLst>
                <a:ext uri="{FF2B5EF4-FFF2-40B4-BE49-F238E27FC236}">
                  <a16:creationId xmlns:a16="http://schemas.microsoft.com/office/drawing/2014/main" id="{25021926-895F-1DFC-9BFF-BB36D34BCC94}"/>
                </a:ext>
              </a:extLst>
            </p:cNvPr>
            <p:cNvPicPr>
              <a:picLocks noChangeAspect="1"/>
            </p:cNvPicPr>
            <p:nvPr/>
          </p:nvPicPr>
          <p:blipFill>
            <a:blip r:embed="rId4" cstate="email">
              <a:extLst>
                <a:ext uri="{28A0092B-C50C-407E-A947-70E740481C1C}">
                  <a14:useLocalDpi xmlns:a14="http://schemas.microsoft.com/office/drawing/2010/main" val="0"/>
                </a:ext>
              </a:extLst>
            </a:blip>
            <a:srcRect l="7663" t="29166" r="42539" b="12974"/>
            <a:stretch/>
          </p:blipFill>
          <p:spPr>
            <a:xfrm>
              <a:off x="5510222" y="2849879"/>
              <a:ext cx="6678603" cy="4232523"/>
            </a:xfrm>
            <a:prstGeom prst="rect">
              <a:avLst/>
            </a:prstGeom>
          </p:spPr>
        </p:pic>
        <p:pic>
          <p:nvPicPr>
            <p:cNvPr id="44" name="Resim 43" descr="metin, yazı tipi, ekran görüntüsü, tasarım içeren bir resim&#10;&#10;Yapay zeka tarafından oluşturulan içerik yanlış olabilir.">
              <a:extLst>
                <a:ext uri="{FF2B5EF4-FFF2-40B4-BE49-F238E27FC236}">
                  <a16:creationId xmlns:a16="http://schemas.microsoft.com/office/drawing/2014/main" id="{CCEA8D46-7948-D41F-A732-B9BB5EBB3D57}"/>
                </a:ext>
              </a:extLst>
            </p:cNvPr>
            <p:cNvPicPr>
              <a:picLocks noChangeAspect="1"/>
            </p:cNvPicPr>
            <p:nvPr/>
          </p:nvPicPr>
          <p:blipFill>
            <a:blip r:embed="rId5" cstate="email">
              <a:extLst>
                <a:ext uri="{28A0092B-C50C-407E-A947-70E740481C1C}">
                  <a14:useLocalDpi xmlns:a14="http://schemas.microsoft.com/office/drawing/2010/main" val="0"/>
                </a:ext>
              </a:extLst>
            </a:blip>
            <a:srcRect l="58735" t="38305" r="11379" b="40918"/>
            <a:stretch/>
          </p:blipFill>
          <p:spPr>
            <a:xfrm>
              <a:off x="5921258" y="5562505"/>
              <a:ext cx="4008080" cy="1519897"/>
            </a:xfrm>
            <a:prstGeom prst="rect">
              <a:avLst/>
            </a:prstGeom>
          </p:spPr>
        </p:pic>
      </p:grpSp>
      <p:sp>
        <p:nvSpPr>
          <p:cNvPr id="2" name="Freeform 75">
            <a:extLst>
              <a:ext uri="{FF2B5EF4-FFF2-40B4-BE49-F238E27FC236}">
                <a16:creationId xmlns:a16="http://schemas.microsoft.com/office/drawing/2014/main" id="{5762E5D1-1474-6261-A1AA-B2752092831F}"/>
              </a:ext>
            </a:extLst>
          </p:cNvPr>
          <p:cNvSpPr>
            <a:spLocks noChangeArrowheads="1"/>
          </p:cNvSpPr>
          <p:nvPr/>
        </p:nvSpPr>
        <p:spPr bwMode="auto">
          <a:xfrm>
            <a:off x="18944485" y="5126670"/>
            <a:ext cx="3976966" cy="7511136"/>
          </a:xfrm>
          <a:custGeom>
            <a:avLst/>
            <a:gdLst>
              <a:gd name="T0" fmla="*/ 2746 w 3193"/>
              <a:gd name="T1" fmla="*/ 0 h 5003"/>
              <a:gd name="T2" fmla="*/ 1200 w 3193"/>
              <a:gd name="T3" fmla="*/ 0 h 5003"/>
              <a:gd name="T4" fmla="*/ 0 w 3193"/>
              <a:gd name="T5" fmla="*/ 1015 h 5003"/>
              <a:gd name="T6" fmla="*/ 0 w 3193"/>
              <a:gd name="T7" fmla="*/ 4542 h 5003"/>
              <a:gd name="T8" fmla="*/ 0 w 3193"/>
              <a:gd name="T9" fmla="*/ 4542 h 5003"/>
              <a:gd name="T10" fmla="*/ 460 w 3193"/>
              <a:gd name="T11" fmla="*/ 5002 h 5003"/>
              <a:gd name="T12" fmla="*/ 2733 w 3193"/>
              <a:gd name="T13" fmla="*/ 5002 h 5003"/>
              <a:gd name="T14" fmla="*/ 2733 w 3193"/>
              <a:gd name="T15" fmla="*/ 5002 h 5003"/>
              <a:gd name="T16" fmla="*/ 3192 w 3193"/>
              <a:gd name="T17" fmla="*/ 4542 h 5003"/>
              <a:gd name="T18" fmla="*/ 3192 w 3193"/>
              <a:gd name="T19" fmla="*/ 446 h 5003"/>
              <a:gd name="T20" fmla="*/ 3192 w 3193"/>
              <a:gd name="T21" fmla="*/ 446 h 5003"/>
              <a:gd name="T22" fmla="*/ 2746 w 3193"/>
              <a:gd name="T23" fmla="*/ 0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3" h="5003">
                <a:moveTo>
                  <a:pt x="2746" y="0"/>
                </a:moveTo>
                <a:lnTo>
                  <a:pt x="1200" y="0"/>
                </a:lnTo>
                <a:lnTo>
                  <a:pt x="0" y="1015"/>
                </a:lnTo>
                <a:lnTo>
                  <a:pt x="0" y="4542"/>
                </a:lnTo>
                <a:lnTo>
                  <a:pt x="0" y="4542"/>
                </a:lnTo>
                <a:cubicBezTo>
                  <a:pt x="0" y="4796"/>
                  <a:pt x="206" y="5002"/>
                  <a:pt x="460" y="5002"/>
                </a:cubicBezTo>
                <a:lnTo>
                  <a:pt x="2733" y="5002"/>
                </a:lnTo>
                <a:lnTo>
                  <a:pt x="2733" y="5002"/>
                </a:lnTo>
                <a:cubicBezTo>
                  <a:pt x="2987" y="5002"/>
                  <a:pt x="3192" y="4796"/>
                  <a:pt x="3192" y="4542"/>
                </a:cubicBezTo>
                <a:lnTo>
                  <a:pt x="3192" y="446"/>
                </a:lnTo>
                <a:lnTo>
                  <a:pt x="3192" y="446"/>
                </a:lnTo>
                <a:cubicBezTo>
                  <a:pt x="3192" y="199"/>
                  <a:pt x="2993" y="0"/>
                  <a:pt x="2746" y="0"/>
                </a:cubicBezTo>
              </a:path>
            </a:pathLst>
          </a:custGeom>
          <a:solidFill>
            <a:schemeClr val="accent3"/>
          </a:solidFill>
          <a:ln>
            <a:noFill/>
          </a:ln>
          <a:effectLst/>
        </p:spPr>
        <p:txBody>
          <a:bodyPr wrap="none" anchor="ctr"/>
          <a:lstStyle/>
          <a:p>
            <a:endParaRPr lang="en-US" sz="3599" dirty="0">
              <a:latin typeface="Poppins" pitchFamily="2" charset="77"/>
            </a:endParaRPr>
          </a:p>
        </p:txBody>
      </p:sp>
      <p:sp>
        <p:nvSpPr>
          <p:cNvPr id="6" name="Freeform 81">
            <a:extLst>
              <a:ext uri="{FF2B5EF4-FFF2-40B4-BE49-F238E27FC236}">
                <a16:creationId xmlns:a16="http://schemas.microsoft.com/office/drawing/2014/main" id="{14A989D7-56CE-D051-7AA2-2B707CC75104}"/>
              </a:ext>
            </a:extLst>
          </p:cNvPr>
          <p:cNvSpPr>
            <a:spLocks noChangeArrowheads="1"/>
          </p:cNvSpPr>
          <p:nvPr/>
        </p:nvSpPr>
        <p:spPr bwMode="auto">
          <a:xfrm>
            <a:off x="10387112" y="5126670"/>
            <a:ext cx="3976966" cy="7511136"/>
          </a:xfrm>
          <a:custGeom>
            <a:avLst/>
            <a:gdLst>
              <a:gd name="T0" fmla="*/ 2747 w 3194"/>
              <a:gd name="T1" fmla="*/ 0 h 5003"/>
              <a:gd name="T2" fmla="*/ 1200 w 3194"/>
              <a:gd name="T3" fmla="*/ 0 h 5003"/>
              <a:gd name="T4" fmla="*/ 0 w 3194"/>
              <a:gd name="T5" fmla="*/ 1015 h 5003"/>
              <a:gd name="T6" fmla="*/ 0 w 3194"/>
              <a:gd name="T7" fmla="*/ 4542 h 5003"/>
              <a:gd name="T8" fmla="*/ 0 w 3194"/>
              <a:gd name="T9" fmla="*/ 4542 h 5003"/>
              <a:gd name="T10" fmla="*/ 459 w 3194"/>
              <a:gd name="T11" fmla="*/ 5002 h 5003"/>
              <a:gd name="T12" fmla="*/ 2734 w 3194"/>
              <a:gd name="T13" fmla="*/ 5002 h 5003"/>
              <a:gd name="T14" fmla="*/ 2734 w 3194"/>
              <a:gd name="T15" fmla="*/ 5002 h 5003"/>
              <a:gd name="T16" fmla="*/ 3193 w 3194"/>
              <a:gd name="T17" fmla="*/ 4542 h 5003"/>
              <a:gd name="T18" fmla="*/ 3193 w 3194"/>
              <a:gd name="T19" fmla="*/ 446 h 5003"/>
              <a:gd name="T20" fmla="*/ 3193 w 3194"/>
              <a:gd name="T21" fmla="*/ 446 h 5003"/>
              <a:gd name="T22" fmla="*/ 2747 w 3194"/>
              <a:gd name="T23" fmla="*/ 0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4" h="5003">
                <a:moveTo>
                  <a:pt x="2747" y="0"/>
                </a:moveTo>
                <a:lnTo>
                  <a:pt x="1200" y="0"/>
                </a:lnTo>
                <a:lnTo>
                  <a:pt x="0" y="1015"/>
                </a:lnTo>
                <a:lnTo>
                  <a:pt x="0" y="4542"/>
                </a:lnTo>
                <a:lnTo>
                  <a:pt x="0" y="4542"/>
                </a:lnTo>
                <a:cubicBezTo>
                  <a:pt x="0" y="4796"/>
                  <a:pt x="205" y="5002"/>
                  <a:pt x="459" y="5002"/>
                </a:cubicBezTo>
                <a:lnTo>
                  <a:pt x="2734" y="5002"/>
                </a:lnTo>
                <a:lnTo>
                  <a:pt x="2734" y="5002"/>
                </a:lnTo>
                <a:cubicBezTo>
                  <a:pt x="2988" y="5002"/>
                  <a:pt x="3193" y="4796"/>
                  <a:pt x="3193" y="4542"/>
                </a:cubicBezTo>
                <a:lnTo>
                  <a:pt x="3193" y="446"/>
                </a:lnTo>
                <a:lnTo>
                  <a:pt x="3193" y="446"/>
                </a:lnTo>
                <a:cubicBezTo>
                  <a:pt x="3193" y="199"/>
                  <a:pt x="2993" y="0"/>
                  <a:pt x="2747" y="0"/>
                </a:cubicBezTo>
              </a:path>
            </a:pathLst>
          </a:custGeom>
          <a:solidFill>
            <a:schemeClr val="accent5"/>
          </a:solidFill>
          <a:ln>
            <a:noFill/>
          </a:ln>
          <a:effectLst/>
        </p:spPr>
        <p:txBody>
          <a:bodyPr wrap="none" anchor="ctr"/>
          <a:lstStyle/>
          <a:p>
            <a:endParaRPr lang="en-US" sz="3599" dirty="0">
              <a:latin typeface="Poppins" pitchFamily="2" charset="77"/>
            </a:endParaRPr>
          </a:p>
        </p:txBody>
      </p:sp>
      <p:pic>
        <p:nvPicPr>
          <p:cNvPr id="54" name="Resim 53" descr="elektronik donanım, elektronik cihaz, küçük alet, multimedya içeren bir resim&#10;&#10;Yapay zeka tarafından oluşturulan içerik yanlış olabilir.">
            <a:extLst>
              <a:ext uri="{FF2B5EF4-FFF2-40B4-BE49-F238E27FC236}">
                <a16:creationId xmlns:a16="http://schemas.microsoft.com/office/drawing/2014/main" id="{3DF3CCB5-467E-467C-B802-F3513A10C564}"/>
              </a:ext>
            </a:extLst>
          </p:cNvPr>
          <p:cNvPicPr>
            <a:picLocks noChangeAspect="1"/>
          </p:cNvPicPr>
          <p:nvPr/>
        </p:nvPicPr>
        <p:blipFill>
          <a:blip r:embed="rId6" cstate="email">
            <a:extLst>
              <a:ext uri="{28A0092B-C50C-407E-A947-70E740481C1C}">
                <a14:useLocalDpi xmlns:a14="http://schemas.microsoft.com/office/drawing/2010/main" val="0"/>
              </a:ext>
            </a:extLst>
          </a:blip>
          <a:srcRect l="14219" t="13229" r="17347"/>
          <a:stretch/>
        </p:blipFill>
        <p:spPr>
          <a:xfrm>
            <a:off x="7072259" y="3222356"/>
            <a:ext cx="3132782" cy="2166679"/>
          </a:xfrm>
          <a:prstGeom prst="rect">
            <a:avLst/>
          </a:prstGeom>
        </p:spPr>
      </p:pic>
      <p:grpSp>
        <p:nvGrpSpPr>
          <p:cNvPr id="41" name="Grup 40">
            <a:extLst>
              <a:ext uri="{FF2B5EF4-FFF2-40B4-BE49-F238E27FC236}">
                <a16:creationId xmlns:a16="http://schemas.microsoft.com/office/drawing/2014/main" id="{D236FE80-5117-4268-C669-F5633CE00753}"/>
              </a:ext>
            </a:extLst>
          </p:cNvPr>
          <p:cNvGrpSpPr/>
          <p:nvPr/>
        </p:nvGrpSpPr>
        <p:grpSpPr>
          <a:xfrm>
            <a:off x="15652888" y="2689536"/>
            <a:ext cx="3033064" cy="2566318"/>
            <a:chOff x="14338715" y="1715098"/>
            <a:chExt cx="3236613" cy="3189968"/>
          </a:xfrm>
        </p:grpSpPr>
        <p:pic>
          <p:nvPicPr>
            <p:cNvPr id="39" name="Resim 38" descr="siluet içeren bir resim&#10;&#10;Yapay zeka tarafından oluşturulan içerik yanlış olabilir.">
              <a:extLst>
                <a:ext uri="{FF2B5EF4-FFF2-40B4-BE49-F238E27FC236}">
                  <a16:creationId xmlns:a16="http://schemas.microsoft.com/office/drawing/2014/main" id="{A24E1D49-DEB7-5D96-D500-9B893271C9DB}"/>
                </a:ext>
              </a:extLst>
            </p:cNvPr>
            <p:cNvPicPr>
              <a:picLocks noChangeAspect="1"/>
            </p:cNvPicPr>
            <p:nvPr/>
          </p:nvPicPr>
          <p:blipFill>
            <a:blip r:embed="rId7" cstate="email">
              <a:extLst>
                <a:ext uri="{28A0092B-C50C-407E-A947-70E740481C1C}">
                  <a14:useLocalDpi xmlns:a14="http://schemas.microsoft.com/office/drawing/2010/main" val="0"/>
                </a:ext>
              </a:extLst>
            </a:blip>
            <a:srcRect l="16776" r="54800"/>
            <a:stretch/>
          </p:blipFill>
          <p:spPr>
            <a:xfrm>
              <a:off x="14338715" y="1715098"/>
              <a:ext cx="1662281" cy="3189968"/>
            </a:xfrm>
            <a:prstGeom prst="rect">
              <a:avLst/>
            </a:prstGeom>
          </p:spPr>
        </p:pic>
        <p:pic>
          <p:nvPicPr>
            <p:cNvPr id="40" name="Resim 39" descr="siluet içeren bir resim&#10;&#10;Yapay zeka tarafından oluşturulan içerik yanlış olabilir.">
              <a:extLst>
                <a:ext uri="{FF2B5EF4-FFF2-40B4-BE49-F238E27FC236}">
                  <a16:creationId xmlns:a16="http://schemas.microsoft.com/office/drawing/2014/main" id="{BECAD6AF-DC09-8C9F-CA88-F0DB770837F2}"/>
                </a:ext>
              </a:extLst>
            </p:cNvPr>
            <p:cNvPicPr>
              <a:picLocks noChangeAspect="1"/>
            </p:cNvPicPr>
            <p:nvPr/>
          </p:nvPicPr>
          <p:blipFill>
            <a:blip r:embed="rId7" cstate="email">
              <a:extLst>
                <a:ext uri="{28A0092B-C50C-407E-A947-70E740481C1C}">
                  <a14:useLocalDpi xmlns:a14="http://schemas.microsoft.com/office/drawing/2010/main" val="0"/>
                </a:ext>
              </a:extLst>
            </a:blip>
            <a:srcRect l="56449" r="15128"/>
            <a:stretch/>
          </p:blipFill>
          <p:spPr>
            <a:xfrm>
              <a:off x="15913047" y="1715098"/>
              <a:ext cx="1662281" cy="3189968"/>
            </a:xfrm>
            <a:prstGeom prst="rect">
              <a:avLst/>
            </a:prstGeom>
          </p:spPr>
        </p:pic>
      </p:grpSp>
      <p:pic>
        <p:nvPicPr>
          <p:cNvPr id="7" name="Resim 6" descr="bisiklet, tekerlek, bisiklet tekerleği, araba lastiği içeren bir resim&#10;&#10;Yapay zeka tarafından oluşturulan içerik yanlış olabilir.">
            <a:extLst>
              <a:ext uri="{FF2B5EF4-FFF2-40B4-BE49-F238E27FC236}">
                <a16:creationId xmlns:a16="http://schemas.microsoft.com/office/drawing/2014/main" id="{6F1C3B67-B214-AEBB-2682-0D94D29F8EF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853037" y="2903320"/>
            <a:ext cx="3997180" cy="2515501"/>
          </a:xfrm>
          <a:prstGeom prst="rect">
            <a:avLst/>
          </a:prstGeom>
        </p:spPr>
      </p:pic>
      <p:sp>
        <p:nvSpPr>
          <p:cNvPr id="24" name="Freeform 69">
            <a:extLst>
              <a:ext uri="{FF2B5EF4-FFF2-40B4-BE49-F238E27FC236}">
                <a16:creationId xmlns:a16="http://schemas.microsoft.com/office/drawing/2014/main" id="{901766A8-A0C0-A5B8-D367-F4BA14B6D594}"/>
              </a:ext>
            </a:extLst>
          </p:cNvPr>
          <p:cNvSpPr>
            <a:spLocks noChangeArrowheads="1"/>
          </p:cNvSpPr>
          <p:nvPr/>
        </p:nvSpPr>
        <p:spPr bwMode="auto">
          <a:xfrm>
            <a:off x="1779497" y="5126670"/>
            <a:ext cx="3982460" cy="7511136"/>
          </a:xfrm>
          <a:custGeom>
            <a:avLst/>
            <a:gdLst>
              <a:gd name="T0" fmla="*/ 2747 w 3195"/>
              <a:gd name="T1" fmla="*/ 0 h 5003"/>
              <a:gd name="T2" fmla="*/ 1200 w 3195"/>
              <a:gd name="T3" fmla="*/ 0 h 5003"/>
              <a:gd name="T4" fmla="*/ 0 w 3195"/>
              <a:gd name="T5" fmla="*/ 1015 h 5003"/>
              <a:gd name="T6" fmla="*/ 0 w 3195"/>
              <a:gd name="T7" fmla="*/ 4542 h 5003"/>
              <a:gd name="T8" fmla="*/ 0 w 3195"/>
              <a:gd name="T9" fmla="*/ 4542 h 5003"/>
              <a:gd name="T10" fmla="*/ 459 w 3195"/>
              <a:gd name="T11" fmla="*/ 5002 h 5003"/>
              <a:gd name="T12" fmla="*/ 2734 w 3195"/>
              <a:gd name="T13" fmla="*/ 5002 h 5003"/>
              <a:gd name="T14" fmla="*/ 2734 w 3195"/>
              <a:gd name="T15" fmla="*/ 5002 h 5003"/>
              <a:gd name="T16" fmla="*/ 3194 w 3195"/>
              <a:gd name="T17" fmla="*/ 4542 h 5003"/>
              <a:gd name="T18" fmla="*/ 3194 w 3195"/>
              <a:gd name="T19" fmla="*/ 446 h 5003"/>
              <a:gd name="T20" fmla="*/ 3194 w 3195"/>
              <a:gd name="T21" fmla="*/ 446 h 5003"/>
              <a:gd name="T22" fmla="*/ 2747 w 3195"/>
              <a:gd name="T23" fmla="*/ 0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5" h="5003">
                <a:moveTo>
                  <a:pt x="2747" y="0"/>
                </a:moveTo>
                <a:lnTo>
                  <a:pt x="1200" y="0"/>
                </a:lnTo>
                <a:lnTo>
                  <a:pt x="0" y="1015"/>
                </a:lnTo>
                <a:lnTo>
                  <a:pt x="0" y="4542"/>
                </a:lnTo>
                <a:lnTo>
                  <a:pt x="0" y="4542"/>
                </a:lnTo>
                <a:cubicBezTo>
                  <a:pt x="0" y="4796"/>
                  <a:pt x="205" y="5002"/>
                  <a:pt x="459" y="5002"/>
                </a:cubicBezTo>
                <a:lnTo>
                  <a:pt x="2734" y="5002"/>
                </a:lnTo>
                <a:lnTo>
                  <a:pt x="2734" y="5002"/>
                </a:lnTo>
                <a:cubicBezTo>
                  <a:pt x="2988" y="5002"/>
                  <a:pt x="3194" y="4796"/>
                  <a:pt x="3194" y="4542"/>
                </a:cubicBezTo>
                <a:lnTo>
                  <a:pt x="3194" y="446"/>
                </a:lnTo>
                <a:lnTo>
                  <a:pt x="3194" y="446"/>
                </a:lnTo>
                <a:cubicBezTo>
                  <a:pt x="3194" y="199"/>
                  <a:pt x="2994" y="0"/>
                  <a:pt x="2747" y="0"/>
                </a:cubicBezTo>
              </a:path>
            </a:pathLst>
          </a:custGeom>
          <a:solidFill>
            <a:schemeClr val="accent1"/>
          </a:solidFill>
          <a:ln>
            <a:noFill/>
          </a:ln>
          <a:effectLst/>
        </p:spPr>
        <p:txBody>
          <a:bodyPr wrap="none" anchor="ctr"/>
          <a:lstStyle/>
          <a:p>
            <a:endParaRPr lang="en-US" sz="3599" dirty="0">
              <a:latin typeface="Poppins" pitchFamily="2" charset="77"/>
            </a:endParaRPr>
          </a:p>
        </p:txBody>
      </p:sp>
      <p:sp>
        <p:nvSpPr>
          <p:cNvPr id="25" name="Freeform 70">
            <a:extLst>
              <a:ext uri="{FF2B5EF4-FFF2-40B4-BE49-F238E27FC236}">
                <a16:creationId xmlns:a16="http://schemas.microsoft.com/office/drawing/2014/main" id="{A6090299-2891-62CD-BF21-AFDD0AEB6F50}"/>
              </a:ext>
            </a:extLst>
          </p:cNvPr>
          <p:cNvSpPr>
            <a:spLocks noChangeArrowheads="1"/>
          </p:cNvSpPr>
          <p:nvPr/>
        </p:nvSpPr>
        <p:spPr bwMode="auto">
          <a:xfrm>
            <a:off x="1620200" y="4780609"/>
            <a:ext cx="1598475" cy="1598474"/>
          </a:xfrm>
          <a:custGeom>
            <a:avLst/>
            <a:gdLst>
              <a:gd name="T0" fmla="*/ 1283 w 1284"/>
              <a:gd name="T1" fmla="*/ 642 h 1285"/>
              <a:gd name="T2" fmla="*/ 1283 w 1284"/>
              <a:gd name="T3" fmla="*/ 642 h 1285"/>
              <a:gd name="T4" fmla="*/ 642 w 1284"/>
              <a:gd name="T5" fmla="*/ 1284 h 1285"/>
              <a:gd name="T6" fmla="*/ 642 w 1284"/>
              <a:gd name="T7" fmla="*/ 1284 h 1285"/>
              <a:gd name="T8" fmla="*/ 0 w 1284"/>
              <a:gd name="T9" fmla="*/ 642 h 1285"/>
              <a:gd name="T10" fmla="*/ 0 w 1284"/>
              <a:gd name="T11" fmla="*/ 642 h 1285"/>
              <a:gd name="T12" fmla="*/ 642 w 1284"/>
              <a:gd name="T13" fmla="*/ 0 h 1285"/>
              <a:gd name="T14" fmla="*/ 642 w 1284"/>
              <a:gd name="T15" fmla="*/ 0 h 1285"/>
              <a:gd name="T16" fmla="*/ 1283 w 1284"/>
              <a:gd name="T17" fmla="*/ 642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4" h="1285">
                <a:moveTo>
                  <a:pt x="1283" y="642"/>
                </a:moveTo>
                <a:lnTo>
                  <a:pt x="1283" y="642"/>
                </a:lnTo>
                <a:cubicBezTo>
                  <a:pt x="1283" y="997"/>
                  <a:pt x="996" y="1284"/>
                  <a:pt x="642" y="1284"/>
                </a:cubicBezTo>
                <a:lnTo>
                  <a:pt x="642" y="1284"/>
                </a:lnTo>
                <a:cubicBezTo>
                  <a:pt x="288" y="1284"/>
                  <a:pt x="0" y="997"/>
                  <a:pt x="0" y="642"/>
                </a:cubicBezTo>
                <a:lnTo>
                  <a:pt x="0" y="642"/>
                </a:lnTo>
                <a:cubicBezTo>
                  <a:pt x="0" y="288"/>
                  <a:pt x="288" y="0"/>
                  <a:pt x="642" y="0"/>
                </a:cubicBezTo>
                <a:lnTo>
                  <a:pt x="642" y="0"/>
                </a:lnTo>
                <a:cubicBezTo>
                  <a:pt x="996" y="0"/>
                  <a:pt x="1283" y="288"/>
                  <a:pt x="1283" y="642"/>
                </a:cubicBezTo>
              </a:path>
            </a:pathLst>
          </a:custGeom>
          <a:solidFill>
            <a:schemeClr val="bg2"/>
          </a:solidFill>
          <a:ln>
            <a:noFill/>
          </a:ln>
          <a:effectLst/>
        </p:spPr>
        <p:txBody>
          <a:bodyPr wrap="none" anchor="ctr"/>
          <a:lstStyle/>
          <a:p>
            <a:endParaRPr lang="en-US" sz="3599" dirty="0">
              <a:latin typeface="Poppins" pitchFamily="2" charset="77"/>
            </a:endParaRPr>
          </a:p>
        </p:txBody>
      </p:sp>
      <p:sp>
        <p:nvSpPr>
          <p:cNvPr id="26" name="Freeform 71">
            <a:extLst>
              <a:ext uri="{FF2B5EF4-FFF2-40B4-BE49-F238E27FC236}">
                <a16:creationId xmlns:a16="http://schemas.microsoft.com/office/drawing/2014/main" id="{C01C9AB3-ADA9-1C29-639A-B36460B086B2}"/>
              </a:ext>
            </a:extLst>
          </p:cNvPr>
          <p:cNvSpPr>
            <a:spLocks noChangeArrowheads="1"/>
          </p:cNvSpPr>
          <p:nvPr/>
        </p:nvSpPr>
        <p:spPr bwMode="auto">
          <a:xfrm>
            <a:off x="1735553" y="4901458"/>
            <a:ext cx="1367770" cy="1367766"/>
          </a:xfrm>
          <a:custGeom>
            <a:avLst/>
            <a:gdLst>
              <a:gd name="T0" fmla="*/ 1096 w 1097"/>
              <a:gd name="T1" fmla="*/ 547 h 1096"/>
              <a:gd name="T2" fmla="*/ 1096 w 1097"/>
              <a:gd name="T3" fmla="*/ 547 h 1096"/>
              <a:gd name="T4" fmla="*/ 548 w 1097"/>
              <a:gd name="T5" fmla="*/ 1095 h 1096"/>
              <a:gd name="T6" fmla="*/ 548 w 1097"/>
              <a:gd name="T7" fmla="*/ 1095 h 1096"/>
              <a:gd name="T8" fmla="*/ 0 w 1097"/>
              <a:gd name="T9" fmla="*/ 547 h 1096"/>
              <a:gd name="T10" fmla="*/ 0 w 1097"/>
              <a:gd name="T11" fmla="*/ 547 h 1096"/>
              <a:gd name="T12" fmla="*/ 548 w 1097"/>
              <a:gd name="T13" fmla="*/ 0 h 1096"/>
              <a:gd name="T14" fmla="*/ 548 w 1097"/>
              <a:gd name="T15" fmla="*/ 0 h 1096"/>
              <a:gd name="T16" fmla="*/ 1096 w 1097"/>
              <a:gd name="T17" fmla="*/ 54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1096">
                <a:moveTo>
                  <a:pt x="1096" y="547"/>
                </a:moveTo>
                <a:lnTo>
                  <a:pt x="1096" y="547"/>
                </a:lnTo>
                <a:cubicBezTo>
                  <a:pt x="1096" y="850"/>
                  <a:pt x="850" y="1095"/>
                  <a:pt x="548" y="1095"/>
                </a:cubicBezTo>
                <a:lnTo>
                  <a:pt x="548" y="1095"/>
                </a:lnTo>
                <a:cubicBezTo>
                  <a:pt x="246" y="1095"/>
                  <a:pt x="0" y="850"/>
                  <a:pt x="0" y="547"/>
                </a:cubicBezTo>
                <a:lnTo>
                  <a:pt x="0" y="547"/>
                </a:lnTo>
                <a:cubicBezTo>
                  <a:pt x="0" y="245"/>
                  <a:pt x="246" y="0"/>
                  <a:pt x="548" y="0"/>
                </a:cubicBezTo>
                <a:lnTo>
                  <a:pt x="548" y="0"/>
                </a:lnTo>
                <a:cubicBezTo>
                  <a:pt x="850" y="0"/>
                  <a:pt x="1096" y="245"/>
                  <a:pt x="1096" y="547"/>
                </a:cubicBezTo>
              </a:path>
            </a:pathLst>
          </a:custGeom>
          <a:solidFill>
            <a:schemeClr val="accent1"/>
          </a:solidFill>
          <a:ln>
            <a:noFill/>
          </a:ln>
          <a:effectLst/>
        </p:spPr>
        <p:txBody>
          <a:bodyPr wrap="none" anchor="ctr"/>
          <a:lstStyle/>
          <a:p>
            <a:endParaRPr lang="en-US" sz="3599" dirty="0">
              <a:latin typeface="Poppins" pitchFamily="2" charset="77"/>
            </a:endParaRPr>
          </a:p>
        </p:txBody>
      </p:sp>
      <p:sp>
        <p:nvSpPr>
          <p:cNvPr id="27" name="Freeform 72">
            <a:extLst>
              <a:ext uri="{FF2B5EF4-FFF2-40B4-BE49-F238E27FC236}">
                <a16:creationId xmlns:a16="http://schemas.microsoft.com/office/drawing/2014/main" id="{714C6ADF-F881-4B6B-5AA8-47A8ACCBBE31}"/>
              </a:ext>
            </a:extLst>
          </p:cNvPr>
          <p:cNvSpPr>
            <a:spLocks noChangeArrowheads="1"/>
          </p:cNvSpPr>
          <p:nvPr/>
        </p:nvSpPr>
        <p:spPr bwMode="auto">
          <a:xfrm>
            <a:off x="6080557" y="5126670"/>
            <a:ext cx="3982456" cy="7511136"/>
          </a:xfrm>
          <a:custGeom>
            <a:avLst/>
            <a:gdLst>
              <a:gd name="T0" fmla="*/ 2747 w 3195"/>
              <a:gd name="T1" fmla="*/ 0 h 5003"/>
              <a:gd name="T2" fmla="*/ 1200 w 3195"/>
              <a:gd name="T3" fmla="*/ 0 h 5003"/>
              <a:gd name="T4" fmla="*/ 0 w 3195"/>
              <a:gd name="T5" fmla="*/ 1015 h 5003"/>
              <a:gd name="T6" fmla="*/ 0 w 3195"/>
              <a:gd name="T7" fmla="*/ 4542 h 5003"/>
              <a:gd name="T8" fmla="*/ 0 w 3195"/>
              <a:gd name="T9" fmla="*/ 4542 h 5003"/>
              <a:gd name="T10" fmla="*/ 460 w 3195"/>
              <a:gd name="T11" fmla="*/ 5002 h 5003"/>
              <a:gd name="T12" fmla="*/ 2734 w 3195"/>
              <a:gd name="T13" fmla="*/ 5002 h 5003"/>
              <a:gd name="T14" fmla="*/ 2734 w 3195"/>
              <a:gd name="T15" fmla="*/ 5002 h 5003"/>
              <a:gd name="T16" fmla="*/ 3194 w 3195"/>
              <a:gd name="T17" fmla="*/ 4542 h 5003"/>
              <a:gd name="T18" fmla="*/ 3194 w 3195"/>
              <a:gd name="T19" fmla="*/ 446 h 5003"/>
              <a:gd name="T20" fmla="*/ 3194 w 3195"/>
              <a:gd name="T21" fmla="*/ 446 h 5003"/>
              <a:gd name="T22" fmla="*/ 2747 w 3195"/>
              <a:gd name="T23" fmla="*/ 0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5" h="5003">
                <a:moveTo>
                  <a:pt x="2747" y="0"/>
                </a:moveTo>
                <a:lnTo>
                  <a:pt x="1200" y="0"/>
                </a:lnTo>
                <a:lnTo>
                  <a:pt x="0" y="1015"/>
                </a:lnTo>
                <a:lnTo>
                  <a:pt x="0" y="4542"/>
                </a:lnTo>
                <a:lnTo>
                  <a:pt x="0" y="4542"/>
                </a:lnTo>
                <a:cubicBezTo>
                  <a:pt x="0" y="4796"/>
                  <a:pt x="206" y="5002"/>
                  <a:pt x="460" y="5002"/>
                </a:cubicBezTo>
                <a:lnTo>
                  <a:pt x="2734" y="5002"/>
                </a:lnTo>
                <a:lnTo>
                  <a:pt x="2734" y="5002"/>
                </a:lnTo>
                <a:cubicBezTo>
                  <a:pt x="2988" y="5002"/>
                  <a:pt x="3194" y="4796"/>
                  <a:pt x="3194" y="4542"/>
                </a:cubicBezTo>
                <a:lnTo>
                  <a:pt x="3194" y="446"/>
                </a:lnTo>
                <a:lnTo>
                  <a:pt x="3194" y="446"/>
                </a:lnTo>
                <a:cubicBezTo>
                  <a:pt x="3194" y="199"/>
                  <a:pt x="2994" y="0"/>
                  <a:pt x="2747" y="0"/>
                </a:cubicBezTo>
              </a:path>
            </a:pathLst>
          </a:custGeom>
          <a:solidFill>
            <a:schemeClr val="accent2"/>
          </a:solidFill>
          <a:ln>
            <a:noFill/>
          </a:ln>
          <a:effectLst/>
        </p:spPr>
        <p:txBody>
          <a:bodyPr wrap="none" anchor="ctr"/>
          <a:lstStyle/>
          <a:p>
            <a:endParaRPr lang="en-US" sz="3599" dirty="0">
              <a:latin typeface="Poppins" pitchFamily="2" charset="77"/>
            </a:endParaRPr>
          </a:p>
        </p:txBody>
      </p:sp>
      <p:sp>
        <p:nvSpPr>
          <p:cNvPr id="28" name="Freeform 73">
            <a:extLst>
              <a:ext uri="{FF2B5EF4-FFF2-40B4-BE49-F238E27FC236}">
                <a16:creationId xmlns:a16="http://schemas.microsoft.com/office/drawing/2014/main" id="{7187EBE2-4DF4-41BD-1205-D21CF09D0257}"/>
              </a:ext>
            </a:extLst>
          </p:cNvPr>
          <p:cNvSpPr>
            <a:spLocks noChangeArrowheads="1"/>
          </p:cNvSpPr>
          <p:nvPr/>
        </p:nvSpPr>
        <p:spPr bwMode="auto">
          <a:xfrm>
            <a:off x="5921256" y="4780609"/>
            <a:ext cx="1598478" cy="1598474"/>
          </a:xfrm>
          <a:custGeom>
            <a:avLst/>
            <a:gdLst>
              <a:gd name="T0" fmla="*/ 1284 w 1285"/>
              <a:gd name="T1" fmla="*/ 642 h 1285"/>
              <a:gd name="T2" fmla="*/ 1284 w 1285"/>
              <a:gd name="T3" fmla="*/ 642 h 1285"/>
              <a:gd name="T4" fmla="*/ 642 w 1285"/>
              <a:gd name="T5" fmla="*/ 1284 h 1285"/>
              <a:gd name="T6" fmla="*/ 642 w 1285"/>
              <a:gd name="T7" fmla="*/ 1284 h 1285"/>
              <a:gd name="T8" fmla="*/ 0 w 1285"/>
              <a:gd name="T9" fmla="*/ 642 h 1285"/>
              <a:gd name="T10" fmla="*/ 0 w 1285"/>
              <a:gd name="T11" fmla="*/ 642 h 1285"/>
              <a:gd name="T12" fmla="*/ 642 w 1285"/>
              <a:gd name="T13" fmla="*/ 0 h 1285"/>
              <a:gd name="T14" fmla="*/ 642 w 1285"/>
              <a:gd name="T15" fmla="*/ 0 h 1285"/>
              <a:gd name="T16" fmla="*/ 1284 w 1285"/>
              <a:gd name="T17" fmla="*/ 642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5" h="1285">
                <a:moveTo>
                  <a:pt x="1284" y="642"/>
                </a:moveTo>
                <a:lnTo>
                  <a:pt x="1284" y="642"/>
                </a:lnTo>
                <a:cubicBezTo>
                  <a:pt x="1284" y="997"/>
                  <a:pt x="996" y="1284"/>
                  <a:pt x="642" y="1284"/>
                </a:cubicBezTo>
                <a:lnTo>
                  <a:pt x="642" y="1284"/>
                </a:lnTo>
                <a:cubicBezTo>
                  <a:pt x="288" y="1284"/>
                  <a:pt x="0" y="997"/>
                  <a:pt x="0" y="642"/>
                </a:cubicBezTo>
                <a:lnTo>
                  <a:pt x="0" y="642"/>
                </a:lnTo>
                <a:cubicBezTo>
                  <a:pt x="0" y="288"/>
                  <a:pt x="288" y="0"/>
                  <a:pt x="642" y="0"/>
                </a:cubicBezTo>
                <a:lnTo>
                  <a:pt x="642" y="0"/>
                </a:lnTo>
                <a:cubicBezTo>
                  <a:pt x="996" y="0"/>
                  <a:pt x="1284" y="288"/>
                  <a:pt x="1284" y="642"/>
                </a:cubicBezTo>
              </a:path>
            </a:pathLst>
          </a:custGeom>
          <a:solidFill>
            <a:schemeClr val="bg2"/>
          </a:solidFill>
          <a:ln>
            <a:noFill/>
          </a:ln>
          <a:effectLst/>
        </p:spPr>
        <p:txBody>
          <a:bodyPr wrap="none" anchor="ctr"/>
          <a:lstStyle/>
          <a:p>
            <a:endParaRPr lang="en-US" sz="3599" dirty="0">
              <a:latin typeface="Poppins" pitchFamily="2" charset="77"/>
            </a:endParaRPr>
          </a:p>
        </p:txBody>
      </p:sp>
      <p:sp>
        <p:nvSpPr>
          <p:cNvPr id="29" name="Freeform 74">
            <a:extLst>
              <a:ext uri="{FF2B5EF4-FFF2-40B4-BE49-F238E27FC236}">
                <a16:creationId xmlns:a16="http://schemas.microsoft.com/office/drawing/2014/main" id="{E5084A33-0F23-4A56-C2CF-F14D140E892F}"/>
              </a:ext>
            </a:extLst>
          </p:cNvPr>
          <p:cNvSpPr>
            <a:spLocks noChangeArrowheads="1"/>
          </p:cNvSpPr>
          <p:nvPr/>
        </p:nvSpPr>
        <p:spPr bwMode="auto">
          <a:xfrm>
            <a:off x="6036611" y="4901458"/>
            <a:ext cx="1367766" cy="1367766"/>
          </a:xfrm>
          <a:custGeom>
            <a:avLst/>
            <a:gdLst>
              <a:gd name="T0" fmla="*/ 1095 w 1096"/>
              <a:gd name="T1" fmla="*/ 547 h 1096"/>
              <a:gd name="T2" fmla="*/ 1095 w 1096"/>
              <a:gd name="T3" fmla="*/ 547 h 1096"/>
              <a:gd name="T4" fmla="*/ 547 w 1096"/>
              <a:gd name="T5" fmla="*/ 1095 h 1096"/>
              <a:gd name="T6" fmla="*/ 547 w 1096"/>
              <a:gd name="T7" fmla="*/ 1095 h 1096"/>
              <a:gd name="T8" fmla="*/ 0 w 1096"/>
              <a:gd name="T9" fmla="*/ 547 h 1096"/>
              <a:gd name="T10" fmla="*/ 0 w 1096"/>
              <a:gd name="T11" fmla="*/ 547 h 1096"/>
              <a:gd name="T12" fmla="*/ 547 w 1096"/>
              <a:gd name="T13" fmla="*/ 0 h 1096"/>
              <a:gd name="T14" fmla="*/ 547 w 1096"/>
              <a:gd name="T15" fmla="*/ 0 h 1096"/>
              <a:gd name="T16" fmla="*/ 1095 w 1096"/>
              <a:gd name="T17" fmla="*/ 54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1096">
                <a:moveTo>
                  <a:pt x="1095" y="547"/>
                </a:moveTo>
                <a:lnTo>
                  <a:pt x="1095" y="547"/>
                </a:lnTo>
                <a:cubicBezTo>
                  <a:pt x="1095" y="850"/>
                  <a:pt x="850" y="1095"/>
                  <a:pt x="547" y="1095"/>
                </a:cubicBezTo>
                <a:lnTo>
                  <a:pt x="547" y="1095"/>
                </a:lnTo>
                <a:cubicBezTo>
                  <a:pt x="245" y="1095"/>
                  <a:pt x="0" y="850"/>
                  <a:pt x="0" y="547"/>
                </a:cubicBezTo>
                <a:lnTo>
                  <a:pt x="0" y="547"/>
                </a:lnTo>
                <a:cubicBezTo>
                  <a:pt x="0" y="245"/>
                  <a:pt x="245" y="0"/>
                  <a:pt x="547" y="0"/>
                </a:cubicBezTo>
                <a:lnTo>
                  <a:pt x="547" y="0"/>
                </a:lnTo>
                <a:cubicBezTo>
                  <a:pt x="850" y="0"/>
                  <a:pt x="1095" y="245"/>
                  <a:pt x="1095" y="547"/>
                </a:cubicBezTo>
              </a:path>
            </a:pathLst>
          </a:custGeom>
          <a:solidFill>
            <a:schemeClr val="accent2"/>
          </a:solidFill>
          <a:ln>
            <a:noFill/>
          </a:ln>
          <a:effectLst/>
        </p:spPr>
        <p:txBody>
          <a:bodyPr wrap="none" anchor="ctr"/>
          <a:lstStyle/>
          <a:p>
            <a:endParaRPr lang="en-US" sz="3599" dirty="0">
              <a:latin typeface="Poppins" pitchFamily="2" charset="77"/>
            </a:endParaRPr>
          </a:p>
        </p:txBody>
      </p:sp>
      <p:sp>
        <p:nvSpPr>
          <p:cNvPr id="33" name="Freeform 78">
            <a:extLst>
              <a:ext uri="{FF2B5EF4-FFF2-40B4-BE49-F238E27FC236}">
                <a16:creationId xmlns:a16="http://schemas.microsoft.com/office/drawing/2014/main" id="{816AF496-8906-A058-0C44-40C4ED733248}"/>
              </a:ext>
            </a:extLst>
          </p:cNvPr>
          <p:cNvSpPr>
            <a:spLocks noChangeArrowheads="1"/>
          </p:cNvSpPr>
          <p:nvPr/>
        </p:nvSpPr>
        <p:spPr bwMode="auto">
          <a:xfrm>
            <a:off x="14677171" y="5126670"/>
            <a:ext cx="3982460" cy="7511136"/>
          </a:xfrm>
          <a:custGeom>
            <a:avLst/>
            <a:gdLst>
              <a:gd name="T0" fmla="*/ 2747 w 3195"/>
              <a:gd name="T1" fmla="*/ 0 h 5003"/>
              <a:gd name="T2" fmla="*/ 1200 w 3195"/>
              <a:gd name="T3" fmla="*/ 0 h 5003"/>
              <a:gd name="T4" fmla="*/ 0 w 3195"/>
              <a:gd name="T5" fmla="*/ 1015 h 5003"/>
              <a:gd name="T6" fmla="*/ 0 w 3195"/>
              <a:gd name="T7" fmla="*/ 4542 h 5003"/>
              <a:gd name="T8" fmla="*/ 0 w 3195"/>
              <a:gd name="T9" fmla="*/ 4542 h 5003"/>
              <a:gd name="T10" fmla="*/ 460 w 3195"/>
              <a:gd name="T11" fmla="*/ 5002 h 5003"/>
              <a:gd name="T12" fmla="*/ 2735 w 3195"/>
              <a:gd name="T13" fmla="*/ 5002 h 5003"/>
              <a:gd name="T14" fmla="*/ 2735 w 3195"/>
              <a:gd name="T15" fmla="*/ 5002 h 5003"/>
              <a:gd name="T16" fmla="*/ 3194 w 3195"/>
              <a:gd name="T17" fmla="*/ 4542 h 5003"/>
              <a:gd name="T18" fmla="*/ 3194 w 3195"/>
              <a:gd name="T19" fmla="*/ 446 h 5003"/>
              <a:gd name="T20" fmla="*/ 3194 w 3195"/>
              <a:gd name="T21" fmla="*/ 446 h 5003"/>
              <a:gd name="T22" fmla="*/ 2747 w 3195"/>
              <a:gd name="T23" fmla="*/ 0 h 5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5" h="5003">
                <a:moveTo>
                  <a:pt x="2747" y="0"/>
                </a:moveTo>
                <a:lnTo>
                  <a:pt x="1200" y="0"/>
                </a:lnTo>
                <a:lnTo>
                  <a:pt x="0" y="1015"/>
                </a:lnTo>
                <a:lnTo>
                  <a:pt x="0" y="4542"/>
                </a:lnTo>
                <a:lnTo>
                  <a:pt x="0" y="4542"/>
                </a:lnTo>
                <a:cubicBezTo>
                  <a:pt x="0" y="4796"/>
                  <a:pt x="206" y="5002"/>
                  <a:pt x="460" y="5002"/>
                </a:cubicBezTo>
                <a:lnTo>
                  <a:pt x="2735" y="5002"/>
                </a:lnTo>
                <a:lnTo>
                  <a:pt x="2735" y="5002"/>
                </a:lnTo>
                <a:cubicBezTo>
                  <a:pt x="2988" y="5002"/>
                  <a:pt x="3194" y="4796"/>
                  <a:pt x="3194" y="4542"/>
                </a:cubicBezTo>
                <a:lnTo>
                  <a:pt x="3194" y="446"/>
                </a:lnTo>
                <a:lnTo>
                  <a:pt x="3194" y="446"/>
                </a:lnTo>
                <a:cubicBezTo>
                  <a:pt x="3194" y="199"/>
                  <a:pt x="2994" y="0"/>
                  <a:pt x="2747" y="0"/>
                </a:cubicBezTo>
              </a:path>
            </a:pathLst>
          </a:custGeom>
          <a:solidFill>
            <a:schemeClr val="accent4"/>
          </a:solidFill>
          <a:ln>
            <a:noFill/>
          </a:ln>
          <a:effectLst/>
        </p:spPr>
        <p:txBody>
          <a:bodyPr wrap="none" anchor="ctr"/>
          <a:lstStyle/>
          <a:p>
            <a:endParaRPr lang="en-US" sz="3599" dirty="0">
              <a:latin typeface="Poppins" pitchFamily="2" charset="77"/>
            </a:endParaRPr>
          </a:p>
        </p:txBody>
      </p:sp>
      <p:sp>
        <p:nvSpPr>
          <p:cNvPr id="34" name="Freeform 79">
            <a:extLst>
              <a:ext uri="{FF2B5EF4-FFF2-40B4-BE49-F238E27FC236}">
                <a16:creationId xmlns:a16="http://schemas.microsoft.com/office/drawing/2014/main" id="{6CA81505-07AA-67F0-08FF-0613DF35CF7F}"/>
              </a:ext>
            </a:extLst>
          </p:cNvPr>
          <p:cNvSpPr>
            <a:spLocks noChangeArrowheads="1"/>
          </p:cNvSpPr>
          <p:nvPr/>
        </p:nvSpPr>
        <p:spPr bwMode="auto">
          <a:xfrm>
            <a:off x="14517874" y="4780609"/>
            <a:ext cx="1598475" cy="1598474"/>
          </a:xfrm>
          <a:custGeom>
            <a:avLst/>
            <a:gdLst>
              <a:gd name="T0" fmla="*/ 1283 w 1284"/>
              <a:gd name="T1" fmla="*/ 642 h 1285"/>
              <a:gd name="T2" fmla="*/ 1283 w 1284"/>
              <a:gd name="T3" fmla="*/ 642 h 1285"/>
              <a:gd name="T4" fmla="*/ 642 w 1284"/>
              <a:gd name="T5" fmla="*/ 1284 h 1285"/>
              <a:gd name="T6" fmla="*/ 642 w 1284"/>
              <a:gd name="T7" fmla="*/ 1284 h 1285"/>
              <a:gd name="T8" fmla="*/ 0 w 1284"/>
              <a:gd name="T9" fmla="*/ 642 h 1285"/>
              <a:gd name="T10" fmla="*/ 0 w 1284"/>
              <a:gd name="T11" fmla="*/ 642 h 1285"/>
              <a:gd name="T12" fmla="*/ 642 w 1284"/>
              <a:gd name="T13" fmla="*/ 0 h 1285"/>
              <a:gd name="T14" fmla="*/ 642 w 1284"/>
              <a:gd name="T15" fmla="*/ 0 h 1285"/>
              <a:gd name="T16" fmla="*/ 1283 w 1284"/>
              <a:gd name="T17" fmla="*/ 642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4" h="1285">
                <a:moveTo>
                  <a:pt x="1283" y="642"/>
                </a:moveTo>
                <a:lnTo>
                  <a:pt x="1283" y="642"/>
                </a:lnTo>
                <a:cubicBezTo>
                  <a:pt x="1283" y="997"/>
                  <a:pt x="996" y="1284"/>
                  <a:pt x="642" y="1284"/>
                </a:cubicBezTo>
                <a:lnTo>
                  <a:pt x="642" y="1284"/>
                </a:lnTo>
                <a:cubicBezTo>
                  <a:pt x="287" y="1284"/>
                  <a:pt x="0" y="997"/>
                  <a:pt x="0" y="642"/>
                </a:cubicBezTo>
                <a:lnTo>
                  <a:pt x="0" y="642"/>
                </a:lnTo>
                <a:cubicBezTo>
                  <a:pt x="0" y="288"/>
                  <a:pt x="287" y="0"/>
                  <a:pt x="642" y="0"/>
                </a:cubicBezTo>
                <a:lnTo>
                  <a:pt x="642" y="0"/>
                </a:lnTo>
                <a:cubicBezTo>
                  <a:pt x="996" y="0"/>
                  <a:pt x="1283" y="288"/>
                  <a:pt x="1283" y="642"/>
                </a:cubicBezTo>
              </a:path>
            </a:pathLst>
          </a:custGeom>
          <a:solidFill>
            <a:schemeClr val="bg2"/>
          </a:solidFill>
          <a:ln>
            <a:noFill/>
          </a:ln>
          <a:effectLst/>
        </p:spPr>
        <p:txBody>
          <a:bodyPr wrap="none" anchor="ctr"/>
          <a:lstStyle/>
          <a:p>
            <a:endParaRPr lang="en-US" sz="3599" dirty="0">
              <a:latin typeface="Poppins" pitchFamily="2" charset="77"/>
            </a:endParaRPr>
          </a:p>
        </p:txBody>
      </p:sp>
      <p:sp>
        <p:nvSpPr>
          <p:cNvPr id="35" name="Freeform 80">
            <a:extLst>
              <a:ext uri="{FF2B5EF4-FFF2-40B4-BE49-F238E27FC236}">
                <a16:creationId xmlns:a16="http://schemas.microsoft.com/office/drawing/2014/main" id="{BD90FDD7-A7F0-24C5-C2AA-C93751A88A12}"/>
              </a:ext>
            </a:extLst>
          </p:cNvPr>
          <p:cNvSpPr>
            <a:spLocks noChangeArrowheads="1"/>
          </p:cNvSpPr>
          <p:nvPr/>
        </p:nvSpPr>
        <p:spPr bwMode="auto">
          <a:xfrm>
            <a:off x="14633227" y="4901458"/>
            <a:ext cx="1367770" cy="1367766"/>
          </a:xfrm>
          <a:custGeom>
            <a:avLst/>
            <a:gdLst>
              <a:gd name="T0" fmla="*/ 1095 w 1096"/>
              <a:gd name="T1" fmla="*/ 547 h 1096"/>
              <a:gd name="T2" fmla="*/ 1095 w 1096"/>
              <a:gd name="T3" fmla="*/ 547 h 1096"/>
              <a:gd name="T4" fmla="*/ 548 w 1096"/>
              <a:gd name="T5" fmla="*/ 1095 h 1096"/>
              <a:gd name="T6" fmla="*/ 548 w 1096"/>
              <a:gd name="T7" fmla="*/ 1095 h 1096"/>
              <a:gd name="T8" fmla="*/ 0 w 1096"/>
              <a:gd name="T9" fmla="*/ 547 h 1096"/>
              <a:gd name="T10" fmla="*/ 0 w 1096"/>
              <a:gd name="T11" fmla="*/ 547 h 1096"/>
              <a:gd name="T12" fmla="*/ 548 w 1096"/>
              <a:gd name="T13" fmla="*/ 0 h 1096"/>
              <a:gd name="T14" fmla="*/ 548 w 1096"/>
              <a:gd name="T15" fmla="*/ 0 h 1096"/>
              <a:gd name="T16" fmla="*/ 1095 w 1096"/>
              <a:gd name="T17" fmla="*/ 54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1096">
                <a:moveTo>
                  <a:pt x="1095" y="547"/>
                </a:moveTo>
                <a:lnTo>
                  <a:pt x="1095" y="547"/>
                </a:lnTo>
                <a:cubicBezTo>
                  <a:pt x="1095" y="850"/>
                  <a:pt x="850" y="1095"/>
                  <a:pt x="548" y="1095"/>
                </a:cubicBezTo>
                <a:lnTo>
                  <a:pt x="548" y="1095"/>
                </a:lnTo>
                <a:cubicBezTo>
                  <a:pt x="245" y="1095"/>
                  <a:pt x="0" y="850"/>
                  <a:pt x="0" y="547"/>
                </a:cubicBezTo>
                <a:lnTo>
                  <a:pt x="0" y="547"/>
                </a:lnTo>
                <a:cubicBezTo>
                  <a:pt x="0" y="245"/>
                  <a:pt x="245" y="0"/>
                  <a:pt x="548" y="0"/>
                </a:cubicBezTo>
                <a:lnTo>
                  <a:pt x="548" y="0"/>
                </a:lnTo>
                <a:cubicBezTo>
                  <a:pt x="850" y="0"/>
                  <a:pt x="1095" y="245"/>
                  <a:pt x="1095" y="547"/>
                </a:cubicBezTo>
              </a:path>
            </a:pathLst>
          </a:custGeom>
          <a:solidFill>
            <a:schemeClr val="accent4"/>
          </a:solidFill>
          <a:ln>
            <a:noFill/>
          </a:ln>
          <a:effectLst/>
        </p:spPr>
        <p:txBody>
          <a:bodyPr wrap="none" anchor="ctr"/>
          <a:lstStyle/>
          <a:p>
            <a:endParaRPr lang="en-US" sz="3599" dirty="0">
              <a:latin typeface="Poppins" pitchFamily="2" charset="77"/>
            </a:endParaRPr>
          </a:p>
        </p:txBody>
      </p:sp>
      <p:sp>
        <p:nvSpPr>
          <p:cNvPr id="5" name="TextBox 4">
            <a:extLst>
              <a:ext uri="{FF2B5EF4-FFF2-40B4-BE49-F238E27FC236}">
                <a16:creationId xmlns:a16="http://schemas.microsoft.com/office/drawing/2014/main" id="{976A9182-1CE2-D6D1-4FBB-C07B6647062B}"/>
              </a:ext>
            </a:extLst>
          </p:cNvPr>
          <p:cNvSpPr txBox="1"/>
          <p:nvPr/>
        </p:nvSpPr>
        <p:spPr>
          <a:xfrm>
            <a:off x="1303236" y="1503578"/>
            <a:ext cx="21335998" cy="553998"/>
          </a:xfrm>
          <a:prstGeom prst="rect">
            <a:avLst/>
          </a:prstGeom>
          <a:noFill/>
        </p:spPr>
        <p:txBody>
          <a:bodyPr wrap="square" rtlCol="0">
            <a:spAutoFit/>
          </a:bodyPr>
          <a:lstStyle/>
          <a:p>
            <a:pPr algn="ctr"/>
            <a:r>
              <a:rPr lang="en-US" sz="3000" spc="-120" dirty="0">
                <a:latin typeface="Poppins" pitchFamily="2" charset="77"/>
                <a:cs typeface="Poppins" pitchFamily="2" charset="77"/>
              </a:rPr>
              <a:t>A Systematic Review &amp; Meta-Analysis Summary</a:t>
            </a:r>
          </a:p>
        </p:txBody>
      </p:sp>
      <p:sp>
        <p:nvSpPr>
          <p:cNvPr id="9" name="TextBox 8">
            <a:extLst>
              <a:ext uri="{FF2B5EF4-FFF2-40B4-BE49-F238E27FC236}">
                <a16:creationId xmlns:a16="http://schemas.microsoft.com/office/drawing/2014/main" id="{07ED57A6-DE80-A813-25CE-70FEF1C421E5}"/>
              </a:ext>
            </a:extLst>
          </p:cNvPr>
          <p:cNvSpPr txBox="1"/>
          <p:nvPr/>
        </p:nvSpPr>
        <p:spPr>
          <a:xfrm>
            <a:off x="1955965" y="6708580"/>
            <a:ext cx="3635573" cy="954107"/>
          </a:xfrm>
          <a:prstGeom prst="rect">
            <a:avLst/>
          </a:prstGeom>
          <a:noFill/>
        </p:spPr>
        <p:txBody>
          <a:bodyPr wrap="square" rtlCol="0" anchor="b">
            <a:spAutoFit/>
          </a:bodyPr>
          <a:lstStyle/>
          <a:p>
            <a:pPr algn="ctr"/>
            <a:r>
              <a:rPr lang="tr-TR" sz="2800" b="1" spc="-30" dirty="0">
                <a:solidFill>
                  <a:schemeClr val="bg1"/>
                </a:solidFill>
                <a:latin typeface="Poppins" pitchFamily="2" charset="77"/>
                <a:cs typeface="Poppins" pitchFamily="2" charset="77"/>
              </a:rPr>
              <a:t>SUSPICION</a:t>
            </a:r>
          </a:p>
          <a:p>
            <a:pPr algn="ctr"/>
            <a:r>
              <a:rPr lang="tr-TR" sz="2800" b="1" spc="-30" dirty="0">
                <a:solidFill>
                  <a:schemeClr val="bg1"/>
                </a:solidFill>
                <a:latin typeface="Poppins" pitchFamily="2" charset="77"/>
                <a:cs typeface="Poppins" pitchFamily="2" charset="77"/>
              </a:rPr>
              <a:t>(Problem &amp; </a:t>
            </a:r>
            <a:r>
              <a:rPr lang="tr-TR" sz="2800" b="1" spc="-30" dirty="0" err="1">
                <a:solidFill>
                  <a:schemeClr val="bg1"/>
                </a:solidFill>
                <a:latin typeface="Poppins" pitchFamily="2" charset="77"/>
                <a:cs typeface="Poppins" pitchFamily="2" charset="77"/>
              </a:rPr>
              <a:t>Injury</a:t>
            </a:r>
            <a:r>
              <a:rPr lang="tr-TR" sz="2800" b="1" spc="-30" dirty="0">
                <a:solidFill>
                  <a:schemeClr val="bg1"/>
                </a:solidFill>
                <a:latin typeface="Poppins" pitchFamily="2" charset="77"/>
                <a:cs typeface="Poppins" pitchFamily="2" charset="77"/>
              </a:rPr>
              <a:t>)</a:t>
            </a:r>
          </a:p>
        </p:txBody>
      </p:sp>
      <p:sp>
        <p:nvSpPr>
          <p:cNvPr id="10" name="TextBox 9">
            <a:extLst>
              <a:ext uri="{FF2B5EF4-FFF2-40B4-BE49-F238E27FC236}">
                <a16:creationId xmlns:a16="http://schemas.microsoft.com/office/drawing/2014/main" id="{21180037-342E-F3B4-EFF2-43F722345532}"/>
              </a:ext>
            </a:extLst>
          </p:cNvPr>
          <p:cNvSpPr txBox="1"/>
          <p:nvPr/>
        </p:nvSpPr>
        <p:spPr>
          <a:xfrm>
            <a:off x="1735553" y="7792914"/>
            <a:ext cx="3814117" cy="3273204"/>
          </a:xfrm>
          <a:prstGeom prst="rect">
            <a:avLst/>
          </a:prstGeom>
          <a:noFill/>
        </p:spPr>
        <p:txBody>
          <a:bodyPr wrap="square" rtlCol="0">
            <a:spAutoFit/>
          </a:bodyPr>
          <a:lstStyle/>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TPI: Rare, Critical Condition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High Morbidity &amp; Mortality Risk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Focus: Pancreatic Duct Disruption (DPDS)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Diagnosis Often Challenging / Delayed</a:t>
            </a:r>
          </a:p>
        </p:txBody>
      </p:sp>
      <p:sp>
        <p:nvSpPr>
          <p:cNvPr id="11" name="TextBox 10">
            <a:extLst>
              <a:ext uri="{FF2B5EF4-FFF2-40B4-BE49-F238E27FC236}">
                <a16:creationId xmlns:a16="http://schemas.microsoft.com/office/drawing/2014/main" id="{FC24570C-CD10-193B-0BB0-25CCA1A8A220}"/>
              </a:ext>
            </a:extLst>
          </p:cNvPr>
          <p:cNvSpPr txBox="1"/>
          <p:nvPr/>
        </p:nvSpPr>
        <p:spPr>
          <a:xfrm>
            <a:off x="6380621" y="6728276"/>
            <a:ext cx="3384569" cy="523220"/>
          </a:xfrm>
          <a:prstGeom prst="rect">
            <a:avLst/>
          </a:prstGeom>
          <a:noFill/>
        </p:spPr>
        <p:txBody>
          <a:bodyPr wrap="square" rtlCol="0" anchor="b">
            <a:spAutoFit/>
          </a:bodyPr>
          <a:lstStyle/>
          <a:p>
            <a:pPr algn="ctr"/>
            <a:r>
              <a:rPr lang="tr-TR" sz="2800" b="1" spc="-30" dirty="0">
                <a:solidFill>
                  <a:schemeClr val="bg1"/>
                </a:solidFill>
                <a:latin typeface="Poppins" pitchFamily="2" charset="77"/>
                <a:cs typeface="Poppins" pitchFamily="2" charset="77"/>
              </a:rPr>
              <a:t>TREATMENT</a:t>
            </a:r>
            <a:endParaRPr lang="en-US" sz="2800" b="1" spc="-30" dirty="0">
              <a:solidFill>
                <a:schemeClr val="bg1"/>
              </a:solidFill>
              <a:latin typeface="Poppins" pitchFamily="2" charset="77"/>
              <a:cs typeface="Poppins" pitchFamily="2" charset="77"/>
            </a:endParaRPr>
          </a:p>
        </p:txBody>
      </p:sp>
      <p:sp>
        <p:nvSpPr>
          <p:cNvPr id="13" name="TextBox 12">
            <a:extLst>
              <a:ext uri="{FF2B5EF4-FFF2-40B4-BE49-F238E27FC236}">
                <a16:creationId xmlns:a16="http://schemas.microsoft.com/office/drawing/2014/main" id="{13135826-72E8-1A31-2361-863D88FE8326}"/>
              </a:ext>
            </a:extLst>
          </p:cNvPr>
          <p:cNvSpPr txBox="1"/>
          <p:nvPr/>
        </p:nvSpPr>
        <p:spPr>
          <a:xfrm>
            <a:off x="10678801" y="6728276"/>
            <a:ext cx="3384569" cy="523220"/>
          </a:xfrm>
          <a:prstGeom prst="rect">
            <a:avLst/>
          </a:prstGeom>
          <a:noFill/>
        </p:spPr>
        <p:txBody>
          <a:bodyPr wrap="square" rtlCol="0" anchor="b">
            <a:spAutoFit/>
          </a:bodyPr>
          <a:lstStyle/>
          <a:p>
            <a:pPr algn="ctr"/>
            <a:r>
              <a:rPr lang="tr-TR" sz="2800" b="1" spc="-30" dirty="0">
                <a:solidFill>
                  <a:schemeClr val="bg1"/>
                </a:solidFill>
                <a:latin typeface="Poppins" pitchFamily="2" charset="77"/>
                <a:cs typeface="Poppins" pitchFamily="2" charset="77"/>
              </a:rPr>
              <a:t>EFFICACY</a:t>
            </a:r>
            <a:endParaRPr lang="en-US" sz="2800" b="1" spc="-30" dirty="0">
              <a:solidFill>
                <a:schemeClr val="bg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E830857B-3BA2-F4FE-E2AF-45C85F54527C}"/>
              </a:ext>
            </a:extLst>
          </p:cNvPr>
          <p:cNvSpPr txBox="1"/>
          <p:nvPr/>
        </p:nvSpPr>
        <p:spPr>
          <a:xfrm>
            <a:off x="14976981" y="6728276"/>
            <a:ext cx="3384569" cy="523220"/>
          </a:xfrm>
          <a:prstGeom prst="rect">
            <a:avLst/>
          </a:prstGeom>
          <a:noFill/>
        </p:spPr>
        <p:txBody>
          <a:bodyPr wrap="square" rtlCol="0" anchor="b">
            <a:spAutoFit/>
          </a:bodyPr>
          <a:lstStyle/>
          <a:p>
            <a:pPr algn="ctr"/>
            <a:r>
              <a:rPr lang="tr-TR" sz="2800" b="1" spc="-30" dirty="0">
                <a:solidFill>
                  <a:schemeClr val="bg1"/>
                </a:solidFill>
                <a:latin typeface="Poppins" pitchFamily="2" charset="77"/>
                <a:cs typeface="Poppins" pitchFamily="2" charset="77"/>
              </a:rPr>
              <a:t>POPULATION</a:t>
            </a:r>
            <a:endParaRPr lang="en-US" sz="2800" b="1" spc="-30" dirty="0">
              <a:solidFill>
                <a:schemeClr val="bg1"/>
              </a:solidFill>
              <a:latin typeface="Poppins" pitchFamily="2" charset="77"/>
              <a:cs typeface="Poppins" pitchFamily="2" charset="77"/>
            </a:endParaRPr>
          </a:p>
        </p:txBody>
      </p:sp>
      <p:sp>
        <p:nvSpPr>
          <p:cNvPr id="17" name="TextBox 16">
            <a:extLst>
              <a:ext uri="{FF2B5EF4-FFF2-40B4-BE49-F238E27FC236}">
                <a16:creationId xmlns:a16="http://schemas.microsoft.com/office/drawing/2014/main" id="{F0E2ED0F-00B4-3EC3-ECD1-913F188B2AFD}"/>
              </a:ext>
            </a:extLst>
          </p:cNvPr>
          <p:cNvSpPr txBox="1"/>
          <p:nvPr/>
        </p:nvSpPr>
        <p:spPr>
          <a:xfrm>
            <a:off x="19083775" y="6728276"/>
            <a:ext cx="3384569" cy="523220"/>
          </a:xfrm>
          <a:prstGeom prst="rect">
            <a:avLst/>
          </a:prstGeom>
          <a:noFill/>
        </p:spPr>
        <p:txBody>
          <a:bodyPr wrap="square" rtlCol="0" anchor="b">
            <a:spAutoFit/>
          </a:bodyPr>
          <a:lstStyle/>
          <a:p>
            <a:pPr algn="ctr"/>
            <a:r>
              <a:rPr lang="tr-TR" sz="2800" b="1" spc="-30" dirty="0">
                <a:solidFill>
                  <a:schemeClr val="bg1"/>
                </a:solidFill>
                <a:latin typeface="Poppins" pitchFamily="2" charset="77"/>
                <a:cs typeface="Poppins" pitchFamily="2" charset="77"/>
              </a:rPr>
              <a:t>SAFETY</a:t>
            </a:r>
            <a:endParaRPr lang="en-US" sz="2800" b="1" spc="-30" dirty="0">
              <a:solidFill>
                <a:schemeClr val="bg1"/>
              </a:solidFill>
              <a:latin typeface="Poppins" pitchFamily="2" charset="77"/>
              <a:cs typeface="Poppins" pitchFamily="2" charset="77"/>
            </a:endParaRPr>
          </a:p>
        </p:txBody>
      </p:sp>
      <p:sp>
        <p:nvSpPr>
          <p:cNvPr id="19" name="TextBox 18">
            <a:extLst>
              <a:ext uri="{FF2B5EF4-FFF2-40B4-BE49-F238E27FC236}">
                <a16:creationId xmlns:a16="http://schemas.microsoft.com/office/drawing/2014/main" id="{824975E0-329B-D9D4-BE85-2BAD18A78A2E}"/>
              </a:ext>
            </a:extLst>
          </p:cNvPr>
          <p:cNvSpPr txBox="1"/>
          <p:nvPr/>
        </p:nvSpPr>
        <p:spPr>
          <a:xfrm>
            <a:off x="1837797" y="5025849"/>
            <a:ext cx="1131398" cy="1231106"/>
          </a:xfrm>
          <a:prstGeom prst="rect">
            <a:avLst/>
          </a:prstGeom>
          <a:noFill/>
        </p:spPr>
        <p:txBody>
          <a:bodyPr wrap="square" rtlCol="0" anchor="ctr">
            <a:spAutoFit/>
          </a:bodyPr>
          <a:lstStyle/>
          <a:p>
            <a:pPr algn="ctr"/>
            <a:r>
              <a:rPr lang="tr-TR" sz="7400" b="1" spc="-290" dirty="0">
                <a:solidFill>
                  <a:schemeClr val="bg1"/>
                </a:solidFill>
                <a:latin typeface="Poppins" pitchFamily="2" charset="77"/>
                <a:cs typeface="Poppins" pitchFamily="2" charset="77"/>
              </a:rPr>
              <a:t>S</a:t>
            </a:r>
            <a:endParaRPr lang="en-US" sz="7400" b="1" spc="-290" dirty="0">
              <a:solidFill>
                <a:schemeClr val="bg1"/>
              </a:solidFill>
              <a:latin typeface="Poppins" pitchFamily="2" charset="77"/>
              <a:cs typeface="Poppins" pitchFamily="2" charset="77"/>
            </a:endParaRPr>
          </a:p>
        </p:txBody>
      </p:sp>
      <p:sp>
        <p:nvSpPr>
          <p:cNvPr id="20" name="TextBox 19">
            <a:extLst>
              <a:ext uri="{FF2B5EF4-FFF2-40B4-BE49-F238E27FC236}">
                <a16:creationId xmlns:a16="http://schemas.microsoft.com/office/drawing/2014/main" id="{427C5DA8-813A-3749-D592-4F967FA2E537}"/>
              </a:ext>
            </a:extLst>
          </p:cNvPr>
          <p:cNvSpPr txBox="1"/>
          <p:nvPr/>
        </p:nvSpPr>
        <p:spPr>
          <a:xfrm>
            <a:off x="6137766" y="5025849"/>
            <a:ext cx="1131398" cy="1231106"/>
          </a:xfrm>
          <a:prstGeom prst="rect">
            <a:avLst/>
          </a:prstGeom>
          <a:noFill/>
        </p:spPr>
        <p:txBody>
          <a:bodyPr wrap="square" rtlCol="0" anchor="ctr">
            <a:spAutoFit/>
          </a:bodyPr>
          <a:lstStyle/>
          <a:p>
            <a:pPr algn="ctr"/>
            <a:r>
              <a:rPr lang="tr-TR" sz="7400" b="1" spc="-290" dirty="0">
                <a:solidFill>
                  <a:schemeClr val="bg1"/>
                </a:solidFill>
                <a:latin typeface="Poppins" pitchFamily="2" charset="77"/>
                <a:cs typeface="Poppins" pitchFamily="2" charset="77"/>
              </a:rPr>
              <a:t>T</a:t>
            </a:r>
            <a:endParaRPr lang="en-US" sz="7400" b="1" spc="-290" dirty="0">
              <a:solidFill>
                <a:schemeClr val="bg1"/>
              </a:solidFill>
              <a:latin typeface="Poppins" pitchFamily="2" charset="77"/>
              <a:cs typeface="Poppins" pitchFamily="2" charset="77"/>
            </a:endParaRPr>
          </a:p>
        </p:txBody>
      </p:sp>
      <p:grpSp>
        <p:nvGrpSpPr>
          <p:cNvPr id="18" name="Grup 17">
            <a:extLst>
              <a:ext uri="{FF2B5EF4-FFF2-40B4-BE49-F238E27FC236}">
                <a16:creationId xmlns:a16="http://schemas.microsoft.com/office/drawing/2014/main" id="{8A9297B1-316E-6ED7-223A-CB96C8916574}"/>
              </a:ext>
            </a:extLst>
          </p:cNvPr>
          <p:cNvGrpSpPr/>
          <p:nvPr/>
        </p:nvGrpSpPr>
        <p:grpSpPr>
          <a:xfrm>
            <a:off x="18825860" y="4780833"/>
            <a:ext cx="1598475" cy="1598474"/>
            <a:chOff x="10222312" y="4780609"/>
            <a:chExt cx="1598475" cy="1598474"/>
          </a:xfrm>
        </p:grpSpPr>
        <p:sp>
          <p:nvSpPr>
            <p:cNvPr id="31" name="Freeform 76">
              <a:extLst>
                <a:ext uri="{FF2B5EF4-FFF2-40B4-BE49-F238E27FC236}">
                  <a16:creationId xmlns:a16="http://schemas.microsoft.com/office/drawing/2014/main" id="{D1D4208A-805C-053F-EB16-9AFC3FED97A9}"/>
                </a:ext>
              </a:extLst>
            </p:cNvPr>
            <p:cNvSpPr>
              <a:spLocks noChangeArrowheads="1"/>
            </p:cNvSpPr>
            <p:nvPr/>
          </p:nvSpPr>
          <p:spPr bwMode="auto">
            <a:xfrm>
              <a:off x="10222312" y="4780609"/>
              <a:ext cx="1598475" cy="1598474"/>
            </a:xfrm>
            <a:custGeom>
              <a:avLst/>
              <a:gdLst>
                <a:gd name="T0" fmla="*/ 1283 w 1284"/>
                <a:gd name="T1" fmla="*/ 642 h 1285"/>
                <a:gd name="T2" fmla="*/ 1283 w 1284"/>
                <a:gd name="T3" fmla="*/ 642 h 1285"/>
                <a:gd name="T4" fmla="*/ 641 w 1284"/>
                <a:gd name="T5" fmla="*/ 1284 h 1285"/>
                <a:gd name="T6" fmla="*/ 641 w 1284"/>
                <a:gd name="T7" fmla="*/ 1284 h 1285"/>
                <a:gd name="T8" fmla="*/ 0 w 1284"/>
                <a:gd name="T9" fmla="*/ 642 h 1285"/>
                <a:gd name="T10" fmla="*/ 0 w 1284"/>
                <a:gd name="T11" fmla="*/ 642 h 1285"/>
                <a:gd name="T12" fmla="*/ 641 w 1284"/>
                <a:gd name="T13" fmla="*/ 0 h 1285"/>
                <a:gd name="T14" fmla="*/ 641 w 1284"/>
                <a:gd name="T15" fmla="*/ 0 h 1285"/>
                <a:gd name="T16" fmla="*/ 1283 w 1284"/>
                <a:gd name="T17" fmla="*/ 642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4" h="1285">
                  <a:moveTo>
                    <a:pt x="1283" y="642"/>
                  </a:moveTo>
                  <a:lnTo>
                    <a:pt x="1283" y="642"/>
                  </a:lnTo>
                  <a:cubicBezTo>
                    <a:pt x="1283" y="997"/>
                    <a:pt x="996" y="1284"/>
                    <a:pt x="641" y="1284"/>
                  </a:cubicBezTo>
                  <a:lnTo>
                    <a:pt x="641" y="1284"/>
                  </a:lnTo>
                  <a:cubicBezTo>
                    <a:pt x="287" y="1284"/>
                    <a:pt x="0" y="997"/>
                    <a:pt x="0" y="642"/>
                  </a:cubicBezTo>
                  <a:lnTo>
                    <a:pt x="0" y="642"/>
                  </a:lnTo>
                  <a:cubicBezTo>
                    <a:pt x="0" y="288"/>
                    <a:pt x="287" y="0"/>
                    <a:pt x="641" y="0"/>
                  </a:cubicBezTo>
                  <a:lnTo>
                    <a:pt x="641" y="0"/>
                  </a:lnTo>
                  <a:cubicBezTo>
                    <a:pt x="996" y="0"/>
                    <a:pt x="1283" y="288"/>
                    <a:pt x="1283" y="642"/>
                  </a:cubicBezTo>
                </a:path>
              </a:pathLst>
            </a:custGeom>
            <a:solidFill>
              <a:schemeClr val="bg2"/>
            </a:solidFill>
            <a:ln>
              <a:noFill/>
            </a:ln>
            <a:effectLst/>
          </p:spPr>
          <p:txBody>
            <a:bodyPr wrap="none" anchor="ctr"/>
            <a:lstStyle/>
            <a:p>
              <a:endParaRPr lang="en-US" sz="3599" dirty="0">
                <a:latin typeface="Poppins" pitchFamily="2" charset="77"/>
              </a:endParaRPr>
            </a:p>
          </p:txBody>
        </p:sp>
        <p:sp>
          <p:nvSpPr>
            <p:cNvPr id="32" name="Freeform 77">
              <a:extLst>
                <a:ext uri="{FF2B5EF4-FFF2-40B4-BE49-F238E27FC236}">
                  <a16:creationId xmlns:a16="http://schemas.microsoft.com/office/drawing/2014/main" id="{AC78A9D4-98F2-D2D5-2DC1-D2F07314CCC6}"/>
                </a:ext>
              </a:extLst>
            </p:cNvPr>
            <p:cNvSpPr>
              <a:spLocks noChangeArrowheads="1"/>
            </p:cNvSpPr>
            <p:nvPr/>
          </p:nvSpPr>
          <p:spPr bwMode="auto">
            <a:xfrm>
              <a:off x="10337663" y="4901458"/>
              <a:ext cx="1367770" cy="1367766"/>
            </a:xfrm>
            <a:custGeom>
              <a:avLst/>
              <a:gdLst>
                <a:gd name="T0" fmla="*/ 1095 w 1096"/>
                <a:gd name="T1" fmla="*/ 547 h 1096"/>
                <a:gd name="T2" fmla="*/ 1095 w 1096"/>
                <a:gd name="T3" fmla="*/ 547 h 1096"/>
                <a:gd name="T4" fmla="*/ 547 w 1096"/>
                <a:gd name="T5" fmla="*/ 1095 h 1096"/>
                <a:gd name="T6" fmla="*/ 547 w 1096"/>
                <a:gd name="T7" fmla="*/ 1095 h 1096"/>
                <a:gd name="T8" fmla="*/ 0 w 1096"/>
                <a:gd name="T9" fmla="*/ 547 h 1096"/>
                <a:gd name="T10" fmla="*/ 0 w 1096"/>
                <a:gd name="T11" fmla="*/ 547 h 1096"/>
                <a:gd name="T12" fmla="*/ 547 w 1096"/>
                <a:gd name="T13" fmla="*/ 0 h 1096"/>
                <a:gd name="T14" fmla="*/ 547 w 1096"/>
                <a:gd name="T15" fmla="*/ 0 h 1096"/>
                <a:gd name="T16" fmla="*/ 1095 w 1096"/>
                <a:gd name="T17" fmla="*/ 54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1096">
                  <a:moveTo>
                    <a:pt x="1095" y="547"/>
                  </a:moveTo>
                  <a:lnTo>
                    <a:pt x="1095" y="547"/>
                  </a:lnTo>
                  <a:cubicBezTo>
                    <a:pt x="1095" y="850"/>
                    <a:pt x="850" y="1095"/>
                    <a:pt x="547" y="1095"/>
                  </a:cubicBezTo>
                  <a:lnTo>
                    <a:pt x="547" y="1095"/>
                  </a:lnTo>
                  <a:cubicBezTo>
                    <a:pt x="245" y="1095"/>
                    <a:pt x="0" y="850"/>
                    <a:pt x="0" y="547"/>
                  </a:cubicBezTo>
                  <a:lnTo>
                    <a:pt x="0" y="547"/>
                  </a:lnTo>
                  <a:cubicBezTo>
                    <a:pt x="0" y="245"/>
                    <a:pt x="245" y="0"/>
                    <a:pt x="547" y="0"/>
                  </a:cubicBezTo>
                  <a:lnTo>
                    <a:pt x="547" y="0"/>
                  </a:lnTo>
                  <a:cubicBezTo>
                    <a:pt x="850" y="0"/>
                    <a:pt x="1095" y="245"/>
                    <a:pt x="1095" y="547"/>
                  </a:cubicBezTo>
                </a:path>
              </a:pathLst>
            </a:custGeom>
            <a:solidFill>
              <a:schemeClr val="accent3"/>
            </a:solidFill>
            <a:ln>
              <a:noFill/>
            </a:ln>
            <a:effectLst/>
          </p:spPr>
          <p:txBody>
            <a:bodyPr wrap="none" anchor="ctr"/>
            <a:lstStyle/>
            <a:p>
              <a:endParaRPr lang="en-US" sz="3599" dirty="0">
                <a:latin typeface="Poppins" pitchFamily="2" charset="77"/>
              </a:endParaRPr>
            </a:p>
          </p:txBody>
        </p:sp>
        <p:sp>
          <p:nvSpPr>
            <p:cNvPr id="21" name="TextBox 20">
              <a:extLst>
                <a:ext uri="{FF2B5EF4-FFF2-40B4-BE49-F238E27FC236}">
                  <a16:creationId xmlns:a16="http://schemas.microsoft.com/office/drawing/2014/main" id="{7B4B1933-D9D5-9D3D-55F4-DC152BC4C808}"/>
                </a:ext>
              </a:extLst>
            </p:cNvPr>
            <p:cNvSpPr txBox="1"/>
            <p:nvPr/>
          </p:nvSpPr>
          <p:spPr>
            <a:xfrm>
              <a:off x="10437735" y="5025849"/>
              <a:ext cx="1131398" cy="1231106"/>
            </a:xfrm>
            <a:prstGeom prst="rect">
              <a:avLst/>
            </a:prstGeom>
            <a:noFill/>
          </p:spPr>
          <p:txBody>
            <a:bodyPr wrap="square" rtlCol="0" anchor="ctr">
              <a:spAutoFit/>
            </a:bodyPr>
            <a:lstStyle/>
            <a:p>
              <a:pPr algn="ctr"/>
              <a:r>
                <a:rPr lang="tr-TR" sz="7400" b="1" spc="-290" dirty="0">
                  <a:solidFill>
                    <a:schemeClr val="bg1"/>
                  </a:solidFill>
                  <a:latin typeface="Poppins" pitchFamily="2" charset="77"/>
                  <a:cs typeface="Poppins" pitchFamily="2" charset="77"/>
                </a:rPr>
                <a:t>S</a:t>
              </a:r>
              <a:endParaRPr lang="en-US" sz="7400" b="1" spc="-290" dirty="0">
                <a:solidFill>
                  <a:schemeClr val="bg1"/>
                </a:solidFill>
                <a:latin typeface="Poppins" pitchFamily="2" charset="77"/>
                <a:cs typeface="Poppins" pitchFamily="2" charset="77"/>
              </a:endParaRPr>
            </a:p>
          </p:txBody>
        </p:sp>
      </p:grpSp>
      <p:sp>
        <p:nvSpPr>
          <p:cNvPr id="23" name="TextBox 22">
            <a:extLst>
              <a:ext uri="{FF2B5EF4-FFF2-40B4-BE49-F238E27FC236}">
                <a16:creationId xmlns:a16="http://schemas.microsoft.com/office/drawing/2014/main" id="{744F53D3-2817-629B-1507-C208DE006B49}"/>
              </a:ext>
            </a:extLst>
          </p:cNvPr>
          <p:cNvSpPr txBox="1"/>
          <p:nvPr/>
        </p:nvSpPr>
        <p:spPr>
          <a:xfrm>
            <a:off x="14737705" y="5025849"/>
            <a:ext cx="1131398" cy="1231106"/>
          </a:xfrm>
          <a:prstGeom prst="rect">
            <a:avLst/>
          </a:prstGeom>
          <a:noFill/>
        </p:spPr>
        <p:txBody>
          <a:bodyPr wrap="square" rtlCol="0" anchor="ctr">
            <a:spAutoFit/>
          </a:bodyPr>
          <a:lstStyle/>
          <a:p>
            <a:pPr algn="ctr"/>
            <a:r>
              <a:rPr lang="tr-TR" sz="7400" b="1" spc="-290" dirty="0">
                <a:solidFill>
                  <a:schemeClr val="bg1"/>
                </a:solidFill>
                <a:latin typeface="Poppins" pitchFamily="2" charset="77"/>
                <a:cs typeface="Poppins" pitchFamily="2" charset="77"/>
              </a:rPr>
              <a:t>P</a:t>
            </a:r>
            <a:endParaRPr lang="en-US" sz="7400" b="1" spc="-290" dirty="0">
              <a:solidFill>
                <a:schemeClr val="bg1"/>
              </a:solidFill>
              <a:latin typeface="Poppins" pitchFamily="2" charset="77"/>
              <a:cs typeface="Poppins" pitchFamily="2" charset="77"/>
            </a:endParaRPr>
          </a:p>
        </p:txBody>
      </p:sp>
      <p:pic>
        <p:nvPicPr>
          <p:cNvPr id="3" name="Resim 2">
            <a:extLst>
              <a:ext uri="{FF2B5EF4-FFF2-40B4-BE49-F238E27FC236}">
                <a16:creationId xmlns:a16="http://schemas.microsoft.com/office/drawing/2014/main" id="{BDA109E9-3D37-0C5B-A365-7F1D8CD64F06}"/>
              </a:ext>
            </a:extLst>
          </p:cNvPr>
          <p:cNvPicPr>
            <a:picLocks noChangeAspect="1"/>
          </p:cNvPicPr>
          <p:nvPr/>
        </p:nvPicPr>
        <p:blipFill>
          <a:blip r:embed="rId9" cstate="email">
            <a:extLst>
              <a:ext uri="{28A0092B-C50C-407E-A947-70E740481C1C}">
                <a14:useLocalDpi xmlns:a14="http://schemas.microsoft.com/office/drawing/2010/main" val="0"/>
              </a:ext>
            </a:extLst>
          </a:blip>
          <a:srcRect l="16875" t="13297" r="17347" b="14680"/>
          <a:stretch/>
        </p:blipFill>
        <p:spPr>
          <a:xfrm>
            <a:off x="4363796" y="3043692"/>
            <a:ext cx="1195599" cy="714060"/>
          </a:xfrm>
          <a:prstGeom prst="rect">
            <a:avLst/>
          </a:prstGeom>
        </p:spPr>
      </p:pic>
      <p:cxnSp>
        <p:nvCxnSpPr>
          <p:cNvPr id="8" name="Düz Ok Bağlayıcısı 7">
            <a:extLst>
              <a:ext uri="{FF2B5EF4-FFF2-40B4-BE49-F238E27FC236}">
                <a16:creationId xmlns:a16="http://schemas.microsoft.com/office/drawing/2014/main" id="{349AA92A-4AB0-2FEC-36A7-D3275CA7372A}"/>
              </a:ext>
            </a:extLst>
          </p:cNvPr>
          <p:cNvCxnSpPr>
            <a:cxnSpLocks/>
          </p:cNvCxnSpPr>
          <p:nvPr/>
        </p:nvCxnSpPr>
        <p:spPr>
          <a:xfrm flipV="1">
            <a:off x="3628729" y="3709238"/>
            <a:ext cx="604983" cy="380776"/>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6" name="TextBox 9">
            <a:extLst>
              <a:ext uri="{FF2B5EF4-FFF2-40B4-BE49-F238E27FC236}">
                <a16:creationId xmlns:a16="http://schemas.microsoft.com/office/drawing/2014/main" id="{FC0C9B41-3E81-2604-D0DE-F5158231B648}"/>
              </a:ext>
            </a:extLst>
          </p:cNvPr>
          <p:cNvSpPr txBox="1"/>
          <p:nvPr/>
        </p:nvSpPr>
        <p:spPr>
          <a:xfrm>
            <a:off x="6122858" y="7777509"/>
            <a:ext cx="3814117" cy="2349874"/>
          </a:xfrm>
          <a:prstGeom prst="rect">
            <a:avLst/>
          </a:prstGeom>
          <a:noFill/>
        </p:spPr>
        <p:txBody>
          <a:bodyPr wrap="square" rtlCol="0">
            <a:spAutoFit/>
          </a:bodyPr>
          <a:lstStyle/>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ERCP: Diagnostic &amp; Therapeutic Modality</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Minimally Invasive Approach</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Evidence Base: Meta</a:t>
            </a:r>
            <a:r>
              <a:rPr lang="tr-TR" sz="1800" b="1" spc="-20" dirty="0">
                <a:solidFill>
                  <a:schemeClr val="bg1"/>
                </a:solidFill>
                <a:latin typeface="Poppins" pitchFamily="2" charset="77"/>
                <a:cs typeface="Poppins" pitchFamily="2" charset="77"/>
              </a:rPr>
              <a:t> </a:t>
            </a:r>
            <a:r>
              <a:rPr lang="en-US" sz="1800" b="1" spc="-20" dirty="0">
                <a:solidFill>
                  <a:schemeClr val="bg1"/>
                </a:solidFill>
                <a:latin typeface="Poppins" pitchFamily="2" charset="77"/>
                <a:cs typeface="Poppins" pitchFamily="2" charset="77"/>
              </a:rPr>
              <a:t>Analysis </a:t>
            </a:r>
            <a:endParaRPr lang="tr-TR" sz="1800" b="1" spc="-20" dirty="0">
              <a:solidFill>
                <a:schemeClr val="bg1"/>
              </a:solidFill>
              <a:latin typeface="Poppins" pitchFamily="2" charset="77"/>
              <a:cs typeface="Poppins" pitchFamily="2" charset="77"/>
            </a:endParaRPr>
          </a:p>
          <a:p>
            <a:pPr marL="446088" lvl="1" indent="-195263">
              <a:lnSpc>
                <a:spcPts val="3600"/>
              </a:lnSpc>
              <a:buFont typeface="Wingdings" panose="05000000000000000000" pitchFamily="2" charset="2"/>
              <a:buChar char="ü"/>
            </a:pPr>
            <a:r>
              <a:rPr lang="en-US" sz="1800" b="1" spc="-20" dirty="0">
                <a:solidFill>
                  <a:schemeClr val="bg1"/>
                </a:solidFill>
                <a:latin typeface="Poppins" pitchFamily="2" charset="77"/>
                <a:cs typeface="Poppins" pitchFamily="2" charset="77"/>
              </a:rPr>
              <a:t>(15 Studies; 1,823 Patients)</a:t>
            </a:r>
          </a:p>
        </p:txBody>
      </p:sp>
      <p:sp>
        <p:nvSpPr>
          <p:cNvPr id="57" name="TextBox 9">
            <a:extLst>
              <a:ext uri="{FF2B5EF4-FFF2-40B4-BE49-F238E27FC236}">
                <a16:creationId xmlns:a16="http://schemas.microsoft.com/office/drawing/2014/main" id="{EB6D8CEE-3645-8219-87FA-927034E4EE0B}"/>
              </a:ext>
            </a:extLst>
          </p:cNvPr>
          <p:cNvSpPr txBox="1"/>
          <p:nvPr/>
        </p:nvSpPr>
        <p:spPr>
          <a:xfrm>
            <a:off x="10395867" y="7796983"/>
            <a:ext cx="3814117" cy="3273204"/>
          </a:xfrm>
          <a:prstGeom prst="rect">
            <a:avLst/>
          </a:prstGeom>
          <a:noFill/>
        </p:spPr>
        <p:txBody>
          <a:bodyPr wrap="square" rtlCol="0">
            <a:spAutoFit/>
          </a:bodyPr>
          <a:lstStyle/>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High Clinical Success Rate: 89% (Pooled)</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Improves Duct Integrity Significantly </a:t>
            </a:r>
            <a:endParaRPr lang="tr-TR" sz="1800" b="1" spc="-20" dirty="0">
              <a:solidFill>
                <a:schemeClr val="bg1"/>
              </a:solidFill>
              <a:latin typeface="Poppins" pitchFamily="2" charset="77"/>
              <a:cs typeface="Poppins" pitchFamily="2" charset="77"/>
            </a:endParaRPr>
          </a:p>
          <a:p>
            <a:pPr marL="446088" lvl="1" indent="-285750">
              <a:lnSpc>
                <a:spcPts val="3600"/>
              </a:lnSpc>
              <a:buFont typeface="Wingdings" panose="05000000000000000000" pitchFamily="2" charset="2"/>
              <a:buChar char="ü"/>
            </a:pPr>
            <a:r>
              <a:rPr lang="en-US" sz="1800" b="1" spc="-20" dirty="0">
                <a:solidFill>
                  <a:schemeClr val="bg1"/>
                </a:solidFill>
                <a:latin typeface="Poppins" pitchFamily="2" charset="77"/>
                <a:cs typeface="Poppins" pitchFamily="2" charset="77"/>
              </a:rPr>
              <a:t>OR: 9.17 (95% CI: 6.73–12.49</a:t>
            </a:r>
            <a:r>
              <a:rPr lang="tr-TR" sz="1800" b="1" spc="-20" dirty="0">
                <a:solidFill>
                  <a:schemeClr val="bg1"/>
                </a:solidFill>
                <a:latin typeface="Poppins" pitchFamily="2" charset="77"/>
                <a:cs typeface="Poppins" pitchFamily="2" charset="77"/>
              </a:rPr>
              <a:t>)</a:t>
            </a: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 Statistically Significant Finding</a:t>
            </a:r>
          </a:p>
        </p:txBody>
      </p:sp>
      <p:sp>
        <p:nvSpPr>
          <p:cNvPr id="58" name="TextBox 9">
            <a:extLst>
              <a:ext uri="{FF2B5EF4-FFF2-40B4-BE49-F238E27FC236}">
                <a16:creationId xmlns:a16="http://schemas.microsoft.com/office/drawing/2014/main" id="{D5AF6E1A-D87F-0AFC-995A-D6ABB0019A62}"/>
              </a:ext>
            </a:extLst>
          </p:cNvPr>
          <p:cNvSpPr txBox="1"/>
          <p:nvPr/>
        </p:nvSpPr>
        <p:spPr>
          <a:xfrm>
            <a:off x="14719474" y="7809859"/>
            <a:ext cx="3814117" cy="2811539"/>
          </a:xfrm>
          <a:prstGeom prst="rect">
            <a:avLst/>
          </a:prstGeom>
          <a:noFill/>
        </p:spPr>
        <p:txBody>
          <a:bodyPr wrap="square" rtlCol="0">
            <a:spAutoFit/>
          </a:bodyPr>
          <a:lstStyle/>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Broad Efficacy: Adults &amp; Pediatrics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Adult Population OR: 10.87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Pediatric Population OR: 6.73 </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(Consider success rates across populations)</a:t>
            </a:r>
          </a:p>
        </p:txBody>
      </p:sp>
      <p:sp>
        <p:nvSpPr>
          <p:cNvPr id="59" name="TextBox 9">
            <a:extLst>
              <a:ext uri="{FF2B5EF4-FFF2-40B4-BE49-F238E27FC236}">
                <a16:creationId xmlns:a16="http://schemas.microsoft.com/office/drawing/2014/main" id="{0BDD8B79-0025-AA2F-B676-9BC44AE610C5}"/>
              </a:ext>
            </a:extLst>
          </p:cNvPr>
          <p:cNvSpPr txBox="1"/>
          <p:nvPr/>
        </p:nvSpPr>
        <p:spPr>
          <a:xfrm>
            <a:off x="18996519" y="7777509"/>
            <a:ext cx="3814117" cy="3734869"/>
          </a:xfrm>
          <a:prstGeom prst="rect">
            <a:avLst/>
          </a:prstGeom>
          <a:noFill/>
        </p:spPr>
        <p:txBody>
          <a:bodyPr wrap="square" rtlCol="0">
            <a:spAutoFit/>
          </a:bodyPr>
          <a:lstStyle/>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Complication Rate: 4-17%</a:t>
            </a:r>
            <a:endParaRPr lang="tr-TR" sz="1800" b="1" spc="-20" dirty="0">
              <a:solidFill>
                <a:schemeClr val="bg1"/>
              </a:solidFill>
              <a:latin typeface="Poppins" pitchFamily="2" charset="77"/>
              <a:cs typeface="Poppins" pitchFamily="2" charset="77"/>
            </a:endParaRPr>
          </a:p>
          <a:p>
            <a:pPr marL="361950" lvl="1" indent="-285750">
              <a:lnSpc>
                <a:spcPts val="3600"/>
              </a:lnSpc>
              <a:buFont typeface="Wingdings" panose="05000000000000000000" pitchFamily="2" charset="2"/>
              <a:buChar char="ü"/>
            </a:pPr>
            <a:r>
              <a:rPr lang="en-US" sz="1800" b="1" spc="-20" dirty="0">
                <a:solidFill>
                  <a:schemeClr val="bg1"/>
                </a:solidFill>
                <a:latin typeface="Poppins" pitchFamily="2" charset="77"/>
                <a:cs typeface="Poppins" pitchFamily="2" charset="77"/>
              </a:rPr>
              <a:t>Predominantly: Pancreatitis, Bleeding</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Low Associated Mortality: &lt;5%</a:t>
            </a:r>
            <a:endParaRPr lang="tr-TR" sz="1800" b="1" spc="-20" dirty="0">
              <a:solidFill>
                <a:schemeClr val="bg1"/>
              </a:solidFill>
              <a:latin typeface="Poppins" pitchFamily="2" charset="77"/>
              <a:cs typeface="Poppins" pitchFamily="2" charset="77"/>
            </a:endParaRPr>
          </a:p>
          <a:p>
            <a:pPr marL="173038" indent="-173038">
              <a:lnSpc>
                <a:spcPts val="3600"/>
              </a:lnSpc>
              <a:buFont typeface="Arial" panose="020B0604020202020204" pitchFamily="34" charset="0"/>
              <a:buChar char="•"/>
            </a:pPr>
            <a:r>
              <a:rPr lang="en-US" sz="1800" b="1" spc="-20" dirty="0">
                <a:solidFill>
                  <a:schemeClr val="bg1"/>
                </a:solidFill>
                <a:latin typeface="Poppins" pitchFamily="2" charset="77"/>
                <a:cs typeface="Poppins" pitchFamily="2" charset="77"/>
              </a:rPr>
              <a:t>Key Benefit: Reduced Hospital Stay </a:t>
            </a:r>
            <a:endParaRPr lang="tr-TR" sz="1800" b="1" spc="-20" dirty="0">
              <a:solidFill>
                <a:schemeClr val="bg1"/>
              </a:solidFill>
              <a:latin typeface="Poppins" pitchFamily="2" charset="77"/>
              <a:cs typeface="Poppins" pitchFamily="2" charset="77"/>
            </a:endParaRPr>
          </a:p>
          <a:p>
            <a:pPr marL="361950" lvl="1" indent="-285750">
              <a:lnSpc>
                <a:spcPts val="3600"/>
              </a:lnSpc>
              <a:buFont typeface="Wingdings" panose="05000000000000000000" pitchFamily="2" charset="2"/>
              <a:buChar char="ü"/>
            </a:pPr>
            <a:r>
              <a:rPr lang="en-US" sz="1800" b="1" spc="-20" dirty="0">
                <a:solidFill>
                  <a:schemeClr val="bg1"/>
                </a:solidFill>
                <a:latin typeface="Poppins" pitchFamily="2" charset="77"/>
                <a:cs typeface="Poppins" pitchFamily="2" charset="77"/>
              </a:rPr>
              <a:t>(Mean: -3.1 days vs. Surgery)</a:t>
            </a:r>
          </a:p>
        </p:txBody>
      </p:sp>
      <p:pic>
        <p:nvPicPr>
          <p:cNvPr id="51" name="Resim 50">
            <a:extLst>
              <a:ext uri="{FF2B5EF4-FFF2-40B4-BE49-F238E27FC236}">
                <a16:creationId xmlns:a16="http://schemas.microsoft.com/office/drawing/2014/main" id="{CB62DAB5-3C21-B277-2265-44FAD6064113}"/>
              </a:ext>
            </a:extLst>
          </p:cNvPr>
          <p:cNvPicPr>
            <a:picLocks noChangeAspect="1"/>
          </p:cNvPicPr>
          <p:nvPr/>
        </p:nvPicPr>
        <p:blipFill>
          <a:blip r:embed="rId10" cstate="email">
            <a:extLst>
              <a:ext uri="{28A0092B-C50C-407E-A947-70E740481C1C}">
                <a14:useLocalDpi xmlns:a14="http://schemas.microsoft.com/office/drawing/2010/main" val="0"/>
              </a:ext>
            </a:extLst>
          </a:blip>
          <a:srcRect l="24831" t="6845" r="22558" b="8341"/>
          <a:stretch/>
        </p:blipFill>
        <p:spPr>
          <a:xfrm>
            <a:off x="28159" y="587635"/>
            <a:ext cx="3814280" cy="3353974"/>
          </a:xfrm>
          <a:prstGeom prst="rect">
            <a:avLst/>
          </a:prstGeom>
        </p:spPr>
      </p:pic>
      <p:sp>
        <p:nvSpPr>
          <p:cNvPr id="4" name="TextBox 3">
            <a:extLst>
              <a:ext uri="{FF2B5EF4-FFF2-40B4-BE49-F238E27FC236}">
                <a16:creationId xmlns:a16="http://schemas.microsoft.com/office/drawing/2014/main" id="{A40AC4C3-6E25-C448-B478-E7CB1D28AD9D}"/>
              </a:ext>
            </a:extLst>
          </p:cNvPr>
          <p:cNvSpPr txBox="1"/>
          <p:nvPr/>
        </p:nvSpPr>
        <p:spPr>
          <a:xfrm>
            <a:off x="1520825" y="339510"/>
            <a:ext cx="21336000" cy="1015663"/>
          </a:xfrm>
          <a:prstGeom prst="rect">
            <a:avLst/>
          </a:prstGeom>
          <a:noFill/>
        </p:spPr>
        <p:txBody>
          <a:bodyPr wrap="square" rtlCol="0" anchor="b">
            <a:spAutoFit/>
          </a:bodyPr>
          <a:lstStyle/>
          <a:p>
            <a:pPr algn="ctr"/>
            <a:r>
              <a:rPr lang="en-US" sz="6000" b="1" spc="-290" dirty="0">
                <a:solidFill>
                  <a:schemeClr val="tx2"/>
                </a:solidFill>
                <a:latin typeface="Poppins" pitchFamily="2" charset="77"/>
                <a:cs typeface="Poppins" pitchFamily="2" charset="77"/>
              </a:rPr>
              <a:t>ERCP for Traumatic Pancreatic Injury: Key Findings</a:t>
            </a:r>
          </a:p>
        </p:txBody>
      </p:sp>
      <p:grpSp>
        <p:nvGrpSpPr>
          <p:cNvPr id="16" name="Grup 15">
            <a:extLst>
              <a:ext uri="{FF2B5EF4-FFF2-40B4-BE49-F238E27FC236}">
                <a16:creationId xmlns:a16="http://schemas.microsoft.com/office/drawing/2014/main" id="{A599118F-E311-F863-BB90-F35DE001CAB5}"/>
              </a:ext>
            </a:extLst>
          </p:cNvPr>
          <p:cNvGrpSpPr/>
          <p:nvPr/>
        </p:nvGrpSpPr>
        <p:grpSpPr>
          <a:xfrm>
            <a:off x="10226537" y="4780609"/>
            <a:ext cx="1598478" cy="1598474"/>
            <a:chOff x="18818930" y="4780609"/>
            <a:chExt cx="1598478" cy="1598474"/>
          </a:xfrm>
        </p:grpSpPr>
        <p:sp>
          <p:nvSpPr>
            <p:cNvPr id="37" name="Freeform 82">
              <a:extLst>
                <a:ext uri="{FF2B5EF4-FFF2-40B4-BE49-F238E27FC236}">
                  <a16:creationId xmlns:a16="http://schemas.microsoft.com/office/drawing/2014/main" id="{106C3F1D-F017-2D0A-9CF3-5390517B77BF}"/>
                </a:ext>
              </a:extLst>
            </p:cNvPr>
            <p:cNvSpPr>
              <a:spLocks noChangeArrowheads="1"/>
            </p:cNvSpPr>
            <p:nvPr/>
          </p:nvSpPr>
          <p:spPr bwMode="auto">
            <a:xfrm>
              <a:off x="18818930" y="4780609"/>
              <a:ext cx="1598478" cy="1598474"/>
            </a:xfrm>
            <a:custGeom>
              <a:avLst/>
              <a:gdLst>
                <a:gd name="T0" fmla="*/ 1284 w 1285"/>
                <a:gd name="T1" fmla="*/ 642 h 1285"/>
                <a:gd name="T2" fmla="*/ 1284 w 1285"/>
                <a:gd name="T3" fmla="*/ 642 h 1285"/>
                <a:gd name="T4" fmla="*/ 642 w 1285"/>
                <a:gd name="T5" fmla="*/ 1284 h 1285"/>
                <a:gd name="T6" fmla="*/ 642 w 1285"/>
                <a:gd name="T7" fmla="*/ 1284 h 1285"/>
                <a:gd name="T8" fmla="*/ 0 w 1285"/>
                <a:gd name="T9" fmla="*/ 642 h 1285"/>
                <a:gd name="T10" fmla="*/ 0 w 1285"/>
                <a:gd name="T11" fmla="*/ 642 h 1285"/>
                <a:gd name="T12" fmla="*/ 642 w 1285"/>
                <a:gd name="T13" fmla="*/ 0 h 1285"/>
                <a:gd name="T14" fmla="*/ 642 w 1285"/>
                <a:gd name="T15" fmla="*/ 0 h 1285"/>
                <a:gd name="T16" fmla="*/ 1284 w 1285"/>
                <a:gd name="T17" fmla="*/ 642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5" h="1285">
                  <a:moveTo>
                    <a:pt x="1284" y="642"/>
                  </a:moveTo>
                  <a:lnTo>
                    <a:pt x="1284" y="642"/>
                  </a:lnTo>
                  <a:cubicBezTo>
                    <a:pt x="1284" y="997"/>
                    <a:pt x="996" y="1284"/>
                    <a:pt x="642" y="1284"/>
                  </a:cubicBezTo>
                  <a:lnTo>
                    <a:pt x="642" y="1284"/>
                  </a:lnTo>
                  <a:cubicBezTo>
                    <a:pt x="287" y="1284"/>
                    <a:pt x="0" y="997"/>
                    <a:pt x="0" y="642"/>
                  </a:cubicBezTo>
                  <a:lnTo>
                    <a:pt x="0" y="642"/>
                  </a:lnTo>
                  <a:cubicBezTo>
                    <a:pt x="0" y="288"/>
                    <a:pt x="287" y="0"/>
                    <a:pt x="642" y="0"/>
                  </a:cubicBezTo>
                  <a:lnTo>
                    <a:pt x="642" y="0"/>
                  </a:lnTo>
                  <a:cubicBezTo>
                    <a:pt x="996" y="0"/>
                    <a:pt x="1284" y="288"/>
                    <a:pt x="1284" y="642"/>
                  </a:cubicBezTo>
                </a:path>
              </a:pathLst>
            </a:custGeom>
            <a:solidFill>
              <a:schemeClr val="bg2"/>
            </a:solidFill>
            <a:ln>
              <a:noFill/>
            </a:ln>
            <a:effectLst/>
          </p:spPr>
          <p:txBody>
            <a:bodyPr wrap="none" anchor="ctr"/>
            <a:lstStyle/>
            <a:p>
              <a:endParaRPr lang="en-US" sz="3599" dirty="0">
                <a:latin typeface="Poppins" pitchFamily="2" charset="77"/>
              </a:endParaRPr>
            </a:p>
          </p:txBody>
        </p:sp>
        <p:sp>
          <p:nvSpPr>
            <p:cNvPr id="12" name="Freeform 83">
              <a:extLst>
                <a:ext uri="{FF2B5EF4-FFF2-40B4-BE49-F238E27FC236}">
                  <a16:creationId xmlns:a16="http://schemas.microsoft.com/office/drawing/2014/main" id="{1FE001A9-79EA-DDD4-EAD3-AD33A53EE635}"/>
                </a:ext>
              </a:extLst>
            </p:cNvPr>
            <p:cNvSpPr>
              <a:spLocks noChangeArrowheads="1"/>
            </p:cNvSpPr>
            <p:nvPr/>
          </p:nvSpPr>
          <p:spPr bwMode="auto">
            <a:xfrm>
              <a:off x="18934285" y="4901458"/>
              <a:ext cx="1367766" cy="1367766"/>
            </a:xfrm>
            <a:custGeom>
              <a:avLst/>
              <a:gdLst>
                <a:gd name="T0" fmla="*/ 1095 w 1096"/>
                <a:gd name="T1" fmla="*/ 547 h 1096"/>
                <a:gd name="T2" fmla="*/ 1095 w 1096"/>
                <a:gd name="T3" fmla="*/ 547 h 1096"/>
                <a:gd name="T4" fmla="*/ 548 w 1096"/>
                <a:gd name="T5" fmla="*/ 1095 h 1096"/>
                <a:gd name="T6" fmla="*/ 548 w 1096"/>
                <a:gd name="T7" fmla="*/ 1095 h 1096"/>
                <a:gd name="T8" fmla="*/ 0 w 1096"/>
                <a:gd name="T9" fmla="*/ 547 h 1096"/>
                <a:gd name="T10" fmla="*/ 0 w 1096"/>
                <a:gd name="T11" fmla="*/ 547 h 1096"/>
                <a:gd name="T12" fmla="*/ 548 w 1096"/>
                <a:gd name="T13" fmla="*/ 0 h 1096"/>
                <a:gd name="T14" fmla="*/ 548 w 1096"/>
                <a:gd name="T15" fmla="*/ 0 h 1096"/>
                <a:gd name="T16" fmla="*/ 1095 w 1096"/>
                <a:gd name="T17" fmla="*/ 54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1096">
                  <a:moveTo>
                    <a:pt x="1095" y="547"/>
                  </a:moveTo>
                  <a:lnTo>
                    <a:pt x="1095" y="547"/>
                  </a:lnTo>
                  <a:cubicBezTo>
                    <a:pt x="1095" y="850"/>
                    <a:pt x="850" y="1095"/>
                    <a:pt x="548" y="1095"/>
                  </a:cubicBezTo>
                  <a:lnTo>
                    <a:pt x="548" y="1095"/>
                  </a:lnTo>
                  <a:cubicBezTo>
                    <a:pt x="245" y="1095"/>
                    <a:pt x="0" y="850"/>
                    <a:pt x="0" y="547"/>
                  </a:cubicBezTo>
                  <a:lnTo>
                    <a:pt x="0" y="547"/>
                  </a:lnTo>
                  <a:cubicBezTo>
                    <a:pt x="0" y="245"/>
                    <a:pt x="245" y="0"/>
                    <a:pt x="548" y="0"/>
                  </a:cubicBezTo>
                  <a:lnTo>
                    <a:pt x="548" y="0"/>
                  </a:lnTo>
                  <a:cubicBezTo>
                    <a:pt x="850" y="0"/>
                    <a:pt x="1095" y="245"/>
                    <a:pt x="1095" y="547"/>
                  </a:cubicBezTo>
                </a:path>
              </a:pathLst>
            </a:custGeom>
            <a:solidFill>
              <a:schemeClr val="accent5"/>
            </a:solidFill>
            <a:ln>
              <a:noFill/>
            </a:ln>
            <a:effectLst/>
          </p:spPr>
          <p:txBody>
            <a:bodyPr wrap="none" anchor="ctr"/>
            <a:lstStyle/>
            <a:p>
              <a:endParaRPr lang="en-US" sz="3599" dirty="0">
                <a:latin typeface="Poppins" pitchFamily="2" charset="77"/>
              </a:endParaRPr>
            </a:p>
          </p:txBody>
        </p:sp>
        <p:sp>
          <p:nvSpPr>
            <p:cNvPr id="14" name="TextBox 21">
              <a:extLst>
                <a:ext uri="{FF2B5EF4-FFF2-40B4-BE49-F238E27FC236}">
                  <a16:creationId xmlns:a16="http://schemas.microsoft.com/office/drawing/2014/main" id="{B730980D-2D38-16CC-A01E-DE254FC2430F}"/>
                </a:ext>
              </a:extLst>
            </p:cNvPr>
            <p:cNvSpPr txBox="1"/>
            <p:nvPr/>
          </p:nvSpPr>
          <p:spPr>
            <a:xfrm>
              <a:off x="19037675" y="5025849"/>
              <a:ext cx="1131398" cy="1231106"/>
            </a:xfrm>
            <a:prstGeom prst="rect">
              <a:avLst/>
            </a:prstGeom>
            <a:noFill/>
          </p:spPr>
          <p:txBody>
            <a:bodyPr wrap="square" rtlCol="0" anchor="ctr">
              <a:spAutoFit/>
            </a:bodyPr>
            <a:lstStyle/>
            <a:p>
              <a:pPr algn="ctr"/>
              <a:r>
                <a:rPr lang="tr-TR" sz="7400" b="1" spc="-290" dirty="0">
                  <a:solidFill>
                    <a:schemeClr val="bg1"/>
                  </a:solidFill>
                  <a:latin typeface="Poppins" pitchFamily="2" charset="77"/>
                  <a:cs typeface="Poppins" pitchFamily="2" charset="77"/>
                </a:rPr>
                <a:t>E</a:t>
              </a:r>
              <a:endParaRPr lang="en-US" sz="7400" b="1" spc="-290" dirty="0">
                <a:solidFill>
                  <a:schemeClr val="bg1"/>
                </a:solidFill>
                <a:latin typeface="Poppins" pitchFamily="2" charset="77"/>
                <a:cs typeface="Poppins" pitchFamily="2" charset="77"/>
              </a:endParaRPr>
            </a:p>
          </p:txBody>
        </p:sp>
      </p:grpSp>
    </p:spTree>
    <p:extLst>
      <p:ext uri="{BB962C8B-B14F-4D97-AF65-F5344CB8AC3E}">
        <p14:creationId xmlns:p14="http://schemas.microsoft.com/office/powerpoint/2010/main" val="2935916364"/>
      </p:ext>
    </p:extLst>
  </p:cSld>
  <p:clrMapOvr>
    <a:masterClrMapping/>
  </p:clrMapOvr>
</p:sld>
</file>

<file path=ppt/theme/theme1.xml><?xml version="1.0" encoding="utf-8"?>
<a:theme xmlns:a="http://schemas.openxmlformats.org/drawingml/2006/main" name="Default Theme">
  <a:themeElements>
    <a:clrScheme name="AI - Six Sigma Methodology - S1">
      <a:dk1>
        <a:srgbClr val="747994"/>
      </a:dk1>
      <a:lt1>
        <a:srgbClr val="FFFFFF"/>
      </a:lt1>
      <a:dk2>
        <a:srgbClr val="111340"/>
      </a:dk2>
      <a:lt2>
        <a:srgbClr val="FFFFFF"/>
      </a:lt2>
      <a:accent1>
        <a:srgbClr val="F5AB18"/>
      </a:accent1>
      <a:accent2>
        <a:srgbClr val="243C78"/>
      </a:accent2>
      <a:accent3>
        <a:srgbClr val="349CDB"/>
      </a:accent3>
      <a:accent4>
        <a:srgbClr val="4BADC5"/>
      </a:accent4>
      <a:accent5>
        <a:srgbClr val="576879"/>
      </a:accent5>
      <a:accent6>
        <a:srgbClr val="C3C8CE"/>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82103</TotalTime>
  <Words>229</Words>
  <Application>Microsoft Office PowerPoint</Application>
  <PresentationFormat>Özel</PresentationFormat>
  <Paragraphs>36</Paragraphs>
  <Slides>1</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vt:i4>
      </vt:variant>
    </vt:vector>
  </HeadingPairs>
  <TitlesOfParts>
    <vt:vector size="5" baseType="lpstr">
      <vt:lpstr>Arial</vt:lpstr>
      <vt:lpstr>Poppins</vt:lpstr>
      <vt:lpstr>Wingdings</vt:lpstr>
      <vt:lpstr>Default Theme</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
  <cp:keywords/>
  <dc:description/>
  <cp:lastModifiedBy>Hulusi Can Karpuzcu</cp:lastModifiedBy>
  <cp:revision>9711</cp:revision>
  <cp:lastPrinted>2019-09-18T23:04:43Z</cp:lastPrinted>
  <dcterms:created xsi:type="dcterms:W3CDTF">2014-11-12T21:47:38Z</dcterms:created>
  <dcterms:modified xsi:type="dcterms:W3CDTF">2025-04-14T23:08:42Z</dcterms:modified>
  <cp:category/>
</cp:coreProperties>
</file>