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rika Bergman" initials="EB" lastIdx="1" clrIdx="0">
    <p:extLst>
      <p:ext uri="{19B8F6BF-5375-455C-9EA6-DF929625EA0E}">
        <p15:presenceInfo xmlns:p15="http://schemas.microsoft.com/office/powerpoint/2012/main" userId="0744071e1f34c916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378" autoAdjust="0"/>
    <p:restoredTop sz="94660"/>
  </p:normalViewPr>
  <p:slideViewPr>
    <p:cSldViewPr snapToGrid="0">
      <p:cViewPr varScale="1">
        <p:scale>
          <a:sx n="86" d="100"/>
          <a:sy n="86" d="100"/>
        </p:scale>
        <p:origin x="912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  <a:endParaRPr lang="en-US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format på underrubrik i bakgrunden</a:t>
            </a:r>
            <a:endParaRPr lang="en-US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22476-8D84-4F48-844C-2B2B3F5E70A9}" type="datetimeFigureOut">
              <a:rPr lang="en-US" smtClean="0"/>
              <a:t>2/12/2021</a:t>
            </a:fld>
            <a:endParaRPr lang="en-US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2A5E8-0D5B-4641-B225-2759B0443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328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22476-8D84-4F48-844C-2B2B3F5E70A9}" type="datetimeFigureOut">
              <a:rPr lang="en-US" smtClean="0"/>
              <a:t>2/12/2021</a:t>
            </a:fld>
            <a:endParaRPr lang="en-US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2A5E8-0D5B-4641-B225-2759B0443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006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  <a:endParaRPr lang="en-US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22476-8D84-4F48-844C-2B2B3F5E70A9}" type="datetimeFigureOut">
              <a:rPr lang="en-US" smtClean="0"/>
              <a:t>2/12/2021</a:t>
            </a:fld>
            <a:endParaRPr lang="en-US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2A5E8-0D5B-4641-B225-2759B0443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208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22476-8D84-4F48-844C-2B2B3F5E70A9}" type="datetimeFigureOut">
              <a:rPr lang="en-US" smtClean="0"/>
              <a:t>2/12/2021</a:t>
            </a:fld>
            <a:endParaRPr lang="en-US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2A5E8-0D5B-4641-B225-2759B0443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06551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  <a:endParaRPr lang="en-US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22476-8D84-4F48-844C-2B2B3F5E70A9}" type="datetimeFigureOut">
              <a:rPr lang="en-US" smtClean="0"/>
              <a:t>2/12/2021</a:t>
            </a:fld>
            <a:endParaRPr lang="en-US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2A5E8-0D5B-4641-B225-2759B0443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0822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22476-8D84-4F48-844C-2B2B3F5E70A9}" type="datetimeFigureOut">
              <a:rPr lang="en-US" smtClean="0"/>
              <a:t>2/12/2021</a:t>
            </a:fld>
            <a:endParaRPr lang="en-US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2A5E8-0D5B-4641-B225-2759B0443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2941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en-US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22476-8D84-4F48-844C-2B2B3F5E70A9}" type="datetimeFigureOut">
              <a:rPr lang="en-US" smtClean="0"/>
              <a:t>2/12/2021</a:t>
            </a:fld>
            <a:endParaRPr lang="en-US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2A5E8-0D5B-4641-B225-2759B0443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4016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22476-8D84-4F48-844C-2B2B3F5E70A9}" type="datetimeFigureOut">
              <a:rPr lang="en-US" smtClean="0"/>
              <a:t>2/12/2021</a:t>
            </a:fld>
            <a:endParaRPr lang="en-US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2A5E8-0D5B-4641-B225-2759B0443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4985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22476-8D84-4F48-844C-2B2B3F5E70A9}" type="datetimeFigureOut">
              <a:rPr lang="en-US" smtClean="0"/>
              <a:t>2/12/2021</a:t>
            </a:fld>
            <a:endParaRPr lang="en-US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2A5E8-0D5B-4641-B225-2759B0443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3938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  <a:endParaRPr lang="en-US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22476-8D84-4F48-844C-2B2B3F5E70A9}" type="datetimeFigureOut">
              <a:rPr lang="en-US" smtClean="0"/>
              <a:t>2/12/2021</a:t>
            </a:fld>
            <a:endParaRPr lang="en-US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2A5E8-0D5B-4641-B225-2759B0443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83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  <a:endParaRPr lang="en-US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22476-8D84-4F48-844C-2B2B3F5E70A9}" type="datetimeFigureOut">
              <a:rPr lang="en-US" smtClean="0"/>
              <a:t>2/12/2021</a:t>
            </a:fld>
            <a:endParaRPr lang="en-US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2A5E8-0D5B-4641-B225-2759B0443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7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  <a:endParaRPr lang="en-US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822476-8D84-4F48-844C-2B2B3F5E70A9}" type="datetimeFigureOut">
              <a:rPr lang="en-US" smtClean="0"/>
              <a:t>2/12/2021</a:t>
            </a:fld>
            <a:endParaRPr lang="en-US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12A5E8-0D5B-4641-B225-2759B0443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407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upp 40"/>
          <p:cNvGrpSpPr/>
          <p:nvPr/>
        </p:nvGrpSpPr>
        <p:grpSpPr>
          <a:xfrm>
            <a:off x="1041637" y="829358"/>
            <a:ext cx="4723117" cy="5873585"/>
            <a:chOff x="127144" y="-113668"/>
            <a:chExt cx="6190715" cy="6934753"/>
          </a:xfrm>
        </p:grpSpPr>
        <p:pic>
          <p:nvPicPr>
            <p:cNvPr id="4" name="Bildobjekt 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043"/>
            <a:stretch/>
          </p:blipFill>
          <p:spPr>
            <a:xfrm>
              <a:off x="2191385" y="577700"/>
              <a:ext cx="3752230" cy="6243385"/>
            </a:xfrm>
            <a:prstGeom prst="rect">
              <a:avLst/>
            </a:prstGeom>
          </p:spPr>
        </p:pic>
        <p:sp>
          <p:nvSpPr>
            <p:cNvPr id="5" name="textruta 4"/>
            <p:cNvSpPr txBox="1"/>
            <p:nvPr/>
          </p:nvSpPr>
          <p:spPr>
            <a:xfrm>
              <a:off x="3341289" y="1343759"/>
              <a:ext cx="838060" cy="2725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900" dirty="0">
                  <a:latin typeface="Arial" panose="020B0604020202020204" pitchFamily="34" charset="0"/>
                  <a:cs typeface="Arial" panose="020B0604020202020204" pitchFamily="34" charset="0"/>
                </a:rPr>
                <a:t>10 (3%)</a:t>
              </a:r>
            </a:p>
          </p:txBody>
        </p:sp>
        <p:sp>
          <p:nvSpPr>
            <p:cNvPr id="6" name="textruta 5"/>
            <p:cNvSpPr txBox="1"/>
            <p:nvPr/>
          </p:nvSpPr>
          <p:spPr>
            <a:xfrm>
              <a:off x="3405882" y="638500"/>
              <a:ext cx="838060" cy="2725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900" dirty="0">
                  <a:latin typeface="Arial" panose="020B0604020202020204" pitchFamily="34" charset="0"/>
                  <a:cs typeface="Arial" panose="020B0604020202020204" pitchFamily="34" charset="0"/>
                </a:rPr>
                <a:t>16 (5%)</a:t>
              </a:r>
            </a:p>
          </p:txBody>
        </p:sp>
        <p:sp>
          <p:nvSpPr>
            <p:cNvPr id="7" name="textruta 6"/>
            <p:cNvSpPr txBox="1"/>
            <p:nvPr/>
          </p:nvSpPr>
          <p:spPr>
            <a:xfrm>
              <a:off x="2639837" y="1023498"/>
              <a:ext cx="857802" cy="2725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900" dirty="0">
                  <a:latin typeface="Arial" panose="020B0604020202020204" pitchFamily="34" charset="0"/>
                  <a:cs typeface="Arial" panose="020B0604020202020204" pitchFamily="34" charset="0"/>
                </a:rPr>
                <a:t>8 (3%)</a:t>
              </a:r>
            </a:p>
          </p:txBody>
        </p:sp>
        <p:sp>
          <p:nvSpPr>
            <p:cNvPr id="8" name="textruta 7"/>
            <p:cNvSpPr txBox="1"/>
            <p:nvPr/>
          </p:nvSpPr>
          <p:spPr>
            <a:xfrm>
              <a:off x="4305401" y="1059292"/>
              <a:ext cx="845344" cy="2725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900" dirty="0">
                  <a:latin typeface="Arial" panose="020B0604020202020204" pitchFamily="34" charset="0"/>
                  <a:cs typeface="Arial" panose="020B0604020202020204" pitchFamily="34" charset="0"/>
                </a:rPr>
                <a:t>3 (1%)</a:t>
              </a:r>
            </a:p>
          </p:txBody>
        </p:sp>
        <p:sp>
          <p:nvSpPr>
            <p:cNvPr id="9" name="textruta 8"/>
            <p:cNvSpPr txBox="1"/>
            <p:nvPr/>
          </p:nvSpPr>
          <p:spPr>
            <a:xfrm>
              <a:off x="1905789" y="1731469"/>
              <a:ext cx="808612" cy="2725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900" dirty="0">
                  <a:latin typeface="Arial" panose="020B0604020202020204" pitchFamily="34" charset="0"/>
                  <a:cs typeface="Arial" panose="020B0604020202020204" pitchFamily="34" charset="0"/>
                </a:rPr>
                <a:t>2 (1%)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textruta 9"/>
            <p:cNvSpPr txBox="1"/>
            <p:nvPr/>
          </p:nvSpPr>
          <p:spPr>
            <a:xfrm>
              <a:off x="4235890" y="1621734"/>
              <a:ext cx="770792" cy="2725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900" dirty="0">
                  <a:latin typeface="Arial" panose="020B0604020202020204" pitchFamily="34" charset="0"/>
                  <a:cs typeface="Arial" panose="020B0604020202020204" pitchFamily="34" charset="0"/>
                </a:rPr>
                <a:t>7 (2%)</a:t>
              </a:r>
            </a:p>
          </p:txBody>
        </p:sp>
        <p:sp>
          <p:nvSpPr>
            <p:cNvPr id="11" name="textruta 10"/>
            <p:cNvSpPr txBox="1"/>
            <p:nvPr/>
          </p:nvSpPr>
          <p:spPr>
            <a:xfrm>
              <a:off x="2559708" y="1655080"/>
              <a:ext cx="959555" cy="2725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900" dirty="0">
                  <a:latin typeface="Arial" panose="020B0604020202020204" pitchFamily="34" charset="0"/>
                  <a:cs typeface="Arial" panose="020B0604020202020204" pitchFamily="34" charset="0"/>
                </a:rPr>
                <a:t>7 (2%)</a:t>
              </a:r>
            </a:p>
          </p:txBody>
        </p:sp>
        <p:sp>
          <p:nvSpPr>
            <p:cNvPr id="12" name="textruta 11"/>
            <p:cNvSpPr txBox="1"/>
            <p:nvPr/>
          </p:nvSpPr>
          <p:spPr>
            <a:xfrm>
              <a:off x="1948697" y="2224341"/>
              <a:ext cx="826068" cy="2725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900" dirty="0">
                  <a:latin typeface="Arial" panose="020B0604020202020204" pitchFamily="34" charset="0"/>
                  <a:cs typeface="Arial" panose="020B0604020202020204" pitchFamily="34" charset="0"/>
                </a:rPr>
                <a:t>18 (6%)</a:t>
              </a:r>
            </a:p>
          </p:txBody>
        </p:sp>
        <p:sp>
          <p:nvSpPr>
            <p:cNvPr id="13" name="textruta 12"/>
            <p:cNvSpPr txBox="1"/>
            <p:nvPr/>
          </p:nvSpPr>
          <p:spPr>
            <a:xfrm>
              <a:off x="3200537" y="2521111"/>
              <a:ext cx="879777" cy="2725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900" dirty="0">
                  <a:latin typeface="Arial" panose="020B0604020202020204" pitchFamily="34" charset="0"/>
                  <a:cs typeface="Arial" panose="020B0604020202020204" pitchFamily="34" charset="0"/>
                </a:rPr>
                <a:t>21 (7%)</a:t>
              </a:r>
            </a:p>
          </p:txBody>
        </p:sp>
        <p:sp>
          <p:nvSpPr>
            <p:cNvPr id="14" name="textruta 13"/>
            <p:cNvSpPr txBox="1"/>
            <p:nvPr/>
          </p:nvSpPr>
          <p:spPr>
            <a:xfrm>
              <a:off x="3922911" y="2589828"/>
              <a:ext cx="883913" cy="4360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900" dirty="0">
                  <a:latin typeface="Arial" panose="020B0604020202020204" pitchFamily="34" charset="0"/>
                  <a:cs typeface="Arial" panose="020B0604020202020204" pitchFamily="34" charset="0"/>
                </a:rPr>
                <a:t>12 (4%)</a:t>
              </a:r>
            </a:p>
            <a:p>
              <a:pPr algn="ctr"/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textruta 14"/>
            <p:cNvSpPr txBox="1"/>
            <p:nvPr/>
          </p:nvSpPr>
          <p:spPr>
            <a:xfrm>
              <a:off x="2533873" y="2589829"/>
              <a:ext cx="846719" cy="2725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900" dirty="0">
                  <a:latin typeface="Arial" panose="020B0604020202020204" pitchFamily="34" charset="0"/>
                  <a:cs typeface="Arial" panose="020B0604020202020204" pitchFamily="34" charset="0"/>
                </a:rPr>
                <a:t>19 (6%)</a:t>
              </a:r>
            </a:p>
          </p:txBody>
        </p:sp>
        <p:sp>
          <p:nvSpPr>
            <p:cNvPr id="16" name="textruta 15"/>
            <p:cNvSpPr txBox="1"/>
            <p:nvPr/>
          </p:nvSpPr>
          <p:spPr>
            <a:xfrm>
              <a:off x="1877510" y="2862692"/>
              <a:ext cx="1030813" cy="2725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900" dirty="0">
                  <a:latin typeface="Arial" panose="020B0604020202020204" pitchFamily="34" charset="0"/>
                  <a:cs typeface="Arial" panose="020B0604020202020204" pitchFamily="34" charset="0"/>
                </a:rPr>
                <a:t>69 (22%)</a:t>
              </a:r>
            </a:p>
          </p:txBody>
        </p:sp>
        <p:sp>
          <p:nvSpPr>
            <p:cNvPr id="17" name="textruta 16"/>
            <p:cNvSpPr txBox="1"/>
            <p:nvPr/>
          </p:nvSpPr>
          <p:spPr>
            <a:xfrm>
              <a:off x="2165785" y="4309411"/>
              <a:ext cx="948515" cy="2725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900" dirty="0">
                  <a:latin typeface="Arial" panose="020B0604020202020204" pitchFamily="34" charset="0"/>
                  <a:cs typeface="Arial" panose="020B0604020202020204" pitchFamily="34" charset="0"/>
                </a:rPr>
                <a:t>17 (5%)</a:t>
              </a:r>
            </a:p>
          </p:txBody>
        </p:sp>
        <p:sp>
          <p:nvSpPr>
            <p:cNvPr id="18" name="textruta 17"/>
            <p:cNvSpPr txBox="1"/>
            <p:nvPr/>
          </p:nvSpPr>
          <p:spPr>
            <a:xfrm>
              <a:off x="2464929" y="3968528"/>
              <a:ext cx="958836" cy="4360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900" dirty="0">
                  <a:latin typeface="Arial" panose="020B0604020202020204" pitchFamily="34" charset="0"/>
                  <a:cs typeface="Arial" panose="020B0604020202020204" pitchFamily="34" charset="0"/>
                </a:rPr>
                <a:t>8 (3%)</a:t>
              </a:r>
            </a:p>
            <a:p>
              <a:pPr algn="ctr"/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textruta 18"/>
            <p:cNvSpPr txBox="1"/>
            <p:nvPr/>
          </p:nvSpPr>
          <p:spPr>
            <a:xfrm>
              <a:off x="2999221" y="3836181"/>
              <a:ext cx="901461" cy="2725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900" dirty="0">
                  <a:latin typeface="Arial" panose="020B0604020202020204" pitchFamily="34" charset="0"/>
                  <a:cs typeface="Arial" panose="020B0604020202020204" pitchFamily="34" charset="0"/>
                </a:rPr>
                <a:t>11 (4%)</a:t>
              </a:r>
            </a:p>
          </p:txBody>
        </p:sp>
        <p:sp>
          <p:nvSpPr>
            <p:cNvPr id="20" name="textruta 19"/>
            <p:cNvSpPr txBox="1"/>
            <p:nvPr/>
          </p:nvSpPr>
          <p:spPr>
            <a:xfrm>
              <a:off x="3597058" y="4074350"/>
              <a:ext cx="823945" cy="2725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900" dirty="0">
                  <a:latin typeface="Arial" panose="020B0604020202020204" pitchFamily="34" charset="0"/>
                  <a:cs typeface="Arial" panose="020B0604020202020204" pitchFamily="34" charset="0"/>
                </a:rPr>
                <a:t>10 (3%)</a:t>
              </a:r>
            </a:p>
          </p:txBody>
        </p:sp>
        <p:sp>
          <p:nvSpPr>
            <p:cNvPr id="21" name="textruta 20"/>
            <p:cNvSpPr txBox="1"/>
            <p:nvPr/>
          </p:nvSpPr>
          <p:spPr>
            <a:xfrm>
              <a:off x="4818951" y="3809060"/>
              <a:ext cx="902979" cy="2725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900" dirty="0">
                  <a:latin typeface="Arial" panose="020B0604020202020204" pitchFamily="34" charset="0"/>
                  <a:cs typeface="Arial" panose="020B0604020202020204" pitchFamily="34" charset="0"/>
                </a:rPr>
                <a:t>26 (8%)</a:t>
              </a:r>
            </a:p>
          </p:txBody>
        </p:sp>
        <p:sp>
          <p:nvSpPr>
            <p:cNvPr id="22" name="textruta 21"/>
            <p:cNvSpPr txBox="1"/>
            <p:nvPr/>
          </p:nvSpPr>
          <p:spPr>
            <a:xfrm>
              <a:off x="5169059" y="3122257"/>
              <a:ext cx="875986" cy="2725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900" dirty="0">
                  <a:latin typeface="Arial" panose="020B0604020202020204" pitchFamily="34" charset="0"/>
                  <a:cs typeface="Arial" panose="020B0604020202020204" pitchFamily="34" charset="0"/>
                </a:rPr>
                <a:t>16 (5%)</a:t>
              </a:r>
            </a:p>
          </p:txBody>
        </p:sp>
        <p:sp>
          <p:nvSpPr>
            <p:cNvPr id="23" name="textruta 22"/>
            <p:cNvSpPr txBox="1"/>
            <p:nvPr/>
          </p:nvSpPr>
          <p:spPr>
            <a:xfrm>
              <a:off x="4255338" y="4657342"/>
              <a:ext cx="902979" cy="2725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900" dirty="0">
                  <a:latin typeface="Arial" panose="020B0604020202020204" pitchFamily="34" charset="0"/>
                  <a:cs typeface="Arial" panose="020B0604020202020204" pitchFamily="34" charset="0"/>
                </a:rPr>
                <a:t>14 (4%)</a:t>
              </a:r>
            </a:p>
          </p:txBody>
        </p:sp>
        <p:sp>
          <p:nvSpPr>
            <p:cNvPr id="24" name="textruta 23"/>
            <p:cNvSpPr txBox="1"/>
            <p:nvPr/>
          </p:nvSpPr>
          <p:spPr>
            <a:xfrm>
              <a:off x="3377985" y="5558179"/>
              <a:ext cx="968306" cy="2725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900" dirty="0">
                  <a:latin typeface="Arial" panose="020B0604020202020204" pitchFamily="34" charset="0"/>
                  <a:cs typeface="Arial" panose="020B0604020202020204" pitchFamily="34" charset="0"/>
                </a:rPr>
                <a:t>16 (5%)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Frihandsfigur 24"/>
            <p:cNvSpPr/>
            <p:nvPr/>
          </p:nvSpPr>
          <p:spPr>
            <a:xfrm>
              <a:off x="2482850" y="4806950"/>
              <a:ext cx="1692275" cy="1101725"/>
            </a:xfrm>
            <a:custGeom>
              <a:avLst/>
              <a:gdLst>
                <a:gd name="connsiteX0" fmla="*/ 1692275 w 1692275"/>
                <a:gd name="connsiteY0" fmla="*/ 390525 h 1101725"/>
                <a:gd name="connsiteX1" fmla="*/ 1587500 w 1692275"/>
                <a:gd name="connsiteY1" fmla="*/ 298450 h 1101725"/>
                <a:gd name="connsiteX2" fmla="*/ 1546225 w 1692275"/>
                <a:gd name="connsiteY2" fmla="*/ 184150 h 1101725"/>
                <a:gd name="connsiteX3" fmla="*/ 1530350 w 1692275"/>
                <a:gd name="connsiteY3" fmla="*/ 50800 h 1101725"/>
                <a:gd name="connsiteX4" fmla="*/ 1504950 w 1692275"/>
                <a:gd name="connsiteY4" fmla="*/ 6350 h 1101725"/>
                <a:gd name="connsiteX5" fmla="*/ 1435100 w 1692275"/>
                <a:gd name="connsiteY5" fmla="*/ 0 h 1101725"/>
                <a:gd name="connsiteX6" fmla="*/ 1336675 w 1692275"/>
                <a:gd name="connsiteY6" fmla="*/ 38100 h 1101725"/>
                <a:gd name="connsiteX7" fmla="*/ 1279525 w 1692275"/>
                <a:gd name="connsiteY7" fmla="*/ 82550 h 1101725"/>
                <a:gd name="connsiteX8" fmla="*/ 1295400 w 1692275"/>
                <a:gd name="connsiteY8" fmla="*/ 155575 h 1101725"/>
                <a:gd name="connsiteX9" fmla="*/ 1152525 w 1692275"/>
                <a:gd name="connsiteY9" fmla="*/ 104775 h 1101725"/>
                <a:gd name="connsiteX10" fmla="*/ 1060450 w 1692275"/>
                <a:gd name="connsiteY10" fmla="*/ 95250 h 1101725"/>
                <a:gd name="connsiteX11" fmla="*/ 1031875 w 1692275"/>
                <a:gd name="connsiteY11" fmla="*/ 130175 h 1101725"/>
                <a:gd name="connsiteX12" fmla="*/ 1012825 w 1692275"/>
                <a:gd name="connsiteY12" fmla="*/ 206375 h 1101725"/>
                <a:gd name="connsiteX13" fmla="*/ 942975 w 1692275"/>
                <a:gd name="connsiteY13" fmla="*/ 158750 h 1101725"/>
                <a:gd name="connsiteX14" fmla="*/ 904875 w 1692275"/>
                <a:gd name="connsiteY14" fmla="*/ 107950 h 1101725"/>
                <a:gd name="connsiteX15" fmla="*/ 768350 w 1692275"/>
                <a:gd name="connsiteY15" fmla="*/ 60325 h 1101725"/>
                <a:gd name="connsiteX16" fmla="*/ 666750 w 1692275"/>
                <a:gd name="connsiteY16" fmla="*/ 44450 h 1101725"/>
                <a:gd name="connsiteX17" fmla="*/ 546100 w 1692275"/>
                <a:gd name="connsiteY17" fmla="*/ 12700 h 1101725"/>
                <a:gd name="connsiteX18" fmla="*/ 504825 w 1692275"/>
                <a:gd name="connsiteY18" fmla="*/ 41275 h 1101725"/>
                <a:gd name="connsiteX19" fmla="*/ 390525 w 1692275"/>
                <a:gd name="connsiteY19" fmla="*/ 41275 h 1101725"/>
                <a:gd name="connsiteX20" fmla="*/ 193675 w 1692275"/>
                <a:gd name="connsiteY20" fmla="*/ 117475 h 1101725"/>
                <a:gd name="connsiteX21" fmla="*/ 88900 w 1692275"/>
                <a:gd name="connsiteY21" fmla="*/ 219075 h 1101725"/>
                <a:gd name="connsiteX22" fmla="*/ 88900 w 1692275"/>
                <a:gd name="connsiteY22" fmla="*/ 355600 h 1101725"/>
                <a:gd name="connsiteX23" fmla="*/ 142875 w 1692275"/>
                <a:gd name="connsiteY23" fmla="*/ 393700 h 1101725"/>
                <a:gd name="connsiteX24" fmla="*/ 31750 w 1692275"/>
                <a:gd name="connsiteY24" fmla="*/ 425450 h 1101725"/>
                <a:gd name="connsiteX25" fmla="*/ 22225 w 1692275"/>
                <a:gd name="connsiteY25" fmla="*/ 504825 h 1101725"/>
                <a:gd name="connsiteX26" fmla="*/ 41275 w 1692275"/>
                <a:gd name="connsiteY26" fmla="*/ 619125 h 1101725"/>
                <a:gd name="connsiteX27" fmla="*/ 0 w 1692275"/>
                <a:gd name="connsiteY27" fmla="*/ 688975 h 1101725"/>
                <a:gd name="connsiteX28" fmla="*/ 12700 w 1692275"/>
                <a:gd name="connsiteY28" fmla="*/ 857250 h 1101725"/>
                <a:gd name="connsiteX29" fmla="*/ 88900 w 1692275"/>
                <a:gd name="connsiteY29" fmla="*/ 923925 h 1101725"/>
                <a:gd name="connsiteX30" fmla="*/ 180975 w 1692275"/>
                <a:gd name="connsiteY30" fmla="*/ 952500 h 1101725"/>
                <a:gd name="connsiteX31" fmla="*/ 215900 w 1692275"/>
                <a:gd name="connsiteY31" fmla="*/ 955675 h 1101725"/>
                <a:gd name="connsiteX32" fmla="*/ 327025 w 1692275"/>
                <a:gd name="connsiteY32" fmla="*/ 1009650 h 1101725"/>
                <a:gd name="connsiteX33" fmla="*/ 476250 w 1692275"/>
                <a:gd name="connsiteY33" fmla="*/ 1076325 h 1101725"/>
                <a:gd name="connsiteX34" fmla="*/ 590550 w 1692275"/>
                <a:gd name="connsiteY34" fmla="*/ 1101725 h 1101725"/>
                <a:gd name="connsiteX35" fmla="*/ 774700 w 1692275"/>
                <a:gd name="connsiteY35" fmla="*/ 1092200 h 1101725"/>
                <a:gd name="connsiteX36" fmla="*/ 806450 w 1692275"/>
                <a:gd name="connsiteY36" fmla="*/ 1060450 h 1101725"/>
                <a:gd name="connsiteX37" fmla="*/ 812800 w 1692275"/>
                <a:gd name="connsiteY37" fmla="*/ 933450 h 1101725"/>
                <a:gd name="connsiteX38" fmla="*/ 809625 w 1692275"/>
                <a:gd name="connsiteY38" fmla="*/ 841375 h 1101725"/>
                <a:gd name="connsiteX39" fmla="*/ 806450 w 1692275"/>
                <a:gd name="connsiteY39" fmla="*/ 806450 h 1101725"/>
                <a:gd name="connsiteX40" fmla="*/ 933450 w 1692275"/>
                <a:gd name="connsiteY40" fmla="*/ 793750 h 1101725"/>
                <a:gd name="connsiteX41" fmla="*/ 981075 w 1692275"/>
                <a:gd name="connsiteY41" fmla="*/ 746125 h 1101725"/>
                <a:gd name="connsiteX42" fmla="*/ 1022350 w 1692275"/>
                <a:gd name="connsiteY42" fmla="*/ 673100 h 1101725"/>
                <a:gd name="connsiteX43" fmla="*/ 1047750 w 1692275"/>
                <a:gd name="connsiteY43" fmla="*/ 571500 h 1101725"/>
                <a:gd name="connsiteX44" fmla="*/ 1060450 w 1692275"/>
                <a:gd name="connsiteY44" fmla="*/ 508000 h 1101725"/>
                <a:gd name="connsiteX45" fmla="*/ 1079500 w 1692275"/>
                <a:gd name="connsiteY45" fmla="*/ 450850 h 1101725"/>
                <a:gd name="connsiteX46" fmla="*/ 1206500 w 1692275"/>
                <a:gd name="connsiteY46" fmla="*/ 479425 h 1101725"/>
                <a:gd name="connsiteX47" fmla="*/ 1250950 w 1692275"/>
                <a:gd name="connsiteY47" fmla="*/ 492125 h 1101725"/>
                <a:gd name="connsiteX48" fmla="*/ 1311275 w 1692275"/>
                <a:gd name="connsiteY48" fmla="*/ 568325 h 1101725"/>
                <a:gd name="connsiteX49" fmla="*/ 1352550 w 1692275"/>
                <a:gd name="connsiteY49" fmla="*/ 631825 h 1101725"/>
                <a:gd name="connsiteX50" fmla="*/ 1419225 w 1692275"/>
                <a:gd name="connsiteY50" fmla="*/ 609600 h 1101725"/>
                <a:gd name="connsiteX51" fmla="*/ 1450975 w 1692275"/>
                <a:gd name="connsiteY51" fmla="*/ 577850 h 1101725"/>
                <a:gd name="connsiteX52" fmla="*/ 1536700 w 1692275"/>
                <a:gd name="connsiteY52" fmla="*/ 587375 h 1101725"/>
                <a:gd name="connsiteX53" fmla="*/ 1597025 w 1692275"/>
                <a:gd name="connsiteY53" fmla="*/ 558800 h 1101725"/>
                <a:gd name="connsiteX54" fmla="*/ 1638300 w 1692275"/>
                <a:gd name="connsiteY54" fmla="*/ 511175 h 1101725"/>
                <a:gd name="connsiteX55" fmla="*/ 1660525 w 1692275"/>
                <a:gd name="connsiteY55" fmla="*/ 447675 h 1101725"/>
                <a:gd name="connsiteX56" fmla="*/ 1692275 w 1692275"/>
                <a:gd name="connsiteY56" fmla="*/ 390525 h 1101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1692275" h="1101725">
                  <a:moveTo>
                    <a:pt x="1692275" y="390525"/>
                  </a:moveTo>
                  <a:lnTo>
                    <a:pt x="1587500" y="298450"/>
                  </a:lnTo>
                  <a:lnTo>
                    <a:pt x="1546225" y="184150"/>
                  </a:lnTo>
                  <a:lnTo>
                    <a:pt x="1530350" y="50800"/>
                  </a:lnTo>
                  <a:lnTo>
                    <a:pt x="1504950" y="6350"/>
                  </a:lnTo>
                  <a:lnTo>
                    <a:pt x="1435100" y="0"/>
                  </a:lnTo>
                  <a:lnTo>
                    <a:pt x="1336675" y="38100"/>
                  </a:lnTo>
                  <a:lnTo>
                    <a:pt x="1279525" y="82550"/>
                  </a:lnTo>
                  <a:lnTo>
                    <a:pt x="1295400" y="155575"/>
                  </a:lnTo>
                  <a:lnTo>
                    <a:pt x="1152525" y="104775"/>
                  </a:lnTo>
                  <a:lnTo>
                    <a:pt x="1060450" y="95250"/>
                  </a:lnTo>
                  <a:lnTo>
                    <a:pt x="1031875" y="130175"/>
                  </a:lnTo>
                  <a:lnTo>
                    <a:pt x="1012825" y="206375"/>
                  </a:lnTo>
                  <a:lnTo>
                    <a:pt x="942975" y="158750"/>
                  </a:lnTo>
                  <a:lnTo>
                    <a:pt x="904875" y="107950"/>
                  </a:lnTo>
                  <a:lnTo>
                    <a:pt x="768350" y="60325"/>
                  </a:lnTo>
                  <a:lnTo>
                    <a:pt x="666750" y="44450"/>
                  </a:lnTo>
                  <a:lnTo>
                    <a:pt x="546100" y="12700"/>
                  </a:lnTo>
                  <a:lnTo>
                    <a:pt x="504825" y="41275"/>
                  </a:lnTo>
                  <a:lnTo>
                    <a:pt x="390525" y="41275"/>
                  </a:lnTo>
                  <a:lnTo>
                    <a:pt x="193675" y="117475"/>
                  </a:lnTo>
                  <a:lnTo>
                    <a:pt x="88900" y="219075"/>
                  </a:lnTo>
                  <a:lnTo>
                    <a:pt x="88900" y="355600"/>
                  </a:lnTo>
                  <a:lnTo>
                    <a:pt x="142875" y="393700"/>
                  </a:lnTo>
                  <a:lnTo>
                    <a:pt x="31750" y="425450"/>
                  </a:lnTo>
                  <a:lnTo>
                    <a:pt x="22225" y="504825"/>
                  </a:lnTo>
                  <a:lnTo>
                    <a:pt x="41275" y="619125"/>
                  </a:lnTo>
                  <a:lnTo>
                    <a:pt x="0" y="688975"/>
                  </a:lnTo>
                  <a:lnTo>
                    <a:pt x="12700" y="857250"/>
                  </a:lnTo>
                  <a:lnTo>
                    <a:pt x="88900" y="923925"/>
                  </a:lnTo>
                  <a:lnTo>
                    <a:pt x="180975" y="952500"/>
                  </a:lnTo>
                  <a:lnTo>
                    <a:pt x="215900" y="955675"/>
                  </a:lnTo>
                  <a:lnTo>
                    <a:pt x="327025" y="1009650"/>
                  </a:lnTo>
                  <a:lnTo>
                    <a:pt x="476250" y="1076325"/>
                  </a:lnTo>
                  <a:lnTo>
                    <a:pt x="590550" y="1101725"/>
                  </a:lnTo>
                  <a:lnTo>
                    <a:pt x="774700" y="1092200"/>
                  </a:lnTo>
                  <a:lnTo>
                    <a:pt x="806450" y="1060450"/>
                  </a:lnTo>
                  <a:lnTo>
                    <a:pt x="812800" y="933450"/>
                  </a:lnTo>
                  <a:lnTo>
                    <a:pt x="809625" y="841375"/>
                  </a:lnTo>
                  <a:lnTo>
                    <a:pt x="806450" y="806450"/>
                  </a:lnTo>
                  <a:lnTo>
                    <a:pt x="933450" y="793750"/>
                  </a:lnTo>
                  <a:lnTo>
                    <a:pt x="981075" y="746125"/>
                  </a:lnTo>
                  <a:lnTo>
                    <a:pt x="1022350" y="673100"/>
                  </a:lnTo>
                  <a:lnTo>
                    <a:pt x="1047750" y="571500"/>
                  </a:lnTo>
                  <a:lnTo>
                    <a:pt x="1060450" y="508000"/>
                  </a:lnTo>
                  <a:lnTo>
                    <a:pt x="1079500" y="450850"/>
                  </a:lnTo>
                  <a:lnTo>
                    <a:pt x="1206500" y="479425"/>
                  </a:lnTo>
                  <a:lnTo>
                    <a:pt x="1250950" y="492125"/>
                  </a:lnTo>
                  <a:lnTo>
                    <a:pt x="1311275" y="568325"/>
                  </a:lnTo>
                  <a:lnTo>
                    <a:pt x="1352550" y="631825"/>
                  </a:lnTo>
                  <a:lnTo>
                    <a:pt x="1419225" y="609600"/>
                  </a:lnTo>
                  <a:lnTo>
                    <a:pt x="1450975" y="577850"/>
                  </a:lnTo>
                  <a:lnTo>
                    <a:pt x="1536700" y="587375"/>
                  </a:lnTo>
                  <a:lnTo>
                    <a:pt x="1597025" y="558800"/>
                  </a:lnTo>
                  <a:lnTo>
                    <a:pt x="1638300" y="511175"/>
                  </a:lnTo>
                  <a:lnTo>
                    <a:pt x="1660525" y="447675"/>
                  </a:lnTo>
                  <a:lnTo>
                    <a:pt x="1692275" y="390525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Bildtext 1 (accentstreck) 28"/>
            <p:cNvSpPr/>
            <p:nvPr/>
          </p:nvSpPr>
          <p:spPr>
            <a:xfrm flipH="1">
              <a:off x="127144" y="2136260"/>
              <a:ext cx="952066" cy="297331"/>
            </a:xfrm>
            <a:prstGeom prst="accentCallout1">
              <a:avLst>
                <a:gd name="adj1" fmla="val 50285"/>
                <a:gd name="adj2" fmla="val -8674"/>
                <a:gd name="adj3" fmla="val 50355"/>
                <a:gd name="adj4" fmla="val 4049"/>
              </a:avLst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sv-SE" sz="9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42 (13%)</a:t>
              </a:r>
              <a:endParaRPr lang="en-US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Bildtext 1 (accentstreck) 29"/>
            <p:cNvSpPr/>
            <p:nvPr/>
          </p:nvSpPr>
          <p:spPr>
            <a:xfrm flipH="1">
              <a:off x="140225" y="1697657"/>
              <a:ext cx="943723" cy="239645"/>
            </a:xfrm>
            <a:prstGeom prst="accentCallout1">
              <a:avLst>
                <a:gd name="adj1" fmla="val 50285"/>
                <a:gd name="adj2" fmla="val -8674"/>
                <a:gd name="adj3" fmla="val 50355"/>
                <a:gd name="adj4" fmla="val 258"/>
              </a:avLst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sv-SE" sz="9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45 (14%)</a:t>
              </a:r>
              <a:endParaRPr lang="en-US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Bildtext 1 (accentstreck) 30"/>
            <p:cNvSpPr/>
            <p:nvPr/>
          </p:nvSpPr>
          <p:spPr>
            <a:xfrm rot="5400000" flipH="1">
              <a:off x="5490801" y="45629"/>
              <a:ext cx="463342" cy="252268"/>
            </a:xfrm>
            <a:prstGeom prst="accentCallout1">
              <a:avLst>
                <a:gd name="adj1" fmla="val 50285"/>
                <a:gd name="adj2" fmla="val -8674"/>
                <a:gd name="adj3" fmla="val 50355"/>
                <a:gd name="adj4" fmla="val 28487"/>
              </a:avLst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Bildtext 1 (accentstreck) 31"/>
            <p:cNvSpPr/>
            <p:nvPr/>
          </p:nvSpPr>
          <p:spPr>
            <a:xfrm rot="5400000" flipH="1">
              <a:off x="4587280" y="45629"/>
              <a:ext cx="463342" cy="252268"/>
            </a:xfrm>
            <a:prstGeom prst="accentCallout1">
              <a:avLst>
                <a:gd name="adj1" fmla="val 50285"/>
                <a:gd name="adj2" fmla="val -8674"/>
                <a:gd name="adj3" fmla="val 50355"/>
                <a:gd name="adj4" fmla="val 28487"/>
              </a:avLst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Bildtext 1 (accentstreck) 32"/>
            <p:cNvSpPr/>
            <p:nvPr/>
          </p:nvSpPr>
          <p:spPr>
            <a:xfrm rot="5400000" flipH="1">
              <a:off x="3669012" y="45629"/>
              <a:ext cx="463342" cy="252268"/>
            </a:xfrm>
            <a:prstGeom prst="accentCallout1">
              <a:avLst>
                <a:gd name="adj1" fmla="val 50285"/>
                <a:gd name="adj2" fmla="val -8674"/>
                <a:gd name="adj3" fmla="val 50355"/>
                <a:gd name="adj4" fmla="val 28487"/>
              </a:avLst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Bildtext 1 (accentstreck) 33"/>
            <p:cNvSpPr/>
            <p:nvPr/>
          </p:nvSpPr>
          <p:spPr>
            <a:xfrm rot="5400000" flipH="1">
              <a:off x="2649808" y="45629"/>
              <a:ext cx="463342" cy="252268"/>
            </a:xfrm>
            <a:prstGeom prst="accentCallout1">
              <a:avLst>
                <a:gd name="adj1" fmla="val 50285"/>
                <a:gd name="adj2" fmla="val -8674"/>
                <a:gd name="adj3" fmla="val 50355"/>
                <a:gd name="adj4" fmla="val 28487"/>
              </a:avLst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Bildtext 1 (accentstreck) 34"/>
            <p:cNvSpPr/>
            <p:nvPr/>
          </p:nvSpPr>
          <p:spPr>
            <a:xfrm rot="5400000" flipH="1">
              <a:off x="1821681" y="45629"/>
              <a:ext cx="463342" cy="252268"/>
            </a:xfrm>
            <a:prstGeom prst="accentCallout1">
              <a:avLst>
                <a:gd name="adj1" fmla="val 50285"/>
                <a:gd name="adj2" fmla="val -8674"/>
                <a:gd name="adj3" fmla="val 50355"/>
                <a:gd name="adj4" fmla="val 28487"/>
              </a:avLst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textruta 35"/>
            <p:cNvSpPr txBox="1"/>
            <p:nvPr/>
          </p:nvSpPr>
          <p:spPr>
            <a:xfrm flipH="1">
              <a:off x="1456391" y="-105889"/>
              <a:ext cx="1123928" cy="2725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900" dirty="0">
                  <a:latin typeface="Arial" panose="020B0604020202020204" pitchFamily="34" charset="0"/>
                  <a:cs typeface="Arial" panose="020B0604020202020204" pitchFamily="34" charset="0"/>
                </a:rPr>
                <a:t>106 (34%)</a:t>
              </a:r>
            </a:p>
          </p:txBody>
        </p:sp>
        <p:sp>
          <p:nvSpPr>
            <p:cNvPr id="37" name="textruta 36"/>
            <p:cNvSpPr txBox="1"/>
            <p:nvPr/>
          </p:nvSpPr>
          <p:spPr>
            <a:xfrm flipH="1">
              <a:off x="2467208" y="-106373"/>
              <a:ext cx="967089" cy="2725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900" dirty="0">
                  <a:latin typeface="Arial" panose="020B0604020202020204" pitchFamily="34" charset="0"/>
                  <a:cs typeface="Arial" panose="020B0604020202020204" pitchFamily="34" charset="0"/>
                </a:rPr>
                <a:t>42 (13%)</a:t>
              </a:r>
            </a:p>
          </p:txBody>
        </p:sp>
        <p:sp>
          <p:nvSpPr>
            <p:cNvPr id="38" name="textruta 37"/>
            <p:cNvSpPr txBox="1"/>
            <p:nvPr/>
          </p:nvSpPr>
          <p:spPr>
            <a:xfrm flipH="1">
              <a:off x="3397436" y="-113668"/>
              <a:ext cx="947801" cy="2725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900" dirty="0">
                  <a:latin typeface="Arial" panose="020B0604020202020204" pitchFamily="34" charset="0"/>
                  <a:cs typeface="Arial" panose="020B0604020202020204" pitchFamily="34" charset="0"/>
                </a:rPr>
                <a:t>58 (19%)</a:t>
              </a:r>
            </a:p>
          </p:txBody>
        </p:sp>
        <p:sp>
          <p:nvSpPr>
            <p:cNvPr id="39" name="textruta 38"/>
            <p:cNvSpPr txBox="1"/>
            <p:nvPr/>
          </p:nvSpPr>
          <p:spPr>
            <a:xfrm flipH="1">
              <a:off x="4408577" y="-106373"/>
              <a:ext cx="980758" cy="2725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900" dirty="0">
                  <a:latin typeface="Arial" panose="020B0604020202020204" pitchFamily="34" charset="0"/>
                  <a:cs typeface="Arial" panose="020B0604020202020204" pitchFamily="34" charset="0"/>
                </a:rPr>
                <a:t>32 (10%)</a:t>
              </a:r>
            </a:p>
          </p:txBody>
        </p:sp>
        <p:sp>
          <p:nvSpPr>
            <p:cNvPr id="40" name="textruta 39"/>
            <p:cNvSpPr txBox="1"/>
            <p:nvPr/>
          </p:nvSpPr>
          <p:spPr>
            <a:xfrm flipH="1">
              <a:off x="5339119" y="-111311"/>
              <a:ext cx="978740" cy="2725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900" dirty="0">
                  <a:latin typeface="Arial" panose="020B0604020202020204" pitchFamily="34" charset="0"/>
                  <a:cs typeface="Arial" panose="020B0604020202020204" pitchFamily="34" charset="0"/>
                </a:rPr>
                <a:t>56 (18%)</a:t>
              </a:r>
            </a:p>
          </p:txBody>
        </p:sp>
      </p:grpSp>
      <p:sp>
        <p:nvSpPr>
          <p:cNvPr id="42" name="textruta 41"/>
          <p:cNvSpPr txBox="1"/>
          <p:nvPr/>
        </p:nvSpPr>
        <p:spPr>
          <a:xfrm>
            <a:off x="-324458" y="140401"/>
            <a:ext cx="252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Left</a:t>
            </a: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ruta 45"/>
          <p:cNvSpPr txBox="1"/>
          <p:nvPr/>
        </p:nvSpPr>
        <p:spPr>
          <a:xfrm>
            <a:off x="596802" y="703096"/>
            <a:ext cx="70021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100" dirty="0">
                <a:latin typeface="Arial" panose="020B0604020202020204" pitchFamily="34" charset="0"/>
                <a:cs typeface="Arial" panose="020B0604020202020204" pitchFamily="34" charset="0"/>
              </a:rPr>
              <a:t>n=312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Bildtext 1 (accentstreck) 46"/>
          <p:cNvSpPr/>
          <p:nvPr/>
        </p:nvSpPr>
        <p:spPr>
          <a:xfrm flipH="1">
            <a:off x="1136304" y="5262286"/>
            <a:ext cx="648000" cy="540000"/>
          </a:xfrm>
          <a:prstGeom prst="accentCallout1">
            <a:avLst>
              <a:gd name="adj1" fmla="val 50285"/>
              <a:gd name="adj2" fmla="val -8674"/>
              <a:gd name="adj3" fmla="val 50355"/>
              <a:gd name="adj4" fmla="val 4899"/>
            </a:avLst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 (6%</a:t>
            </a:r>
            <a:r>
              <a:rPr lang="sv-SE" sz="1100" dirty="0">
                <a:solidFill>
                  <a:schemeClr val="tx1"/>
                </a:solidFill>
              </a:rPr>
              <a:t>)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49" name="textruta 48">
            <a:extLst>
              <a:ext uri="{FF2B5EF4-FFF2-40B4-BE49-F238E27FC236}">
                <a16:creationId xmlns:a16="http://schemas.microsoft.com/office/drawing/2014/main" id="{98F2FC82-FF97-4299-931E-D57ED4D89C26}"/>
              </a:ext>
            </a:extLst>
          </p:cNvPr>
          <p:cNvSpPr txBox="1"/>
          <p:nvPr/>
        </p:nvSpPr>
        <p:spPr>
          <a:xfrm>
            <a:off x="93491" y="1749207"/>
            <a:ext cx="252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Phalangeal</a:t>
            </a:r>
            <a:r>
              <a:rPr lang="sv-S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textruta 49">
            <a:extLst>
              <a:ext uri="{FF2B5EF4-FFF2-40B4-BE49-F238E27FC236}">
                <a16:creationId xmlns:a16="http://schemas.microsoft.com/office/drawing/2014/main" id="{7B280F7E-0284-40EB-AC33-EAC23D8E21B3}"/>
              </a:ext>
            </a:extLst>
          </p:cNvPr>
          <p:cNvSpPr txBox="1"/>
          <p:nvPr/>
        </p:nvSpPr>
        <p:spPr>
          <a:xfrm>
            <a:off x="7388" y="4046229"/>
            <a:ext cx="252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400" dirty="0">
                <a:latin typeface="Arial" panose="020B0604020202020204" pitchFamily="34" charset="0"/>
                <a:cs typeface="Arial" panose="020B0604020202020204" pitchFamily="34" charset="0"/>
              </a:rPr>
              <a:t>Metacarpal</a:t>
            </a: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ruta 50">
            <a:extLst>
              <a:ext uri="{FF2B5EF4-FFF2-40B4-BE49-F238E27FC236}">
                <a16:creationId xmlns:a16="http://schemas.microsoft.com/office/drawing/2014/main" id="{6EFF1499-6CDC-4BDC-B6B0-0EB2AAC473A0}"/>
              </a:ext>
            </a:extLst>
          </p:cNvPr>
          <p:cNvSpPr txBox="1"/>
          <p:nvPr/>
        </p:nvSpPr>
        <p:spPr>
          <a:xfrm>
            <a:off x="92089" y="4994508"/>
            <a:ext cx="252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Carpal</a:t>
            </a:r>
            <a:r>
              <a:rPr lang="sv-SE" dirty="0"/>
              <a:t> </a:t>
            </a:r>
            <a:endParaRPr lang="en-US" dirty="0"/>
          </a:p>
        </p:txBody>
      </p:sp>
      <p:sp>
        <p:nvSpPr>
          <p:cNvPr id="54" name="textruta 53">
            <a:extLst>
              <a:ext uri="{FF2B5EF4-FFF2-40B4-BE49-F238E27FC236}">
                <a16:creationId xmlns:a16="http://schemas.microsoft.com/office/drawing/2014/main" id="{AD6D2F43-58CB-456E-AE70-EEE3D4514008}"/>
              </a:ext>
            </a:extLst>
          </p:cNvPr>
          <p:cNvSpPr txBox="1"/>
          <p:nvPr/>
        </p:nvSpPr>
        <p:spPr>
          <a:xfrm>
            <a:off x="41191" y="2800362"/>
            <a:ext cx="78535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v-SE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234 (75%)</a:t>
            </a:r>
            <a:endParaRPr lang="en-US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ruta 54">
            <a:extLst>
              <a:ext uri="{FF2B5EF4-FFF2-40B4-BE49-F238E27FC236}">
                <a16:creationId xmlns:a16="http://schemas.microsoft.com/office/drawing/2014/main" id="{14984308-2162-4503-8B7D-049EC60B48CF}"/>
              </a:ext>
            </a:extLst>
          </p:cNvPr>
          <p:cNvSpPr txBox="1"/>
          <p:nvPr/>
        </p:nvSpPr>
        <p:spPr>
          <a:xfrm>
            <a:off x="2173738" y="500261"/>
            <a:ext cx="70021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00" dirty="0">
                <a:latin typeface="Arial" panose="020B0604020202020204" pitchFamily="34" charset="0"/>
                <a:cs typeface="Arial" panose="020B0604020202020204" pitchFamily="34" charset="0"/>
              </a:rPr>
              <a:t>Ray V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textruta 57">
            <a:extLst>
              <a:ext uri="{FF2B5EF4-FFF2-40B4-BE49-F238E27FC236}">
                <a16:creationId xmlns:a16="http://schemas.microsoft.com/office/drawing/2014/main" id="{2362DAC7-BFC0-4816-A41A-02808519F76C}"/>
              </a:ext>
            </a:extLst>
          </p:cNvPr>
          <p:cNvSpPr txBox="1"/>
          <p:nvPr/>
        </p:nvSpPr>
        <p:spPr>
          <a:xfrm>
            <a:off x="2809302" y="500261"/>
            <a:ext cx="63672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00" dirty="0">
                <a:latin typeface="Arial" panose="020B0604020202020204" pitchFamily="34" charset="0"/>
                <a:cs typeface="Arial" panose="020B0604020202020204" pitchFamily="34" charset="0"/>
              </a:rPr>
              <a:t>Ray IV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textruta 58">
            <a:extLst>
              <a:ext uri="{FF2B5EF4-FFF2-40B4-BE49-F238E27FC236}">
                <a16:creationId xmlns:a16="http://schemas.microsoft.com/office/drawing/2014/main" id="{3EB2E03B-3164-4298-820D-9FF6C00D6D4D}"/>
              </a:ext>
            </a:extLst>
          </p:cNvPr>
          <p:cNvSpPr txBox="1"/>
          <p:nvPr/>
        </p:nvSpPr>
        <p:spPr>
          <a:xfrm>
            <a:off x="3573118" y="500261"/>
            <a:ext cx="63672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00" dirty="0">
                <a:latin typeface="Arial" panose="020B0604020202020204" pitchFamily="34" charset="0"/>
                <a:cs typeface="Arial" panose="020B0604020202020204" pitchFamily="34" charset="0"/>
              </a:rPr>
              <a:t>Ray III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textruta 59">
            <a:extLst>
              <a:ext uri="{FF2B5EF4-FFF2-40B4-BE49-F238E27FC236}">
                <a16:creationId xmlns:a16="http://schemas.microsoft.com/office/drawing/2014/main" id="{5B707D15-FFEF-4DA7-8F80-8FEDADB4B725}"/>
              </a:ext>
            </a:extLst>
          </p:cNvPr>
          <p:cNvSpPr txBox="1"/>
          <p:nvPr/>
        </p:nvSpPr>
        <p:spPr>
          <a:xfrm>
            <a:off x="4209846" y="500261"/>
            <a:ext cx="63672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00" dirty="0">
                <a:latin typeface="Arial" panose="020B0604020202020204" pitchFamily="34" charset="0"/>
                <a:cs typeface="Arial" panose="020B0604020202020204" pitchFamily="34" charset="0"/>
              </a:rPr>
              <a:t>Ray II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textruta 61">
            <a:extLst>
              <a:ext uri="{FF2B5EF4-FFF2-40B4-BE49-F238E27FC236}">
                <a16:creationId xmlns:a16="http://schemas.microsoft.com/office/drawing/2014/main" id="{AE2660D9-0A0B-4A7D-B6F5-1246A2D67253}"/>
              </a:ext>
            </a:extLst>
          </p:cNvPr>
          <p:cNvSpPr txBox="1"/>
          <p:nvPr/>
        </p:nvSpPr>
        <p:spPr>
          <a:xfrm>
            <a:off x="2695332" y="5368041"/>
            <a:ext cx="70021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00" dirty="0">
                <a:latin typeface="Arial" panose="020B0604020202020204" pitchFamily="34" charset="0"/>
                <a:cs typeface="Arial" panose="020B0604020202020204" pitchFamily="34" charset="0"/>
              </a:rPr>
              <a:t>1 (0%)</a:t>
            </a:r>
          </a:p>
        </p:txBody>
      </p:sp>
      <p:sp>
        <p:nvSpPr>
          <p:cNvPr id="63" name="textruta 62">
            <a:extLst>
              <a:ext uri="{FF2B5EF4-FFF2-40B4-BE49-F238E27FC236}">
                <a16:creationId xmlns:a16="http://schemas.microsoft.com/office/drawing/2014/main" id="{E0BCC62C-BC03-4CE3-B829-CEF8B6E7511B}"/>
              </a:ext>
            </a:extLst>
          </p:cNvPr>
          <p:cNvSpPr txBox="1"/>
          <p:nvPr/>
        </p:nvSpPr>
        <p:spPr>
          <a:xfrm>
            <a:off x="3271394" y="5315557"/>
            <a:ext cx="70021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00" dirty="0">
                <a:latin typeface="Arial" panose="020B0604020202020204" pitchFamily="34" charset="0"/>
                <a:cs typeface="Arial" panose="020B0604020202020204" pitchFamily="34" charset="0"/>
              </a:rPr>
              <a:t>1 (0%)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textruta 63">
            <a:extLst>
              <a:ext uri="{FF2B5EF4-FFF2-40B4-BE49-F238E27FC236}">
                <a16:creationId xmlns:a16="http://schemas.microsoft.com/office/drawing/2014/main" id="{DF70B75D-C84A-43BA-A50C-636A614B5CC4}"/>
              </a:ext>
            </a:extLst>
          </p:cNvPr>
          <p:cNvSpPr txBox="1"/>
          <p:nvPr/>
        </p:nvSpPr>
        <p:spPr>
          <a:xfrm>
            <a:off x="6909085" y="5841443"/>
            <a:ext cx="70021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100" dirty="0"/>
              <a:t>1 (0%)</a:t>
            </a:r>
            <a:endParaRPr lang="en-US" sz="1100" dirty="0"/>
          </a:p>
        </p:txBody>
      </p:sp>
      <p:sp>
        <p:nvSpPr>
          <p:cNvPr id="65" name="textruta 64">
            <a:extLst>
              <a:ext uri="{FF2B5EF4-FFF2-40B4-BE49-F238E27FC236}">
                <a16:creationId xmlns:a16="http://schemas.microsoft.com/office/drawing/2014/main" id="{E556F863-DC68-4EEA-9B89-28A9C70CD614}"/>
              </a:ext>
            </a:extLst>
          </p:cNvPr>
          <p:cNvSpPr txBox="1"/>
          <p:nvPr/>
        </p:nvSpPr>
        <p:spPr>
          <a:xfrm>
            <a:off x="980513" y="3115922"/>
            <a:ext cx="12521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00" dirty="0">
                <a:latin typeface="Arial" panose="020B0604020202020204" pitchFamily="34" charset="0"/>
                <a:cs typeface="Arial" panose="020B0604020202020204" pitchFamily="34" charset="0"/>
              </a:rPr>
              <a:t>Proximal</a:t>
            </a:r>
            <a:r>
              <a:rPr lang="sv-SE" sz="1200" dirty="0"/>
              <a:t>	</a:t>
            </a:r>
            <a:endParaRPr lang="en-US" sz="1200" dirty="0"/>
          </a:p>
        </p:txBody>
      </p:sp>
      <p:sp>
        <p:nvSpPr>
          <p:cNvPr id="67" name="textruta 66">
            <a:extLst>
              <a:ext uri="{FF2B5EF4-FFF2-40B4-BE49-F238E27FC236}">
                <a16:creationId xmlns:a16="http://schemas.microsoft.com/office/drawing/2014/main" id="{7467CE83-6D0B-40BB-9220-A8CF3CB8D229}"/>
              </a:ext>
            </a:extLst>
          </p:cNvPr>
          <p:cNvSpPr txBox="1"/>
          <p:nvPr/>
        </p:nvSpPr>
        <p:spPr>
          <a:xfrm>
            <a:off x="997804" y="2139860"/>
            <a:ext cx="12521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00" dirty="0">
                <a:latin typeface="Arial" panose="020B0604020202020204" pitchFamily="34" charset="0"/>
                <a:cs typeface="Arial" panose="020B0604020202020204" pitchFamily="34" charset="0"/>
              </a:rPr>
              <a:t>Distal </a:t>
            </a:r>
            <a:r>
              <a:rPr lang="sv-SE" sz="1200" dirty="0"/>
              <a:t>	</a:t>
            </a:r>
            <a:endParaRPr lang="en-US" sz="1200" dirty="0"/>
          </a:p>
        </p:txBody>
      </p:sp>
      <p:sp>
        <p:nvSpPr>
          <p:cNvPr id="70" name="textruta 69">
            <a:extLst>
              <a:ext uri="{FF2B5EF4-FFF2-40B4-BE49-F238E27FC236}">
                <a16:creationId xmlns:a16="http://schemas.microsoft.com/office/drawing/2014/main" id="{B16933E5-CB57-47A5-9CF6-6172185DFE7D}"/>
              </a:ext>
            </a:extLst>
          </p:cNvPr>
          <p:cNvSpPr txBox="1"/>
          <p:nvPr/>
        </p:nvSpPr>
        <p:spPr>
          <a:xfrm>
            <a:off x="7191299" y="5577219"/>
            <a:ext cx="60293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3(1%)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textruta 68">
            <a:extLst>
              <a:ext uri="{FF2B5EF4-FFF2-40B4-BE49-F238E27FC236}">
                <a16:creationId xmlns:a16="http://schemas.microsoft.com/office/drawing/2014/main" id="{B1363D9D-F372-43B9-9986-A2811B4DED6A}"/>
              </a:ext>
            </a:extLst>
          </p:cNvPr>
          <p:cNvSpPr txBox="1"/>
          <p:nvPr/>
        </p:nvSpPr>
        <p:spPr>
          <a:xfrm>
            <a:off x="4888384" y="500261"/>
            <a:ext cx="63672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00" dirty="0">
                <a:latin typeface="Arial" panose="020B0604020202020204" pitchFamily="34" charset="0"/>
                <a:cs typeface="Arial" panose="020B0604020202020204" pitchFamily="34" charset="0"/>
              </a:rPr>
              <a:t>Ray I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1" name="Grupp 70">
            <a:extLst>
              <a:ext uri="{FF2B5EF4-FFF2-40B4-BE49-F238E27FC236}">
                <a16:creationId xmlns:a16="http://schemas.microsoft.com/office/drawing/2014/main" id="{FA707AD9-B581-44A4-8D88-2C51FC575ECF}"/>
              </a:ext>
            </a:extLst>
          </p:cNvPr>
          <p:cNvGrpSpPr/>
          <p:nvPr/>
        </p:nvGrpSpPr>
        <p:grpSpPr>
          <a:xfrm flipH="1">
            <a:off x="6315408" y="787677"/>
            <a:ext cx="5272126" cy="5888389"/>
            <a:chOff x="346058" y="69751"/>
            <a:chExt cx="5923397" cy="6952235"/>
          </a:xfrm>
        </p:grpSpPr>
        <p:pic>
          <p:nvPicPr>
            <p:cNvPr id="72" name="Bildobjekt 71">
              <a:extLst>
                <a:ext uri="{FF2B5EF4-FFF2-40B4-BE49-F238E27FC236}">
                  <a16:creationId xmlns:a16="http://schemas.microsoft.com/office/drawing/2014/main" id="{5259FA97-A43A-4BF2-95A9-B6D7A4FAC7FC}"/>
                </a:ext>
              </a:extLst>
            </p:cNvPr>
            <p:cNvPicPr>
              <a:picLocks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043"/>
            <a:stretch/>
          </p:blipFill>
          <p:spPr>
            <a:xfrm>
              <a:off x="2542954" y="778140"/>
              <a:ext cx="3215546" cy="6243846"/>
            </a:xfrm>
            <a:prstGeom prst="rect">
              <a:avLst/>
            </a:prstGeom>
          </p:spPr>
        </p:pic>
        <p:sp>
          <p:nvSpPr>
            <p:cNvPr id="73" name="textruta 72">
              <a:extLst>
                <a:ext uri="{FF2B5EF4-FFF2-40B4-BE49-F238E27FC236}">
                  <a16:creationId xmlns:a16="http://schemas.microsoft.com/office/drawing/2014/main" id="{6232968D-1622-4462-9B79-B0CC74C14324}"/>
                </a:ext>
              </a:extLst>
            </p:cNvPr>
            <p:cNvSpPr txBox="1"/>
            <p:nvPr/>
          </p:nvSpPr>
          <p:spPr>
            <a:xfrm>
              <a:off x="3516229" y="1570604"/>
              <a:ext cx="859135" cy="2725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900" dirty="0">
                  <a:latin typeface="Arial" panose="020B0604020202020204" pitchFamily="34" charset="0"/>
                  <a:cs typeface="Arial" panose="020B0604020202020204" pitchFamily="34" charset="0"/>
                </a:rPr>
                <a:t>7 (2%)</a:t>
              </a:r>
            </a:p>
          </p:txBody>
        </p:sp>
        <p:sp>
          <p:nvSpPr>
            <p:cNvPr id="74" name="textruta 73">
              <a:extLst>
                <a:ext uri="{FF2B5EF4-FFF2-40B4-BE49-F238E27FC236}">
                  <a16:creationId xmlns:a16="http://schemas.microsoft.com/office/drawing/2014/main" id="{F7277A90-63EA-4093-9330-F73E1B1CACAB}"/>
                </a:ext>
              </a:extLst>
            </p:cNvPr>
            <p:cNvSpPr txBox="1"/>
            <p:nvPr/>
          </p:nvSpPr>
          <p:spPr>
            <a:xfrm>
              <a:off x="3455388" y="863410"/>
              <a:ext cx="837693" cy="4360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900" dirty="0">
                  <a:latin typeface="Arial" panose="020B0604020202020204" pitchFamily="34" charset="0"/>
                  <a:cs typeface="Arial" panose="020B0604020202020204" pitchFamily="34" charset="0"/>
                </a:rPr>
                <a:t>17 (5%)</a:t>
              </a:r>
            </a:p>
            <a:p>
              <a:pPr algn="ctr"/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5" name="textruta 74">
              <a:extLst>
                <a:ext uri="{FF2B5EF4-FFF2-40B4-BE49-F238E27FC236}">
                  <a16:creationId xmlns:a16="http://schemas.microsoft.com/office/drawing/2014/main" id="{DC14E69E-8DB5-438A-A6FD-83639C2BAC38}"/>
                </a:ext>
              </a:extLst>
            </p:cNvPr>
            <p:cNvSpPr txBox="1"/>
            <p:nvPr/>
          </p:nvSpPr>
          <p:spPr>
            <a:xfrm>
              <a:off x="2772224" y="1234640"/>
              <a:ext cx="821620" cy="2725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900" dirty="0">
                  <a:latin typeface="Arial" panose="020B0604020202020204" pitchFamily="34" charset="0"/>
                  <a:cs typeface="Arial" panose="020B0604020202020204" pitchFamily="34" charset="0"/>
                </a:rPr>
                <a:t>20 (6%)</a:t>
              </a:r>
            </a:p>
          </p:txBody>
        </p:sp>
        <p:sp>
          <p:nvSpPr>
            <p:cNvPr id="76" name="textruta 75">
              <a:extLst>
                <a:ext uri="{FF2B5EF4-FFF2-40B4-BE49-F238E27FC236}">
                  <a16:creationId xmlns:a16="http://schemas.microsoft.com/office/drawing/2014/main" id="{4A2E985B-C7F8-4B45-81B7-9B07A5213554}"/>
                </a:ext>
              </a:extLst>
            </p:cNvPr>
            <p:cNvSpPr txBox="1"/>
            <p:nvPr/>
          </p:nvSpPr>
          <p:spPr>
            <a:xfrm>
              <a:off x="4237177" y="1291924"/>
              <a:ext cx="896038" cy="2725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900" dirty="0">
                  <a:latin typeface="Arial" panose="020B0604020202020204" pitchFamily="34" charset="0"/>
                  <a:cs typeface="Arial" panose="020B0604020202020204" pitchFamily="34" charset="0"/>
                </a:rPr>
                <a:t>5 (1%)</a:t>
              </a:r>
            </a:p>
          </p:txBody>
        </p:sp>
        <p:sp>
          <p:nvSpPr>
            <p:cNvPr id="77" name="textruta 76">
              <a:extLst>
                <a:ext uri="{FF2B5EF4-FFF2-40B4-BE49-F238E27FC236}">
                  <a16:creationId xmlns:a16="http://schemas.microsoft.com/office/drawing/2014/main" id="{56609C28-6111-4F7B-9155-64D91C8EF301}"/>
                </a:ext>
              </a:extLst>
            </p:cNvPr>
            <p:cNvSpPr txBox="1"/>
            <p:nvPr/>
          </p:nvSpPr>
          <p:spPr>
            <a:xfrm>
              <a:off x="2091567" y="1916811"/>
              <a:ext cx="917232" cy="2725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900" dirty="0">
                  <a:latin typeface="Arial" panose="020B0604020202020204" pitchFamily="34" charset="0"/>
                  <a:cs typeface="Arial" panose="020B0604020202020204" pitchFamily="34" charset="0"/>
                </a:rPr>
                <a:t>7 (2%)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8" name="textruta 77">
              <a:extLst>
                <a:ext uri="{FF2B5EF4-FFF2-40B4-BE49-F238E27FC236}">
                  <a16:creationId xmlns:a16="http://schemas.microsoft.com/office/drawing/2014/main" id="{81C1953B-277E-410E-913D-79B3E79EDDFA}"/>
                </a:ext>
              </a:extLst>
            </p:cNvPr>
            <p:cNvSpPr txBox="1"/>
            <p:nvPr/>
          </p:nvSpPr>
          <p:spPr>
            <a:xfrm>
              <a:off x="4098408" y="1894963"/>
              <a:ext cx="896038" cy="2725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900" dirty="0">
                  <a:latin typeface="Arial" panose="020B0604020202020204" pitchFamily="34" charset="0"/>
                  <a:cs typeface="Arial" panose="020B0604020202020204" pitchFamily="34" charset="0"/>
                </a:rPr>
                <a:t>6 (2%)</a:t>
              </a:r>
            </a:p>
          </p:txBody>
        </p:sp>
        <p:sp>
          <p:nvSpPr>
            <p:cNvPr id="79" name="textruta 78">
              <a:extLst>
                <a:ext uri="{FF2B5EF4-FFF2-40B4-BE49-F238E27FC236}">
                  <a16:creationId xmlns:a16="http://schemas.microsoft.com/office/drawing/2014/main" id="{1FA7410A-BACD-4D1C-92F9-5A2366B6479D}"/>
                </a:ext>
              </a:extLst>
            </p:cNvPr>
            <p:cNvSpPr txBox="1"/>
            <p:nvPr/>
          </p:nvSpPr>
          <p:spPr>
            <a:xfrm>
              <a:off x="2857526" y="1894963"/>
              <a:ext cx="753657" cy="2725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900" dirty="0">
                  <a:latin typeface="Arial" panose="020B0604020202020204" pitchFamily="34" charset="0"/>
                  <a:cs typeface="Arial" panose="020B0604020202020204" pitchFamily="34" charset="0"/>
                </a:rPr>
                <a:t>9 (3%)</a:t>
              </a:r>
            </a:p>
          </p:txBody>
        </p:sp>
        <p:sp>
          <p:nvSpPr>
            <p:cNvPr id="80" name="textruta 79">
              <a:extLst>
                <a:ext uri="{FF2B5EF4-FFF2-40B4-BE49-F238E27FC236}">
                  <a16:creationId xmlns:a16="http://schemas.microsoft.com/office/drawing/2014/main" id="{960ACFDB-6BAC-4284-8B3C-60F28428156B}"/>
                </a:ext>
              </a:extLst>
            </p:cNvPr>
            <p:cNvSpPr txBox="1"/>
            <p:nvPr/>
          </p:nvSpPr>
          <p:spPr>
            <a:xfrm>
              <a:off x="2152315" y="2531422"/>
              <a:ext cx="912166" cy="2725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900" dirty="0">
                  <a:latin typeface="Arial" panose="020B0604020202020204" pitchFamily="34" charset="0"/>
                  <a:cs typeface="Arial" panose="020B0604020202020204" pitchFamily="34" charset="0"/>
                </a:rPr>
                <a:t>14 (4%)</a:t>
              </a:r>
            </a:p>
          </p:txBody>
        </p:sp>
        <p:sp>
          <p:nvSpPr>
            <p:cNvPr id="81" name="textruta 80">
              <a:extLst>
                <a:ext uri="{FF2B5EF4-FFF2-40B4-BE49-F238E27FC236}">
                  <a16:creationId xmlns:a16="http://schemas.microsoft.com/office/drawing/2014/main" id="{CA13592C-F9AA-459F-88E8-B479C14EF4B6}"/>
                </a:ext>
              </a:extLst>
            </p:cNvPr>
            <p:cNvSpPr txBox="1"/>
            <p:nvPr/>
          </p:nvSpPr>
          <p:spPr>
            <a:xfrm>
              <a:off x="3367214" y="2753743"/>
              <a:ext cx="859134" cy="2725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900" dirty="0">
                  <a:latin typeface="Arial" panose="020B0604020202020204" pitchFamily="34" charset="0"/>
                  <a:cs typeface="Arial" panose="020B0604020202020204" pitchFamily="34" charset="0"/>
                </a:rPr>
                <a:t>7 (2%)</a:t>
              </a:r>
            </a:p>
          </p:txBody>
        </p:sp>
        <p:sp>
          <p:nvSpPr>
            <p:cNvPr id="82" name="textruta 81">
              <a:extLst>
                <a:ext uri="{FF2B5EF4-FFF2-40B4-BE49-F238E27FC236}">
                  <a16:creationId xmlns:a16="http://schemas.microsoft.com/office/drawing/2014/main" id="{0A89B959-2282-436C-9F96-0967550DBD57}"/>
                </a:ext>
              </a:extLst>
            </p:cNvPr>
            <p:cNvSpPr txBox="1"/>
            <p:nvPr/>
          </p:nvSpPr>
          <p:spPr>
            <a:xfrm>
              <a:off x="3927345" y="2822460"/>
              <a:ext cx="896038" cy="2725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900" dirty="0">
                  <a:latin typeface="Arial" panose="020B0604020202020204" pitchFamily="34" charset="0"/>
                  <a:cs typeface="Arial" panose="020B0604020202020204" pitchFamily="34" charset="0"/>
                </a:rPr>
                <a:t>12 (3%)</a:t>
              </a:r>
            </a:p>
          </p:txBody>
        </p:sp>
        <p:sp>
          <p:nvSpPr>
            <p:cNvPr id="83" name="textruta 82">
              <a:extLst>
                <a:ext uri="{FF2B5EF4-FFF2-40B4-BE49-F238E27FC236}">
                  <a16:creationId xmlns:a16="http://schemas.microsoft.com/office/drawing/2014/main" id="{0A879063-527B-45CA-8594-FC127A920AFE}"/>
                </a:ext>
              </a:extLst>
            </p:cNvPr>
            <p:cNvSpPr txBox="1"/>
            <p:nvPr/>
          </p:nvSpPr>
          <p:spPr>
            <a:xfrm>
              <a:off x="2679173" y="2769228"/>
              <a:ext cx="1007720" cy="4360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900" dirty="0">
                  <a:latin typeface="Arial" panose="020B0604020202020204" pitchFamily="34" charset="0"/>
                  <a:cs typeface="Arial" panose="020B0604020202020204" pitchFamily="34" charset="0"/>
                </a:rPr>
                <a:t>15 (4%)</a:t>
              </a:r>
            </a:p>
            <a:p>
              <a:pPr algn="ctr"/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4" name="textruta 83">
              <a:extLst>
                <a:ext uri="{FF2B5EF4-FFF2-40B4-BE49-F238E27FC236}">
                  <a16:creationId xmlns:a16="http://schemas.microsoft.com/office/drawing/2014/main" id="{6CFB1196-2DB0-4275-ABA1-A3153588CF21}"/>
                </a:ext>
              </a:extLst>
            </p:cNvPr>
            <p:cNvSpPr txBox="1"/>
            <p:nvPr/>
          </p:nvSpPr>
          <p:spPr>
            <a:xfrm>
              <a:off x="2133969" y="3179641"/>
              <a:ext cx="930512" cy="2725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900" dirty="0">
                  <a:latin typeface="Arial" panose="020B0604020202020204" pitchFamily="34" charset="0"/>
                  <a:cs typeface="Arial" panose="020B0604020202020204" pitchFamily="34" charset="0"/>
                </a:rPr>
                <a:t>61 (18%)</a:t>
              </a:r>
            </a:p>
          </p:txBody>
        </p:sp>
        <p:sp>
          <p:nvSpPr>
            <p:cNvPr id="85" name="textruta 84">
              <a:extLst>
                <a:ext uri="{FF2B5EF4-FFF2-40B4-BE49-F238E27FC236}">
                  <a16:creationId xmlns:a16="http://schemas.microsoft.com/office/drawing/2014/main" id="{2C75079E-2FD3-4C20-80EC-C316968B4EE6}"/>
                </a:ext>
              </a:extLst>
            </p:cNvPr>
            <p:cNvSpPr txBox="1"/>
            <p:nvPr/>
          </p:nvSpPr>
          <p:spPr>
            <a:xfrm>
              <a:off x="2244094" y="4371120"/>
              <a:ext cx="808920" cy="2725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900" dirty="0">
                  <a:latin typeface="Arial" panose="020B0604020202020204" pitchFamily="34" charset="0"/>
                  <a:cs typeface="Arial" panose="020B0604020202020204" pitchFamily="34" charset="0"/>
                </a:rPr>
                <a:t>54 (16%)</a:t>
              </a:r>
            </a:p>
          </p:txBody>
        </p:sp>
        <p:sp>
          <p:nvSpPr>
            <p:cNvPr id="86" name="textruta 85">
              <a:extLst>
                <a:ext uri="{FF2B5EF4-FFF2-40B4-BE49-F238E27FC236}">
                  <a16:creationId xmlns:a16="http://schemas.microsoft.com/office/drawing/2014/main" id="{A3C03CE3-9421-4568-8132-DF34BB553075}"/>
                </a:ext>
              </a:extLst>
            </p:cNvPr>
            <p:cNvSpPr txBox="1"/>
            <p:nvPr/>
          </p:nvSpPr>
          <p:spPr>
            <a:xfrm>
              <a:off x="2828956" y="4191885"/>
              <a:ext cx="748969" cy="4360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900" dirty="0">
                  <a:latin typeface="Arial" panose="020B0604020202020204" pitchFamily="34" charset="0"/>
                  <a:cs typeface="Arial" panose="020B0604020202020204" pitchFamily="34" charset="0"/>
                </a:rPr>
                <a:t>11 (3%)</a:t>
              </a:r>
            </a:p>
            <a:p>
              <a:pPr algn="ctr"/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7" name="textruta 86">
              <a:extLst>
                <a:ext uri="{FF2B5EF4-FFF2-40B4-BE49-F238E27FC236}">
                  <a16:creationId xmlns:a16="http://schemas.microsoft.com/office/drawing/2014/main" id="{71EF096A-58E1-4212-A749-1CD32A1D1E9B}"/>
                </a:ext>
              </a:extLst>
            </p:cNvPr>
            <p:cNvSpPr txBox="1"/>
            <p:nvPr/>
          </p:nvSpPr>
          <p:spPr>
            <a:xfrm>
              <a:off x="3296826" y="3997902"/>
              <a:ext cx="748969" cy="2725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900" dirty="0">
                  <a:latin typeface="Arial" panose="020B0604020202020204" pitchFamily="34" charset="0"/>
                  <a:cs typeface="Arial" panose="020B0604020202020204" pitchFamily="34" charset="0"/>
                </a:rPr>
                <a:t>5 (1%)</a:t>
              </a:r>
            </a:p>
          </p:txBody>
        </p:sp>
        <p:sp>
          <p:nvSpPr>
            <p:cNvPr id="88" name="textruta 87">
              <a:extLst>
                <a:ext uri="{FF2B5EF4-FFF2-40B4-BE49-F238E27FC236}">
                  <a16:creationId xmlns:a16="http://schemas.microsoft.com/office/drawing/2014/main" id="{1CC56956-9C54-4DAF-B0B7-045668B1C8A9}"/>
                </a:ext>
              </a:extLst>
            </p:cNvPr>
            <p:cNvSpPr txBox="1"/>
            <p:nvPr/>
          </p:nvSpPr>
          <p:spPr>
            <a:xfrm>
              <a:off x="3722509" y="4083338"/>
              <a:ext cx="722374" cy="2725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900" dirty="0">
                  <a:latin typeface="Arial" panose="020B0604020202020204" pitchFamily="34" charset="0"/>
                  <a:cs typeface="Arial" panose="020B0604020202020204" pitchFamily="34" charset="0"/>
                </a:rPr>
                <a:t>11 (3%)</a:t>
              </a:r>
            </a:p>
          </p:txBody>
        </p:sp>
        <p:sp>
          <p:nvSpPr>
            <p:cNvPr id="89" name="textruta 88">
              <a:extLst>
                <a:ext uri="{FF2B5EF4-FFF2-40B4-BE49-F238E27FC236}">
                  <a16:creationId xmlns:a16="http://schemas.microsoft.com/office/drawing/2014/main" id="{D358DB4C-A1C0-4D81-A39F-D418048320DE}"/>
                </a:ext>
              </a:extLst>
            </p:cNvPr>
            <p:cNvSpPr txBox="1"/>
            <p:nvPr/>
          </p:nvSpPr>
          <p:spPr>
            <a:xfrm>
              <a:off x="4686602" y="4019657"/>
              <a:ext cx="956986" cy="2725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900" dirty="0">
                  <a:latin typeface="Arial" panose="020B0604020202020204" pitchFamily="34" charset="0"/>
                  <a:cs typeface="Arial" panose="020B0604020202020204" pitchFamily="34" charset="0"/>
                </a:rPr>
                <a:t>43 (13%)</a:t>
              </a:r>
            </a:p>
          </p:txBody>
        </p:sp>
        <p:sp>
          <p:nvSpPr>
            <p:cNvPr id="90" name="textruta 89">
              <a:extLst>
                <a:ext uri="{FF2B5EF4-FFF2-40B4-BE49-F238E27FC236}">
                  <a16:creationId xmlns:a16="http://schemas.microsoft.com/office/drawing/2014/main" id="{C061000C-0A50-472B-A954-DB717353A374}"/>
                </a:ext>
              </a:extLst>
            </p:cNvPr>
            <p:cNvSpPr txBox="1"/>
            <p:nvPr/>
          </p:nvSpPr>
          <p:spPr>
            <a:xfrm>
              <a:off x="5005500" y="3330219"/>
              <a:ext cx="915188" cy="2725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900" dirty="0">
                  <a:latin typeface="Arial" panose="020B0604020202020204" pitchFamily="34" charset="0"/>
                  <a:cs typeface="Arial" panose="020B0604020202020204" pitchFamily="34" charset="0"/>
                </a:rPr>
                <a:t>6 (2%)</a:t>
              </a:r>
            </a:p>
          </p:txBody>
        </p:sp>
        <p:sp>
          <p:nvSpPr>
            <p:cNvPr id="91" name="textruta 90">
              <a:extLst>
                <a:ext uri="{FF2B5EF4-FFF2-40B4-BE49-F238E27FC236}">
                  <a16:creationId xmlns:a16="http://schemas.microsoft.com/office/drawing/2014/main" id="{EC71B4F0-DCFC-4737-B3FA-4DF29950DD54}"/>
                </a:ext>
              </a:extLst>
            </p:cNvPr>
            <p:cNvSpPr txBox="1"/>
            <p:nvPr/>
          </p:nvSpPr>
          <p:spPr>
            <a:xfrm>
              <a:off x="4256603" y="4949926"/>
              <a:ext cx="829227" cy="2725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900" dirty="0">
                  <a:latin typeface="Arial" panose="020B0604020202020204" pitchFamily="34" charset="0"/>
                  <a:cs typeface="Arial" panose="020B0604020202020204" pitchFamily="34" charset="0"/>
                </a:rPr>
                <a:t>15 (4%)</a:t>
              </a:r>
            </a:p>
          </p:txBody>
        </p:sp>
        <p:sp>
          <p:nvSpPr>
            <p:cNvPr id="92" name="textruta 91">
              <a:extLst>
                <a:ext uri="{FF2B5EF4-FFF2-40B4-BE49-F238E27FC236}">
                  <a16:creationId xmlns:a16="http://schemas.microsoft.com/office/drawing/2014/main" id="{2D97A322-D71D-4CA1-9695-471BA9415034}"/>
                </a:ext>
              </a:extLst>
            </p:cNvPr>
            <p:cNvSpPr txBox="1"/>
            <p:nvPr/>
          </p:nvSpPr>
          <p:spPr>
            <a:xfrm>
              <a:off x="2839524" y="5927080"/>
              <a:ext cx="938861" cy="2725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900" dirty="0">
                  <a:latin typeface="Arial" panose="020B0604020202020204" pitchFamily="34" charset="0"/>
                  <a:cs typeface="Arial" panose="020B0604020202020204" pitchFamily="34" charset="0"/>
                </a:rPr>
                <a:t>2 (1%)</a:t>
              </a:r>
            </a:p>
          </p:txBody>
        </p:sp>
        <p:sp>
          <p:nvSpPr>
            <p:cNvPr id="93" name="Frihandsfigur 24">
              <a:extLst>
                <a:ext uri="{FF2B5EF4-FFF2-40B4-BE49-F238E27FC236}">
                  <a16:creationId xmlns:a16="http://schemas.microsoft.com/office/drawing/2014/main" id="{324CCCA2-F1A2-448C-9068-30C096A68A1A}"/>
                </a:ext>
              </a:extLst>
            </p:cNvPr>
            <p:cNvSpPr/>
            <p:nvPr/>
          </p:nvSpPr>
          <p:spPr>
            <a:xfrm>
              <a:off x="2482850" y="4806950"/>
              <a:ext cx="1692275" cy="1101725"/>
            </a:xfrm>
            <a:custGeom>
              <a:avLst/>
              <a:gdLst>
                <a:gd name="connsiteX0" fmla="*/ 1692275 w 1692275"/>
                <a:gd name="connsiteY0" fmla="*/ 390525 h 1101725"/>
                <a:gd name="connsiteX1" fmla="*/ 1587500 w 1692275"/>
                <a:gd name="connsiteY1" fmla="*/ 298450 h 1101725"/>
                <a:gd name="connsiteX2" fmla="*/ 1546225 w 1692275"/>
                <a:gd name="connsiteY2" fmla="*/ 184150 h 1101725"/>
                <a:gd name="connsiteX3" fmla="*/ 1530350 w 1692275"/>
                <a:gd name="connsiteY3" fmla="*/ 50800 h 1101725"/>
                <a:gd name="connsiteX4" fmla="*/ 1504950 w 1692275"/>
                <a:gd name="connsiteY4" fmla="*/ 6350 h 1101725"/>
                <a:gd name="connsiteX5" fmla="*/ 1435100 w 1692275"/>
                <a:gd name="connsiteY5" fmla="*/ 0 h 1101725"/>
                <a:gd name="connsiteX6" fmla="*/ 1336675 w 1692275"/>
                <a:gd name="connsiteY6" fmla="*/ 38100 h 1101725"/>
                <a:gd name="connsiteX7" fmla="*/ 1279525 w 1692275"/>
                <a:gd name="connsiteY7" fmla="*/ 82550 h 1101725"/>
                <a:gd name="connsiteX8" fmla="*/ 1295400 w 1692275"/>
                <a:gd name="connsiteY8" fmla="*/ 155575 h 1101725"/>
                <a:gd name="connsiteX9" fmla="*/ 1152525 w 1692275"/>
                <a:gd name="connsiteY9" fmla="*/ 104775 h 1101725"/>
                <a:gd name="connsiteX10" fmla="*/ 1060450 w 1692275"/>
                <a:gd name="connsiteY10" fmla="*/ 95250 h 1101725"/>
                <a:gd name="connsiteX11" fmla="*/ 1031875 w 1692275"/>
                <a:gd name="connsiteY11" fmla="*/ 130175 h 1101725"/>
                <a:gd name="connsiteX12" fmla="*/ 1012825 w 1692275"/>
                <a:gd name="connsiteY12" fmla="*/ 206375 h 1101725"/>
                <a:gd name="connsiteX13" fmla="*/ 942975 w 1692275"/>
                <a:gd name="connsiteY13" fmla="*/ 158750 h 1101725"/>
                <a:gd name="connsiteX14" fmla="*/ 904875 w 1692275"/>
                <a:gd name="connsiteY14" fmla="*/ 107950 h 1101725"/>
                <a:gd name="connsiteX15" fmla="*/ 768350 w 1692275"/>
                <a:gd name="connsiteY15" fmla="*/ 60325 h 1101725"/>
                <a:gd name="connsiteX16" fmla="*/ 666750 w 1692275"/>
                <a:gd name="connsiteY16" fmla="*/ 44450 h 1101725"/>
                <a:gd name="connsiteX17" fmla="*/ 546100 w 1692275"/>
                <a:gd name="connsiteY17" fmla="*/ 12700 h 1101725"/>
                <a:gd name="connsiteX18" fmla="*/ 504825 w 1692275"/>
                <a:gd name="connsiteY18" fmla="*/ 41275 h 1101725"/>
                <a:gd name="connsiteX19" fmla="*/ 390525 w 1692275"/>
                <a:gd name="connsiteY19" fmla="*/ 41275 h 1101725"/>
                <a:gd name="connsiteX20" fmla="*/ 193675 w 1692275"/>
                <a:gd name="connsiteY20" fmla="*/ 117475 h 1101725"/>
                <a:gd name="connsiteX21" fmla="*/ 88900 w 1692275"/>
                <a:gd name="connsiteY21" fmla="*/ 219075 h 1101725"/>
                <a:gd name="connsiteX22" fmla="*/ 88900 w 1692275"/>
                <a:gd name="connsiteY22" fmla="*/ 355600 h 1101725"/>
                <a:gd name="connsiteX23" fmla="*/ 142875 w 1692275"/>
                <a:gd name="connsiteY23" fmla="*/ 393700 h 1101725"/>
                <a:gd name="connsiteX24" fmla="*/ 31750 w 1692275"/>
                <a:gd name="connsiteY24" fmla="*/ 425450 h 1101725"/>
                <a:gd name="connsiteX25" fmla="*/ 22225 w 1692275"/>
                <a:gd name="connsiteY25" fmla="*/ 504825 h 1101725"/>
                <a:gd name="connsiteX26" fmla="*/ 41275 w 1692275"/>
                <a:gd name="connsiteY26" fmla="*/ 619125 h 1101725"/>
                <a:gd name="connsiteX27" fmla="*/ 0 w 1692275"/>
                <a:gd name="connsiteY27" fmla="*/ 688975 h 1101725"/>
                <a:gd name="connsiteX28" fmla="*/ 12700 w 1692275"/>
                <a:gd name="connsiteY28" fmla="*/ 857250 h 1101725"/>
                <a:gd name="connsiteX29" fmla="*/ 88900 w 1692275"/>
                <a:gd name="connsiteY29" fmla="*/ 923925 h 1101725"/>
                <a:gd name="connsiteX30" fmla="*/ 180975 w 1692275"/>
                <a:gd name="connsiteY30" fmla="*/ 952500 h 1101725"/>
                <a:gd name="connsiteX31" fmla="*/ 215900 w 1692275"/>
                <a:gd name="connsiteY31" fmla="*/ 955675 h 1101725"/>
                <a:gd name="connsiteX32" fmla="*/ 327025 w 1692275"/>
                <a:gd name="connsiteY32" fmla="*/ 1009650 h 1101725"/>
                <a:gd name="connsiteX33" fmla="*/ 476250 w 1692275"/>
                <a:gd name="connsiteY33" fmla="*/ 1076325 h 1101725"/>
                <a:gd name="connsiteX34" fmla="*/ 590550 w 1692275"/>
                <a:gd name="connsiteY34" fmla="*/ 1101725 h 1101725"/>
                <a:gd name="connsiteX35" fmla="*/ 774700 w 1692275"/>
                <a:gd name="connsiteY35" fmla="*/ 1092200 h 1101725"/>
                <a:gd name="connsiteX36" fmla="*/ 806450 w 1692275"/>
                <a:gd name="connsiteY36" fmla="*/ 1060450 h 1101725"/>
                <a:gd name="connsiteX37" fmla="*/ 812800 w 1692275"/>
                <a:gd name="connsiteY37" fmla="*/ 933450 h 1101725"/>
                <a:gd name="connsiteX38" fmla="*/ 809625 w 1692275"/>
                <a:gd name="connsiteY38" fmla="*/ 841375 h 1101725"/>
                <a:gd name="connsiteX39" fmla="*/ 806450 w 1692275"/>
                <a:gd name="connsiteY39" fmla="*/ 806450 h 1101725"/>
                <a:gd name="connsiteX40" fmla="*/ 933450 w 1692275"/>
                <a:gd name="connsiteY40" fmla="*/ 793750 h 1101725"/>
                <a:gd name="connsiteX41" fmla="*/ 981075 w 1692275"/>
                <a:gd name="connsiteY41" fmla="*/ 746125 h 1101725"/>
                <a:gd name="connsiteX42" fmla="*/ 1022350 w 1692275"/>
                <a:gd name="connsiteY42" fmla="*/ 673100 h 1101725"/>
                <a:gd name="connsiteX43" fmla="*/ 1047750 w 1692275"/>
                <a:gd name="connsiteY43" fmla="*/ 571500 h 1101725"/>
                <a:gd name="connsiteX44" fmla="*/ 1060450 w 1692275"/>
                <a:gd name="connsiteY44" fmla="*/ 508000 h 1101725"/>
                <a:gd name="connsiteX45" fmla="*/ 1079500 w 1692275"/>
                <a:gd name="connsiteY45" fmla="*/ 450850 h 1101725"/>
                <a:gd name="connsiteX46" fmla="*/ 1206500 w 1692275"/>
                <a:gd name="connsiteY46" fmla="*/ 479425 h 1101725"/>
                <a:gd name="connsiteX47" fmla="*/ 1250950 w 1692275"/>
                <a:gd name="connsiteY47" fmla="*/ 492125 h 1101725"/>
                <a:gd name="connsiteX48" fmla="*/ 1311275 w 1692275"/>
                <a:gd name="connsiteY48" fmla="*/ 568325 h 1101725"/>
                <a:gd name="connsiteX49" fmla="*/ 1352550 w 1692275"/>
                <a:gd name="connsiteY49" fmla="*/ 631825 h 1101725"/>
                <a:gd name="connsiteX50" fmla="*/ 1419225 w 1692275"/>
                <a:gd name="connsiteY50" fmla="*/ 609600 h 1101725"/>
                <a:gd name="connsiteX51" fmla="*/ 1450975 w 1692275"/>
                <a:gd name="connsiteY51" fmla="*/ 577850 h 1101725"/>
                <a:gd name="connsiteX52" fmla="*/ 1536700 w 1692275"/>
                <a:gd name="connsiteY52" fmla="*/ 587375 h 1101725"/>
                <a:gd name="connsiteX53" fmla="*/ 1597025 w 1692275"/>
                <a:gd name="connsiteY53" fmla="*/ 558800 h 1101725"/>
                <a:gd name="connsiteX54" fmla="*/ 1638300 w 1692275"/>
                <a:gd name="connsiteY54" fmla="*/ 511175 h 1101725"/>
                <a:gd name="connsiteX55" fmla="*/ 1660525 w 1692275"/>
                <a:gd name="connsiteY55" fmla="*/ 447675 h 1101725"/>
                <a:gd name="connsiteX56" fmla="*/ 1692275 w 1692275"/>
                <a:gd name="connsiteY56" fmla="*/ 390525 h 1101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1692275" h="1101725">
                  <a:moveTo>
                    <a:pt x="1692275" y="390525"/>
                  </a:moveTo>
                  <a:lnTo>
                    <a:pt x="1587500" y="298450"/>
                  </a:lnTo>
                  <a:lnTo>
                    <a:pt x="1546225" y="184150"/>
                  </a:lnTo>
                  <a:lnTo>
                    <a:pt x="1530350" y="50800"/>
                  </a:lnTo>
                  <a:lnTo>
                    <a:pt x="1504950" y="6350"/>
                  </a:lnTo>
                  <a:lnTo>
                    <a:pt x="1435100" y="0"/>
                  </a:lnTo>
                  <a:lnTo>
                    <a:pt x="1336675" y="38100"/>
                  </a:lnTo>
                  <a:lnTo>
                    <a:pt x="1279525" y="82550"/>
                  </a:lnTo>
                  <a:lnTo>
                    <a:pt x="1295400" y="155575"/>
                  </a:lnTo>
                  <a:lnTo>
                    <a:pt x="1152525" y="104775"/>
                  </a:lnTo>
                  <a:lnTo>
                    <a:pt x="1060450" y="95250"/>
                  </a:lnTo>
                  <a:lnTo>
                    <a:pt x="1031875" y="130175"/>
                  </a:lnTo>
                  <a:lnTo>
                    <a:pt x="1012825" y="206375"/>
                  </a:lnTo>
                  <a:lnTo>
                    <a:pt x="942975" y="158750"/>
                  </a:lnTo>
                  <a:lnTo>
                    <a:pt x="904875" y="107950"/>
                  </a:lnTo>
                  <a:lnTo>
                    <a:pt x="768350" y="60325"/>
                  </a:lnTo>
                  <a:lnTo>
                    <a:pt x="666750" y="44450"/>
                  </a:lnTo>
                  <a:lnTo>
                    <a:pt x="546100" y="12700"/>
                  </a:lnTo>
                  <a:lnTo>
                    <a:pt x="504825" y="41275"/>
                  </a:lnTo>
                  <a:lnTo>
                    <a:pt x="390525" y="41275"/>
                  </a:lnTo>
                  <a:lnTo>
                    <a:pt x="193675" y="117475"/>
                  </a:lnTo>
                  <a:lnTo>
                    <a:pt x="88900" y="219075"/>
                  </a:lnTo>
                  <a:lnTo>
                    <a:pt x="88900" y="355600"/>
                  </a:lnTo>
                  <a:lnTo>
                    <a:pt x="142875" y="393700"/>
                  </a:lnTo>
                  <a:lnTo>
                    <a:pt x="31750" y="425450"/>
                  </a:lnTo>
                  <a:lnTo>
                    <a:pt x="22225" y="504825"/>
                  </a:lnTo>
                  <a:lnTo>
                    <a:pt x="41275" y="619125"/>
                  </a:lnTo>
                  <a:lnTo>
                    <a:pt x="0" y="688975"/>
                  </a:lnTo>
                  <a:lnTo>
                    <a:pt x="12700" y="857250"/>
                  </a:lnTo>
                  <a:lnTo>
                    <a:pt x="88900" y="923925"/>
                  </a:lnTo>
                  <a:lnTo>
                    <a:pt x="180975" y="952500"/>
                  </a:lnTo>
                  <a:lnTo>
                    <a:pt x="215900" y="955675"/>
                  </a:lnTo>
                  <a:lnTo>
                    <a:pt x="327025" y="1009650"/>
                  </a:lnTo>
                  <a:lnTo>
                    <a:pt x="476250" y="1076325"/>
                  </a:lnTo>
                  <a:lnTo>
                    <a:pt x="590550" y="1101725"/>
                  </a:lnTo>
                  <a:lnTo>
                    <a:pt x="774700" y="1092200"/>
                  </a:lnTo>
                  <a:lnTo>
                    <a:pt x="806450" y="1060450"/>
                  </a:lnTo>
                  <a:lnTo>
                    <a:pt x="812800" y="933450"/>
                  </a:lnTo>
                  <a:lnTo>
                    <a:pt x="809625" y="841375"/>
                  </a:lnTo>
                  <a:lnTo>
                    <a:pt x="806450" y="806450"/>
                  </a:lnTo>
                  <a:lnTo>
                    <a:pt x="933450" y="793750"/>
                  </a:lnTo>
                  <a:lnTo>
                    <a:pt x="981075" y="746125"/>
                  </a:lnTo>
                  <a:lnTo>
                    <a:pt x="1022350" y="673100"/>
                  </a:lnTo>
                  <a:lnTo>
                    <a:pt x="1047750" y="571500"/>
                  </a:lnTo>
                  <a:lnTo>
                    <a:pt x="1060450" y="508000"/>
                  </a:lnTo>
                  <a:lnTo>
                    <a:pt x="1079500" y="450850"/>
                  </a:lnTo>
                  <a:lnTo>
                    <a:pt x="1206500" y="479425"/>
                  </a:lnTo>
                  <a:lnTo>
                    <a:pt x="1250950" y="492125"/>
                  </a:lnTo>
                  <a:lnTo>
                    <a:pt x="1311275" y="568325"/>
                  </a:lnTo>
                  <a:lnTo>
                    <a:pt x="1352550" y="631825"/>
                  </a:lnTo>
                  <a:lnTo>
                    <a:pt x="1419225" y="609600"/>
                  </a:lnTo>
                  <a:lnTo>
                    <a:pt x="1450975" y="577850"/>
                  </a:lnTo>
                  <a:lnTo>
                    <a:pt x="1536700" y="587375"/>
                  </a:lnTo>
                  <a:lnTo>
                    <a:pt x="1597025" y="558800"/>
                  </a:lnTo>
                  <a:lnTo>
                    <a:pt x="1638300" y="511175"/>
                  </a:lnTo>
                  <a:lnTo>
                    <a:pt x="1660525" y="447675"/>
                  </a:lnTo>
                  <a:lnTo>
                    <a:pt x="1692275" y="390525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4" name="Bildtext 1 (accentstreck) 26">
              <a:extLst>
                <a:ext uri="{FF2B5EF4-FFF2-40B4-BE49-F238E27FC236}">
                  <a16:creationId xmlns:a16="http://schemas.microsoft.com/office/drawing/2014/main" id="{541611D0-5F1C-4119-8323-523C7AE936FD}"/>
                </a:ext>
              </a:extLst>
            </p:cNvPr>
            <p:cNvSpPr/>
            <p:nvPr/>
          </p:nvSpPr>
          <p:spPr>
            <a:xfrm flipH="1">
              <a:off x="346058" y="2916142"/>
              <a:ext cx="1060368" cy="850081"/>
            </a:xfrm>
            <a:prstGeom prst="accentCallout1">
              <a:avLst>
                <a:gd name="adj1" fmla="val 50285"/>
                <a:gd name="adj2" fmla="val -8674"/>
                <a:gd name="adj3" fmla="val 50374"/>
                <a:gd name="adj4" fmla="val 2813"/>
              </a:avLst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sv-SE" sz="9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138 (40%)</a:t>
              </a:r>
            </a:p>
          </p:txBody>
        </p:sp>
        <p:sp>
          <p:nvSpPr>
            <p:cNvPr id="95" name="Bildtext 1 (accentstreck) 27">
              <a:extLst>
                <a:ext uri="{FF2B5EF4-FFF2-40B4-BE49-F238E27FC236}">
                  <a16:creationId xmlns:a16="http://schemas.microsoft.com/office/drawing/2014/main" id="{9F8DAE3A-BD8A-49FB-8C9A-D5025B210630}"/>
                </a:ext>
              </a:extLst>
            </p:cNvPr>
            <p:cNvSpPr/>
            <p:nvPr/>
          </p:nvSpPr>
          <p:spPr>
            <a:xfrm flipH="1">
              <a:off x="494323" y="3900063"/>
              <a:ext cx="930512" cy="1258120"/>
            </a:xfrm>
            <a:prstGeom prst="accentCallout1">
              <a:avLst>
                <a:gd name="adj1" fmla="val 50285"/>
                <a:gd name="adj2" fmla="val -8674"/>
                <a:gd name="adj3" fmla="val 50355"/>
                <a:gd name="adj4" fmla="val 5979"/>
              </a:avLst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sv-SE" sz="9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96 (28%)</a:t>
              </a:r>
            </a:p>
          </p:txBody>
        </p:sp>
        <p:sp>
          <p:nvSpPr>
            <p:cNvPr id="96" name="Bildtext 1 (accentstreck) 28">
              <a:extLst>
                <a:ext uri="{FF2B5EF4-FFF2-40B4-BE49-F238E27FC236}">
                  <a16:creationId xmlns:a16="http://schemas.microsoft.com/office/drawing/2014/main" id="{4B94A61F-CF36-4BDC-8407-1EC63E0FD382}"/>
                </a:ext>
              </a:extLst>
            </p:cNvPr>
            <p:cNvSpPr>
              <a:spLocks/>
            </p:cNvSpPr>
            <p:nvPr/>
          </p:nvSpPr>
          <p:spPr>
            <a:xfrm flipH="1">
              <a:off x="497078" y="2354967"/>
              <a:ext cx="930335" cy="426511"/>
            </a:xfrm>
            <a:prstGeom prst="accentCallout1">
              <a:avLst>
                <a:gd name="adj1" fmla="val 50285"/>
                <a:gd name="adj2" fmla="val -8674"/>
                <a:gd name="adj3" fmla="val 50397"/>
                <a:gd name="adj4" fmla="val 2772"/>
              </a:avLst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sv-SE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sv-SE" sz="9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36 (10%)</a:t>
              </a:r>
            </a:p>
            <a:p>
              <a:endParaRPr lang="en-US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7" name="Bildtext 1 (accentstreck) 29">
              <a:extLst>
                <a:ext uri="{FF2B5EF4-FFF2-40B4-BE49-F238E27FC236}">
                  <a16:creationId xmlns:a16="http://schemas.microsoft.com/office/drawing/2014/main" id="{92DEEC27-E2CC-4D1B-8855-81BDCCB5EC09}"/>
                </a:ext>
              </a:extLst>
            </p:cNvPr>
            <p:cNvSpPr/>
            <p:nvPr/>
          </p:nvSpPr>
          <p:spPr>
            <a:xfrm flipH="1">
              <a:off x="493142" y="1918962"/>
              <a:ext cx="930512" cy="272967"/>
            </a:xfrm>
            <a:prstGeom prst="accentCallout1">
              <a:avLst>
                <a:gd name="adj1" fmla="val 50285"/>
                <a:gd name="adj2" fmla="val -8674"/>
                <a:gd name="adj3" fmla="val 50354"/>
                <a:gd name="adj4" fmla="val 3477"/>
              </a:avLst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sv-SE" sz="9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55 (16%)</a:t>
              </a:r>
            </a:p>
          </p:txBody>
        </p:sp>
        <p:sp>
          <p:nvSpPr>
            <p:cNvPr id="98" name="Bildtext 1 (accentstreck) 30">
              <a:extLst>
                <a:ext uri="{FF2B5EF4-FFF2-40B4-BE49-F238E27FC236}">
                  <a16:creationId xmlns:a16="http://schemas.microsoft.com/office/drawing/2014/main" id="{6C8A9442-1594-44EA-91F8-84A38A18EC78}"/>
                </a:ext>
              </a:extLst>
            </p:cNvPr>
            <p:cNvSpPr/>
            <p:nvPr/>
          </p:nvSpPr>
          <p:spPr>
            <a:xfrm rot="5400000" flipH="1">
              <a:off x="5491767" y="229722"/>
              <a:ext cx="463341" cy="252266"/>
            </a:xfrm>
            <a:prstGeom prst="accentCallout1">
              <a:avLst>
                <a:gd name="adj1" fmla="val 50285"/>
                <a:gd name="adj2" fmla="val -8674"/>
                <a:gd name="adj3" fmla="val 50355"/>
                <a:gd name="adj4" fmla="val 28487"/>
              </a:avLst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0" name="Bildtext 1 (accentstreck) 32">
              <a:extLst>
                <a:ext uri="{FF2B5EF4-FFF2-40B4-BE49-F238E27FC236}">
                  <a16:creationId xmlns:a16="http://schemas.microsoft.com/office/drawing/2014/main" id="{8D7EA285-A4B9-4090-AF10-94D038775026}"/>
                </a:ext>
              </a:extLst>
            </p:cNvPr>
            <p:cNvSpPr/>
            <p:nvPr/>
          </p:nvSpPr>
          <p:spPr>
            <a:xfrm rot="5400000" flipH="1">
              <a:off x="3669924" y="217261"/>
              <a:ext cx="463342" cy="252266"/>
            </a:xfrm>
            <a:prstGeom prst="accentCallout1">
              <a:avLst>
                <a:gd name="adj1" fmla="val 50285"/>
                <a:gd name="adj2" fmla="val -8674"/>
                <a:gd name="adj3" fmla="val 50355"/>
                <a:gd name="adj4" fmla="val 28487"/>
              </a:avLst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1" name="Bildtext 1 (accentstreck) 33">
              <a:extLst>
                <a:ext uri="{FF2B5EF4-FFF2-40B4-BE49-F238E27FC236}">
                  <a16:creationId xmlns:a16="http://schemas.microsoft.com/office/drawing/2014/main" id="{81782A3E-D7DF-4F73-B456-614811EB9775}"/>
                </a:ext>
              </a:extLst>
            </p:cNvPr>
            <p:cNvSpPr/>
            <p:nvPr/>
          </p:nvSpPr>
          <p:spPr>
            <a:xfrm rot="5400000" flipH="1">
              <a:off x="2910703" y="238473"/>
              <a:ext cx="463341" cy="252266"/>
            </a:xfrm>
            <a:prstGeom prst="accentCallout1">
              <a:avLst>
                <a:gd name="adj1" fmla="val 50285"/>
                <a:gd name="adj2" fmla="val -8674"/>
                <a:gd name="adj3" fmla="val 50355"/>
                <a:gd name="adj4" fmla="val 28487"/>
              </a:avLst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3" name="textruta 102">
              <a:extLst>
                <a:ext uri="{FF2B5EF4-FFF2-40B4-BE49-F238E27FC236}">
                  <a16:creationId xmlns:a16="http://schemas.microsoft.com/office/drawing/2014/main" id="{B586EAD9-A78C-47E7-A85C-7F6AFE34A573}"/>
                </a:ext>
              </a:extLst>
            </p:cNvPr>
            <p:cNvSpPr txBox="1"/>
            <p:nvPr/>
          </p:nvSpPr>
          <p:spPr>
            <a:xfrm flipH="1">
              <a:off x="1758835" y="74462"/>
              <a:ext cx="950151" cy="2725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900" dirty="0">
                  <a:latin typeface="Arial" panose="020B0604020202020204" pitchFamily="34" charset="0"/>
                  <a:cs typeface="Arial" panose="020B0604020202020204" pitchFamily="34" charset="0"/>
                </a:rPr>
                <a:t>136 (40%)</a:t>
              </a:r>
            </a:p>
          </p:txBody>
        </p:sp>
        <p:sp>
          <p:nvSpPr>
            <p:cNvPr id="104" name="textruta 103">
              <a:extLst>
                <a:ext uri="{FF2B5EF4-FFF2-40B4-BE49-F238E27FC236}">
                  <a16:creationId xmlns:a16="http://schemas.microsoft.com/office/drawing/2014/main" id="{CA839E13-52C3-47A2-82EE-FDC76030CA58}"/>
                </a:ext>
              </a:extLst>
            </p:cNvPr>
            <p:cNvSpPr txBox="1"/>
            <p:nvPr/>
          </p:nvSpPr>
          <p:spPr>
            <a:xfrm flipH="1">
              <a:off x="2507024" y="79173"/>
              <a:ext cx="978160" cy="2725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900" dirty="0">
                  <a:latin typeface="Arial" panose="020B0604020202020204" pitchFamily="34" charset="0"/>
                  <a:cs typeface="Arial" panose="020B0604020202020204" pitchFamily="34" charset="0"/>
                </a:rPr>
                <a:t>55 (16%)</a:t>
              </a:r>
            </a:p>
          </p:txBody>
        </p:sp>
        <p:sp>
          <p:nvSpPr>
            <p:cNvPr id="105" name="textruta 104">
              <a:extLst>
                <a:ext uri="{FF2B5EF4-FFF2-40B4-BE49-F238E27FC236}">
                  <a16:creationId xmlns:a16="http://schemas.microsoft.com/office/drawing/2014/main" id="{1523A1BB-9C3A-413C-B87F-0FFD40B376D5}"/>
                </a:ext>
              </a:extLst>
            </p:cNvPr>
            <p:cNvSpPr txBox="1"/>
            <p:nvPr/>
          </p:nvSpPr>
          <p:spPr>
            <a:xfrm flipH="1">
              <a:off x="3328988" y="83884"/>
              <a:ext cx="964094" cy="2725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900" dirty="0">
                  <a:latin typeface="Arial" panose="020B0604020202020204" pitchFamily="34" charset="0"/>
                  <a:cs typeface="Arial" panose="020B0604020202020204" pitchFamily="34" charset="0"/>
                </a:rPr>
                <a:t>36 (10%)</a:t>
              </a:r>
            </a:p>
          </p:txBody>
        </p:sp>
        <p:sp>
          <p:nvSpPr>
            <p:cNvPr id="106" name="textruta 105">
              <a:extLst>
                <a:ext uri="{FF2B5EF4-FFF2-40B4-BE49-F238E27FC236}">
                  <a16:creationId xmlns:a16="http://schemas.microsoft.com/office/drawing/2014/main" id="{8CA2348B-ED10-4454-A159-AC230F3A2AF4}"/>
                </a:ext>
              </a:extLst>
            </p:cNvPr>
            <p:cNvSpPr txBox="1"/>
            <p:nvPr/>
          </p:nvSpPr>
          <p:spPr>
            <a:xfrm flipH="1">
              <a:off x="4302996" y="69751"/>
              <a:ext cx="963081" cy="2725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900" dirty="0">
                  <a:latin typeface="Arial" panose="020B0604020202020204" pitchFamily="34" charset="0"/>
                  <a:cs typeface="Arial" panose="020B0604020202020204" pitchFamily="34" charset="0"/>
                </a:rPr>
                <a:t>34 (10%)</a:t>
              </a:r>
            </a:p>
          </p:txBody>
        </p:sp>
        <p:sp>
          <p:nvSpPr>
            <p:cNvPr id="107" name="textruta 106">
              <a:extLst>
                <a:ext uri="{FF2B5EF4-FFF2-40B4-BE49-F238E27FC236}">
                  <a16:creationId xmlns:a16="http://schemas.microsoft.com/office/drawing/2014/main" id="{44ACE542-344D-432C-86F3-92844D737391}"/>
                </a:ext>
              </a:extLst>
            </p:cNvPr>
            <p:cNvSpPr txBox="1"/>
            <p:nvPr/>
          </p:nvSpPr>
          <p:spPr>
            <a:xfrm flipH="1">
              <a:off x="5306374" y="88596"/>
              <a:ext cx="963081" cy="2725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900" dirty="0">
                  <a:latin typeface="Arial" panose="020B0604020202020204" pitchFamily="34" charset="0"/>
                  <a:cs typeface="Arial" panose="020B0604020202020204" pitchFamily="34" charset="0"/>
                </a:rPr>
                <a:t>64 (19%)</a:t>
              </a:r>
            </a:p>
          </p:txBody>
        </p:sp>
      </p:grpSp>
      <p:sp>
        <p:nvSpPr>
          <p:cNvPr id="109" name="Bildtext 1 (accentstreck) 46">
            <a:extLst>
              <a:ext uri="{FF2B5EF4-FFF2-40B4-BE49-F238E27FC236}">
                <a16:creationId xmlns:a16="http://schemas.microsoft.com/office/drawing/2014/main" id="{7AB4297D-DA0A-4E04-AE5B-17E9E05592E8}"/>
              </a:ext>
            </a:extLst>
          </p:cNvPr>
          <p:cNvSpPr/>
          <p:nvPr/>
        </p:nvSpPr>
        <p:spPr>
          <a:xfrm>
            <a:off x="10611576" y="5270775"/>
            <a:ext cx="672581" cy="540000"/>
          </a:xfrm>
          <a:prstGeom prst="accentCallout1">
            <a:avLst>
              <a:gd name="adj1" fmla="val 50285"/>
              <a:gd name="adj2" fmla="val -8674"/>
              <a:gd name="adj3" fmla="val 50355"/>
              <a:gd name="adj4" fmla="val 6176"/>
            </a:avLst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 (5%)</a:t>
            </a:r>
          </a:p>
        </p:txBody>
      </p:sp>
      <p:sp>
        <p:nvSpPr>
          <p:cNvPr id="110" name="textruta 109">
            <a:extLst>
              <a:ext uri="{FF2B5EF4-FFF2-40B4-BE49-F238E27FC236}">
                <a16:creationId xmlns:a16="http://schemas.microsoft.com/office/drawing/2014/main" id="{3555B3E8-E19B-4CBD-995D-86CEBE0BDA9D}"/>
              </a:ext>
            </a:extLst>
          </p:cNvPr>
          <p:cNvSpPr txBox="1"/>
          <p:nvPr/>
        </p:nvSpPr>
        <p:spPr>
          <a:xfrm>
            <a:off x="9872553" y="4083889"/>
            <a:ext cx="252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400" dirty="0">
                <a:latin typeface="Arial" panose="020B0604020202020204" pitchFamily="34" charset="0"/>
                <a:cs typeface="Arial" panose="020B0604020202020204" pitchFamily="34" charset="0"/>
              </a:rPr>
              <a:t>Metacarpal</a:t>
            </a: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1" name="textruta 110">
            <a:extLst>
              <a:ext uri="{FF2B5EF4-FFF2-40B4-BE49-F238E27FC236}">
                <a16:creationId xmlns:a16="http://schemas.microsoft.com/office/drawing/2014/main" id="{C0D1CF9C-8AAF-4F3F-847C-31031E3068B2}"/>
              </a:ext>
            </a:extLst>
          </p:cNvPr>
          <p:cNvSpPr txBox="1"/>
          <p:nvPr/>
        </p:nvSpPr>
        <p:spPr>
          <a:xfrm>
            <a:off x="9647139" y="1660026"/>
            <a:ext cx="252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Phalangeal</a:t>
            </a:r>
            <a:r>
              <a:rPr lang="sv-S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textruta 111">
            <a:extLst>
              <a:ext uri="{FF2B5EF4-FFF2-40B4-BE49-F238E27FC236}">
                <a16:creationId xmlns:a16="http://schemas.microsoft.com/office/drawing/2014/main" id="{2653E5D4-4EB0-46F9-A107-F7AA53EEA89F}"/>
              </a:ext>
            </a:extLst>
          </p:cNvPr>
          <p:cNvSpPr txBox="1"/>
          <p:nvPr/>
        </p:nvSpPr>
        <p:spPr>
          <a:xfrm>
            <a:off x="11371377" y="657444"/>
            <a:ext cx="70021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100" dirty="0">
                <a:latin typeface="Arial" panose="020B0604020202020204" pitchFamily="34" charset="0"/>
                <a:cs typeface="Arial" panose="020B0604020202020204" pitchFamily="34" charset="0"/>
              </a:rPr>
              <a:t>n=343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textruta 112">
            <a:extLst>
              <a:ext uri="{FF2B5EF4-FFF2-40B4-BE49-F238E27FC236}">
                <a16:creationId xmlns:a16="http://schemas.microsoft.com/office/drawing/2014/main" id="{97CA658A-C908-458D-A73E-CDCC9044DE6A}"/>
              </a:ext>
            </a:extLst>
          </p:cNvPr>
          <p:cNvSpPr txBox="1"/>
          <p:nvPr/>
        </p:nvSpPr>
        <p:spPr>
          <a:xfrm>
            <a:off x="10470962" y="118791"/>
            <a:ext cx="252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Right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textruta 113">
            <a:extLst>
              <a:ext uri="{FF2B5EF4-FFF2-40B4-BE49-F238E27FC236}">
                <a16:creationId xmlns:a16="http://schemas.microsoft.com/office/drawing/2014/main" id="{9AE93B0C-7FF0-4924-B5B3-A234D9601185}"/>
              </a:ext>
            </a:extLst>
          </p:cNvPr>
          <p:cNvSpPr txBox="1"/>
          <p:nvPr/>
        </p:nvSpPr>
        <p:spPr>
          <a:xfrm>
            <a:off x="9454256" y="492307"/>
            <a:ext cx="68228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00" dirty="0">
                <a:latin typeface="Arial" panose="020B0604020202020204" pitchFamily="34" charset="0"/>
                <a:cs typeface="Arial" panose="020B0604020202020204" pitchFamily="34" charset="0"/>
              </a:rPr>
              <a:t>Ray V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textruta 114">
            <a:extLst>
              <a:ext uri="{FF2B5EF4-FFF2-40B4-BE49-F238E27FC236}">
                <a16:creationId xmlns:a16="http://schemas.microsoft.com/office/drawing/2014/main" id="{A4C7100C-2EF8-4D66-8E47-E3F187C7EBF9}"/>
              </a:ext>
            </a:extLst>
          </p:cNvPr>
          <p:cNvSpPr txBox="1"/>
          <p:nvPr/>
        </p:nvSpPr>
        <p:spPr>
          <a:xfrm>
            <a:off x="8833255" y="484353"/>
            <a:ext cx="63672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00" dirty="0">
                <a:latin typeface="Arial" panose="020B0604020202020204" pitchFamily="34" charset="0"/>
                <a:cs typeface="Arial" panose="020B0604020202020204" pitchFamily="34" charset="0"/>
              </a:rPr>
              <a:t>Ray IV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textruta 115">
            <a:extLst>
              <a:ext uri="{FF2B5EF4-FFF2-40B4-BE49-F238E27FC236}">
                <a16:creationId xmlns:a16="http://schemas.microsoft.com/office/drawing/2014/main" id="{B317D09E-916A-40C5-AF5F-CA095AEF9E03}"/>
              </a:ext>
            </a:extLst>
          </p:cNvPr>
          <p:cNvSpPr txBox="1"/>
          <p:nvPr/>
        </p:nvSpPr>
        <p:spPr>
          <a:xfrm>
            <a:off x="8098893" y="496284"/>
            <a:ext cx="63672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00" dirty="0">
                <a:latin typeface="Arial" panose="020B0604020202020204" pitchFamily="34" charset="0"/>
                <a:cs typeface="Arial" panose="020B0604020202020204" pitchFamily="34" charset="0"/>
              </a:rPr>
              <a:t>Ray III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ruta 116">
            <a:extLst>
              <a:ext uri="{FF2B5EF4-FFF2-40B4-BE49-F238E27FC236}">
                <a16:creationId xmlns:a16="http://schemas.microsoft.com/office/drawing/2014/main" id="{4C943BED-75F7-4829-8363-AC654C5E8557}"/>
              </a:ext>
            </a:extLst>
          </p:cNvPr>
          <p:cNvSpPr txBox="1"/>
          <p:nvPr/>
        </p:nvSpPr>
        <p:spPr>
          <a:xfrm>
            <a:off x="7235126" y="488330"/>
            <a:ext cx="63672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00" dirty="0">
                <a:latin typeface="Arial" panose="020B0604020202020204" pitchFamily="34" charset="0"/>
                <a:cs typeface="Arial" panose="020B0604020202020204" pitchFamily="34" charset="0"/>
              </a:rPr>
              <a:t>Ray II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5" name="textruta 154">
            <a:extLst>
              <a:ext uri="{FF2B5EF4-FFF2-40B4-BE49-F238E27FC236}">
                <a16:creationId xmlns:a16="http://schemas.microsoft.com/office/drawing/2014/main" id="{F10D33AD-696A-456D-A495-A1FB9D5E4FE6}"/>
              </a:ext>
            </a:extLst>
          </p:cNvPr>
          <p:cNvSpPr txBox="1"/>
          <p:nvPr/>
        </p:nvSpPr>
        <p:spPr>
          <a:xfrm>
            <a:off x="6371360" y="500261"/>
            <a:ext cx="63672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00" dirty="0">
                <a:latin typeface="Arial" panose="020B0604020202020204" pitchFamily="34" charset="0"/>
                <a:cs typeface="Arial" panose="020B0604020202020204" pitchFamily="34" charset="0"/>
              </a:rPr>
              <a:t>Ray I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6" name="Bildtext 1 (accentstreck) 27">
            <a:extLst>
              <a:ext uri="{FF2B5EF4-FFF2-40B4-BE49-F238E27FC236}">
                <a16:creationId xmlns:a16="http://schemas.microsoft.com/office/drawing/2014/main" id="{B4904FEE-43A5-4861-837B-459757FF4F5A}"/>
              </a:ext>
            </a:extLst>
          </p:cNvPr>
          <p:cNvSpPr/>
          <p:nvPr/>
        </p:nvSpPr>
        <p:spPr>
          <a:xfrm flipH="1">
            <a:off x="-200981" y="2228742"/>
            <a:ext cx="930513" cy="1450664"/>
          </a:xfrm>
          <a:prstGeom prst="accentCallout1">
            <a:avLst>
              <a:gd name="adj1" fmla="val 50285"/>
              <a:gd name="adj2" fmla="val -14398"/>
              <a:gd name="adj3" fmla="val 50355"/>
              <a:gd name="adj4" fmla="val -6807"/>
            </a:avLst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100" dirty="0"/>
          </a:p>
        </p:txBody>
      </p:sp>
      <p:sp>
        <p:nvSpPr>
          <p:cNvPr id="157" name="Bildtext 1 (accentstreck) 27">
            <a:extLst>
              <a:ext uri="{FF2B5EF4-FFF2-40B4-BE49-F238E27FC236}">
                <a16:creationId xmlns:a16="http://schemas.microsoft.com/office/drawing/2014/main" id="{54A613B5-83A3-4205-BB0B-19B8C320F995}"/>
              </a:ext>
            </a:extLst>
          </p:cNvPr>
          <p:cNvSpPr/>
          <p:nvPr/>
        </p:nvSpPr>
        <p:spPr>
          <a:xfrm>
            <a:off x="11441543" y="2427843"/>
            <a:ext cx="1039772" cy="1450664"/>
          </a:xfrm>
          <a:prstGeom prst="accentCallout1">
            <a:avLst>
              <a:gd name="adj1" fmla="val 50285"/>
              <a:gd name="adj2" fmla="val -8674"/>
              <a:gd name="adj3" fmla="val 50355"/>
              <a:gd name="adj4" fmla="val 3692"/>
            </a:avLst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100" dirty="0"/>
          </a:p>
        </p:txBody>
      </p:sp>
      <p:sp>
        <p:nvSpPr>
          <p:cNvPr id="158" name="textruta 157">
            <a:extLst>
              <a:ext uri="{FF2B5EF4-FFF2-40B4-BE49-F238E27FC236}">
                <a16:creationId xmlns:a16="http://schemas.microsoft.com/office/drawing/2014/main" id="{1826A28F-ED9D-482D-9A53-70EEB9022C06}"/>
              </a:ext>
            </a:extLst>
          </p:cNvPr>
          <p:cNvSpPr txBox="1"/>
          <p:nvPr/>
        </p:nvSpPr>
        <p:spPr>
          <a:xfrm>
            <a:off x="8963267" y="5352189"/>
            <a:ext cx="549323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900" dirty="0">
                <a:latin typeface="Arial" panose="020B0604020202020204" pitchFamily="34" charset="0"/>
                <a:cs typeface="Arial" panose="020B0604020202020204" pitchFamily="34" charset="0"/>
              </a:rPr>
              <a:t>3 (1%)</a:t>
            </a:r>
          </a:p>
        </p:txBody>
      </p:sp>
      <p:sp>
        <p:nvSpPr>
          <p:cNvPr id="159" name="textruta 158">
            <a:extLst>
              <a:ext uri="{FF2B5EF4-FFF2-40B4-BE49-F238E27FC236}">
                <a16:creationId xmlns:a16="http://schemas.microsoft.com/office/drawing/2014/main" id="{54B030D5-A5AF-4423-BFCE-06A2CAABBF79}"/>
              </a:ext>
            </a:extLst>
          </p:cNvPr>
          <p:cNvSpPr txBox="1"/>
          <p:nvPr/>
        </p:nvSpPr>
        <p:spPr>
          <a:xfrm>
            <a:off x="11347952" y="3037759"/>
            <a:ext cx="834274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v-SE" sz="900" dirty="0">
                <a:latin typeface="Arial" panose="020B0604020202020204" pitchFamily="34" charset="0"/>
                <a:cs typeface="Arial" panose="020B0604020202020204" pitchFamily="34" charset="0"/>
              </a:rPr>
              <a:t>229 (67%)</a:t>
            </a:r>
          </a:p>
        </p:txBody>
      </p:sp>
      <p:sp>
        <p:nvSpPr>
          <p:cNvPr id="160" name="textruta 159">
            <a:extLst>
              <a:ext uri="{FF2B5EF4-FFF2-40B4-BE49-F238E27FC236}">
                <a16:creationId xmlns:a16="http://schemas.microsoft.com/office/drawing/2014/main" id="{86422A29-57B7-4AB3-9169-615855CD9687}"/>
              </a:ext>
            </a:extLst>
          </p:cNvPr>
          <p:cNvSpPr txBox="1"/>
          <p:nvPr/>
        </p:nvSpPr>
        <p:spPr>
          <a:xfrm>
            <a:off x="10601991" y="2106749"/>
            <a:ext cx="12521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00" dirty="0">
                <a:latin typeface="Arial" panose="020B0604020202020204" pitchFamily="34" charset="0"/>
                <a:cs typeface="Arial" panose="020B0604020202020204" pitchFamily="34" charset="0"/>
              </a:rPr>
              <a:t>Distal </a:t>
            </a:r>
            <a:r>
              <a:rPr lang="sv-SE" sz="1200" dirty="0"/>
              <a:t>	</a:t>
            </a:r>
            <a:endParaRPr lang="en-US" sz="1200" dirty="0"/>
          </a:p>
        </p:txBody>
      </p:sp>
      <p:sp>
        <p:nvSpPr>
          <p:cNvPr id="162" name="textruta 161">
            <a:extLst>
              <a:ext uri="{FF2B5EF4-FFF2-40B4-BE49-F238E27FC236}">
                <a16:creationId xmlns:a16="http://schemas.microsoft.com/office/drawing/2014/main" id="{4D403BA6-6F1D-4E49-8E1A-B7BAE0F9DF7F}"/>
              </a:ext>
            </a:extLst>
          </p:cNvPr>
          <p:cNvSpPr txBox="1"/>
          <p:nvPr/>
        </p:nvSpPr>
        <p:spPr>
          <a:xfrm>
            <a:off x="10570093" y="2572576"/>
            <a:ext cx="74977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00" dirty="0">
                <a:latin typeface="Arial" panose="020B0604020202020204" pitchFamily="34" charset="0"/>
                <a:cs typeface="Arial" panose="020B0604020202020204" pitchFamily="34" charset="0"/>
              </a:rPr>
              <a:t>Middle</a:t>
            </a:r>
            <a:r>
              <a:rPr lang="sv-SE" sz="1200" dirty="0"/>
              <a:t>	</a:t>
            </a:r>
            <a:endParaRPr lang="en-US" sz="1200" dirty="0"/>
          </a:p>
        </p:txBody>
      </p:sp>
      <p:sp>
        <p:nvSpPr>
          <p:cNvPr id="163" name="textruta 162">
            <a:extLst>
              <a:ext uri="{FF2B5EF4-FFF2-40B4-BE49-F238E27FC236}">
                <a16:creationId xmlns:a16="http://schemas.microsoft.com/office/drawing/2014/main" id="{C05ED6BA-0CBE-4DEA-9AA9-46F93488071B}"/>
              </a:ext>
            </a:extLst>
          </p:cNvPr>
          <p:cNvSpPr txBox="1"/>
          <p:nvPr/>
        </p:nvSpPr>
        <p:spPr>
          <a:xfrm>
            <a:off x="10549263" y="3172216"/>
            <a:ext cx="12521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00" dirty="0">
                <a:latin typeface="Arial" panose="020B0604020202020204" pitchFamily="34" charset="0"/>
                <a:cs typeface="Arial" panose="020B0604020202020204" pitchFamily="34" charset="0"/>
              </a:rPr>
              <a:t>Proximal</a:t>
            </a:r>
            <a:r>
              <a:rPr lang="sv-SE" sz="1200" dirty="0"/>
              <a:t>	</a:t>
            </a:r>
            <a:endParaRPr lang="en-US" sz="1200" dirty="0"/>
          </a:p>
        </p:txBody>
      </p:sp>
      <p:sp>
        <p:nvSpPr>
          <p:cNvPr id="165" name="textruta 164">
            <a:extLst>
              <a:ext uri="{FF2B5EF4-FFF2-40B4-BE49-F238E27FC236}">
                <a16:creationId xmlns:a16="http://schemas.microsoft.com/office/drawing/2014/main" id="{570C305E-33A2-47F3-813B-340CC55678B6}"/>
              </a:ext>
            </a:extLst>
          </p:cNvPr>
          <p:cNvSpPr txBox="1"/>
          <p:nvPr/>
        </p:nvSpPr>
        <p:spPr>
          <a:xfrm>
            <a:off x="9744272" y="4992346"/>
            <a:ext cx="252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Carpal</a:t>
            </a: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6" name="textruta 165">
            <a:extLst>
              <a:ext uri="{FF2B5EF4-FFF2-40B4-BE49-F238E27FC236}">
                <a16:creationId xmlns:a16="http://schemas.microsoft.com/office/drawing/2014/main" id="{29810B9A-4687-452A-9A26-F99AA3410825}"/>
              </a:ext>
            </a:extLst>
          </p:cNvPr>
          <p:cNvSpPr txBox="1"/>
          <p:nvPr/>
        </p:nvSpPr>
        <p:spPr>
          <a:xfrm>
            <a:off x="982511" y="2559614"/>
            <a:ext cx="70907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00">
                <a:latin typeface="Arial" panose="020B0604020202020204" pitchFamily="34" charset="0"/>
                <a:cs typeface="Arial" panose="020B0604020202020204" pitchFamily="34" charset="0"/>
              </a:rPr>
              <a:t>Middle</a:t>
            </a:r>
            <a:r>
              <a:rPr lang="en-GB" sz="1200"/>
              <a:t>		</a:t>
            </a:r>
          </a:p>
        </p:txBody>
      </p:sp>
      <p:sp>
        <p:nvSpPr>
          <p:cNvPr id="167" name="Bildtext 1 (accentstreck) 27">
            <a:extLst>
              <a:ext uri="{FF2B5EF4-FFF2-40B4-BE49-F238E27FC236}">
                <a16:creationId xmlns:a16="http://schemas.microsoft.com/office/drawing/2014/main" id="{C56AA84F-21D4-44F6-AD7E-ED4E6A106062}"/>
              </a:ext>
            </a:extLst>
          </p:cNvPr>
          <p:cNvSpPr/>
          <p:nvPr/>
        </p:nvSpPr>
        <p:spPr>
          <a:xfrm flipH="1">
            <a:off x="1145922" y="4026382"/>
            <a:ext cx="648000" cy="1065600"/>
          </a:xfrm>
          <a:prstGeom prst="accentCallout1">
            <a:avLst>
              <a:gd name="adj1" fmla="val 50285"/>
              <a:gd name="adj2" fmla="val -8674"/>
              <a:gd name="adj3" fmla="val 50355"/>
              <a:gd name="adj4" fmla="val 5062"/>
            </a:avLst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 (19%)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9" name="Bildtext 1 (accentstreck) 80">
            <a:extLst>
              <a:ext uri="{FF2B5EF4-FFF2-40B4-BE49-F238E27FC236}">
                <a16:creationId xmlns:a16="http://schemas.microsoft.com/office/drawing/2014/main" id="{BEF0BD62-ED8C-45CE-A9CE-1A6BC0092201}"/>
              </a:ext>
            </a:extLst>
          </p:cNvPr>
          <p:cNvSpPr/>
          <p:nvPr/>
        </p:nvSpPr>
        <p:spPr>
          <a:xfrm rot="16200000" flipH="1">
            <a:off x="468722" y="631802"/>
            <a:ext cx="930513" cy="863501"/>
          </a:xfrm>
          <a:prstGeom prst="accentCallout1">
            <a:avLst>
              <a:gd name="adj1" fmla="val 50285"/>
              <a:gd name="adj2" fmla="val -8674"/>
              <a:gd name="adj3" fmla="val 50355"/>
              <a:gd name="adj4" fmla="val 9038"/>
            </a:avLst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170" name="Bildtext 1 (accentstreck) 80">
            <a:extLst>
              <a:ext uri="{FF2B5EF4-FFF2-40B4-BE49-F238E27FC236}">
                <a16:creationId xmlns:a16="http://schemas.microsoft.com/office/drawing/2014/main" id="{A7BF7304-F8CF-4C6E-A48D-03BADF25D3CD}"/>
              </a:ext>
            </a:extLst>
          </p:cNvPr>
          <p:cNvSpPr/>
          <p:nvPr/>
        </p:nvSpPr>
        <p:spPr>
          <a:xfrm rot="16200000" flipH="1">
            <a:off x="11224515" y="583712"/>
            <a:ext cx="930513" cy="863501"/>
          </a:xfrm>
          <a:prstGeom prst="accentCallout1">
            <a:avLst>
              <a:gd name="adj1" fmla="val 50285"/>
              <a:gd name="adj2" fmla="val -8674"/>
              <a:gd name="adj3" fmla="val 50355"/>
              <a:gd name="adj4" fmla="val 9038"/>
            </a:avLst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171" name="textruta 170">
            <a:extLst>
              <a:ext uri="{FF2B5EF4-FFF2-40B4-BE49-F238E27FC236}">
                <a16:creationId xmlns:a16="http://schemas.microsoft.com/office/drawing/2014/main" id="{0B97E62A-76A9-44AB-95C8-35B371D363A4}"/>
              </a:ext>
            </a:extLst>
          </p:cNvPr>
          <p:cNvSpPr txBox="1"/>
          <p:nvPr/>
        </p:nvSpPr>
        <p:spPr>
          <a:xfrm>
            <a:off x="5304013" y="130646"/>
            <a:ext cx="20955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All hand fractures </a:t>
            </a:r>
          </a:p>
        </p:txBody>
      </p:sp>
      <p:sp>
        <p:nvSpPr>
          <p:cNvPr id="118" name="Bildtext 1 (accentstreck) 26">
            <a:extLst>
              <a:ext uri="{FF2B5EF4-FFF2-40B4-BE49-F238E27FC236}">
                <a16:creationId xmlns:a16="http://schemas.microsoft.com/office/drawing/2014/main" id="{2BA69887-587E-49E5-AABC-A4A70605E6CE}"/>
              </a:ext>
            </a:extLst>
          </p:cNvPr>
          <p:cNvSpPr/>
          <p:nvPr/>
        </p:nvSpPr>
        <p:spPr>
          <a:xfrm flipH="1">
            <a:off x="1054703" y="3107282"/>
            <a:ext cx="710055" cy="720000"/>
          </a:xfrm>
          <a:prstGeom prst="accentCallout1">
            <a:avLst>
              <a:gd name="adj1" fmla="val 50285"/>
              <a:gd name="adj2" fmla="val -8674"/>
              <a:gd name="adj3" fmla="val 50374"/>
              <a:gd name="adj4" fmla="val 2813"/>
            </a:avLst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147 (47%) </a:t>
            </a:r>
            <a:endParaRPr lang="en-US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0" name="Bildtext 1 (accentstreck) 31">
            <a:extLst>
              <a:ext uri="{FF2B5EF4-FFF2-40B4-BE49-F238E27FC236}">
                <a16:creationId xmlns:a16="http://schemas.microsoft.com/office/drawing/2014/main" id="{FC289CA6-587D-444D-99CB-7DA891D59183}"/>
              </a:ext>
            </a:extLst>
          </p:cNvPr>
          <p:cNvSpPr/>
          <p:nvPr/>
        </p:nvSpPr>
        <p:spPr>
          <a:xfrm rot="5400000" flipH="1">
            <a:off x="7388311" y="928886"/>
            <a:ext cx="392441" cy="192464"/>
          </a:xfrm>
          <a:prstGeom prst="accentCallout1">
            <a:avLst>
              <a:gd name="adj1" fmla="val 50285"/>
              <a:gd name="adj2" fmla="val -8674"/>
              <a:gd name="adj3" fmla="val 50355"/>
              <a:gd name="adj4" fmla="val 28487"/>
            </a:avLst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1" name="textruta 120">
            <a:extLst>
              <a:ext uri="{FF2B5EF4-FFF2-40B4-BE49-F238E27FC236}">
                <a16:creationId xmlns:a16="http://schemas.microsoft.com/office/drawing/2014/main" id="{B9C425AF-6883-4571-97E9-A66EA18A35B5}"/>
              </a:ext>
            </a:extLst>
          </p:cNvPr>
          <p:cNvSpPr txBox="1"/>
          <p:nvPr/>
        </p:nvSpPr>
        <p:spPr>
          <a:xfrm>
            <a:off x="8173528" y="5147104"/>
            <a:ext cx="549323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900" dirty="0">
                <a:latin typeface="Arial" panose="020B0604020202020204" pitchFamily="34" charset="0"/>
                <a:cs typeface="Arial" panose="020B0604020202020204" pitchFamily="34" charset="0"/>
              </a:rPr>
              <a:t>1 (0%</a:t>
            </a:r>
          </a:p>
        </p:txBody>
      </p:sp>
      <p:sp>
        <p:nvSpPr>
          <p:cNvPr id="122" name="textruta 121">
            <a:extLst>
              <a:ext uri="{FF2B5EF4-FFF2-40B4-BE49-F238E27FC236}">
                <a16:creationId xmlns:a16="http://schemas.microsoft.com/office/drawing/2014/main" id="{46FD1EAD-CDEB-4CE5-9401-4EF0FA96F7D9}"/>
              </a:ext>
            </a:extLst>
          </p:cNvPr>
          <p:cNvSpPr txBox="1"/>
          <p:nvPr/>
        </p:nvSpPr>
        <p:spPr>
          <a:xfrm>
            <a:off x="8468548" y="5367777"/>
            <a:ext cx="56311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900" dirty="0">
                <a:latin typeface="Arial" panose="020B0604020202020204" pitchFamily="34" charset="0"/>
                <a:cs typeface="Arial" panose="020B0604020202020204" pitchFamily="34" charset="0"/>
              </a:rPr>
              <a:t>3 (1%)</a:t>
            </a:r>
          </a:p>
        </p:txBody>
      </p:sp>
      <p:sp>
        <p:nvSpPr>
          <p:cNvPr id="124" name="textruta 123">
            <a:extLst>
              <a:ext uri="{FF2B5EF4-FFF2-40B4-BE49-F238E27FC236}">
                <a16:creationId xmlns:a16="http://schemas.microsoft.com/office/drawing/2014/main" id="{B3A3D8C8-0029-4377-BCBF-96BA281C7E42}"/>
              </a:ext>
            </a:extLst>
          </p:cNvPr>
          <p:cNvSpPr txBox="1"/>
          <p:nvPr/>
        </p:nvSpPr>
        <p:spPr>
          <a:xfrm>
            <a:off x="8266299" y="5539924"/>
            <a:ext cx="549323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900" dirty="0">
                <a:latin typeface="Arial" panose="020B0604020202020204" pitchFamily="34" charset="0"/>
                <a:cs typeface="Arial" panose="020B0604020202020204" pitchFamily="34" charset="0"/>
              </a:rPr>
              <a:t>9 (3%)</a:t>
            </a:r>
          </a:p>
        </p:txBody>
      </p:sp>
      <p:sp>
        <p:nvSpPr>
          <p:cNvPr id="126" name="Bildtext 1 (accentstreck) 34">
            <a:extLst>
              <a:ext uri="{FF2B5EF4-FFF2-40B4-BE49-F238E27FC236}">
                <a16:creationId xmlns:a16="http://schemas.microsoft.com/office/drawing/2014/main" id="{B998FBC1-B62D-4950-A779-1A8CC4631A62}"/>
              </a:ext>
            </a:extLst>
          </p:cNvPr>
          <p:cNvSpPr/>
          <p:nvPr/>
        </p:nvSpPr>
        <p:spPr>
          <a:xfrm rot="5400000" flipH="1">
            <a:off x="9575660" y="961794"/>
            <a:ext cx="392441" cy="192464"/>
          </a:xfrm>
          <a:prstGeom prst="accentCallout1">
            <a:avLst>
              <a:gd name="adj1" fmla="val 50284"/>
              <a:gd name="adj2" fmla="val -4014"/>
              <a:gd name="adj3" fmla="val 50355"/>
              <a:gd name="adj4" fmla="val 28487"/>
            </a:avLst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77200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2339</TotalTime>
  <Words>328</Words>
  <Application>Microsoft Office PowerPoint</Application>
  <PresentationFormat>Bredbild</PresentationFormat>
  <Paragraphs>98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Office-tema</vt:lpstr>
      <vt:lpstr>PowerPoint-presentation</vt:lpstr>
    </vt:vector>
  </TitlesOfParts>
  <Company>Region Skåne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Lempesis Vasileios</dc:creator>
  <cp:lastModifiedBy>Erika Bergman</cp:lastModifiedBy>
  <cp:revision>120</cp:revision>
  <dcterms:created xsi:type="dcterms:W3CDTF">2017-12-03T11:03:08Z</dcterms:created>
  <dcterms:modified xsi:type="dcterms:W3CDTF">2021-02-12T12:14:19Z</dcterms:modified>
</cp:coreProperties>
</file>