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8ADA-88E0-48A7-995E-BC4C80EA19D3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E09-9489-482B-8D00-67294C937C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199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8ADA-88E0-48A7-995E-BC4C80EA19D3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E09-9489-482B-8D00-67294C937C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640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8ADA-88E0-48A7-995E-BC4C80EA19D3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E09-9489-482B-8D00-67294C937C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647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8ADA-88E0-48A7-995E-BC4C80EA19D3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E09-9489-482B-8D00-67294C937C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481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8ADA-88E0-48A7-995E-BC4C80EA19D3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E09-9489-482B-8D00-67294C937C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805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8ADA-88E0-48A7-995E-BC4C80EA19D3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E09-9489-482B-8D00-67294C937C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836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8ADA-88E0-48A7-995E-BC4C80EA19D3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E09-9489-482B-8D00-67294C937C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275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8ADA-88E0-48A7-995E-BC4C80EA19D3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E09-9489-482B-8D00-67294C937C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472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8ADA-88E0-48A7-995E-BC4C80EA19D3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E09-9489-482B-8D00-67294C937C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588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8ADA-88E0-48A7-995E-BC4C80EA19D3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E09-9489-482B-8D00-67294C937C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1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8ADA-88E0-48A7-995E-BC4C80EA19D3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E09-9489-482B-8D00-67294C937C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559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68ADA-88E0-48A7-995E-BC4C80EA19D3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8AE09-9489-482B-8D00-67294C937C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518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181" y="6482380"/>
            <a:ext cx="5660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Supplementary Figure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436181" y="833528"/>
            <a:ext cx="7985967" cy="105951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1297 citations identified by initial search of MEDLINE and EMBASE databases (1946-2018]) </a:t>
            </a:r>
            <a:r>
              <a:rPr lang="en-CA" dirty="0">
                <a:solidFill>
                  <a:srgbClr val="000000"/>
                </a:solidFill>
                <a:latin typeface="Arial"/>
                <a:cs typeface="Arial"/>
              </a:rPr>
              <a:t>in which the text word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“frail*” and “card*” or “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coronar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*” and “</a:t>
            </a:r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surg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*” </a:t>
            </a:r>
            <a:r>
              <a:rPr lang="en-CA" dirty="0">
                <a:solidFill>
                  <a:srgbClr val="000000"/>
                </a:solidFill>
                <a:latin typeface="Arial"/>
                <a:cs typeface="Arial"/>
              </a:rPr>
              <a:t>were mentioned in the title or abstract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3832" y="2164877"/>
            <a:ext cx="4103912" cy="64182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"/>
              </a:rPr>
              <a:t>1219 ineligible on basis of 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Arial"/>
              </a:rPr>
              <a:t>title and abstract screening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1390608" y="3088349"/>
            <a:ext cx="5747475" cy="5772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"/>
              </a:rPr>
              <a:t>78 retrieved for full text review</a:t>
            </a:r>
          </a:p>
        </p:txBody>
      </p:sp>
      <p:sp>
        <p:nvSpPr>
          <p:cNvPr id="9" name="Rectangle 8"/>
          <p:cNvSpPr/>
          <p:nvPr/>
        </p:nvSpPr>
        <p:spPr>
          <a:xfrm>
            <a:off x="1441902" y="5337624"/>
            <a:ext cx="5706420" cy="55316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19 observational studies were included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264761" y="1893046"/>
            <a:ext cx="2627" cy="1195303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310697" y="3665561"/>
            <a:ext cx="0" cy="1672063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295112" y="2500618"/>
            <a:ext cx="436187" cy="0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683482" y="3864461"/>
            <a:ext cx="4325052" cy="136793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0000"/>
                </a:solidFill>
                <a:latin typeface="Arial"/>
              </a:rPr>
              <a:t>59 Excluded based on:</a:t>
            </a:r>
          </a:p>
          <a:p>
            <a:r>
              <a:rPr lang="en-US" sz="1600" dirty="0">
                <a:solidFill>
                  <a:srgbClr val="000000"/>
                </a:solidFill>
                <a:latin typeface="Arial"/>
              </a:rPr>
              <a:t>31 - Conference abstract only</a:t>
            </a:r>
          </a:p>
          <a:p>
            <a:r>
              <a:rPr lang="en-US" sz="1600" dirty="0">
                <a:solidFill>
                  <a:srgbClr val="000000"/>
                </a:solidFill>
                <a:latin typeface="Arial"/>
              </a:rPr>
              <a:t>20 - Study design</a:t>
            </a:r>
          </a:p>
          <a:p>
            <a:r>
              <a:rPr lang="en-US" sz="1600" dirty="0">
                <a:solidFill>
                  <a:srgbClr val="000000"/>
                </a:solidFill>
                <a:latin typeface="Arial"/>
              </a:rPr>
              <a:t>3   - Outcomes not reported</a:t>
            </a:r>
          </a:p>
          <a:p>
            <a:r>
              <a:rPr lang="en-US" sz="1600" dirty="0">
                <a:solidFill>
                  <a:srgbClr val="000000"/>
                </a:solidFill>
                <a:latin typeface="Arial"/>
              </a:rPr>
              <a:t>5   - Procedures not primarily </a:t>
            </a:r>
          </a:p>
          <a:p>
            <a:r>
              <a:rPr lang="en-US" sz="1600" dirty="0">
                <a:solidFill>
                  <a:srgbClr val="000000"/>
                </a:solidFill>
                <a:latin typeface="Arial"/>
              </a:rPr>
              <a:t>         CABG or valve surgery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264761" y="4415295"/>
            <a:ext cx="436187" cy="0"/>
          </a:xfrm>
          <a:prstGeom prst="straightConnector1">
            <a:avLst/>
          </a:prstGeom>
          <a:ln w="381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824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180" y="6468712"/>
            <a:ext cx="7735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Supplementary Figure 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C4D36A4-9D88-41B6-A0C3-EE257D5DD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7000"/>
            <a:ext cx="9144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280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181" y="6477705"/>
            <a:ext cx="8408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Supplementary Figure 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880B348-4A0E-4B3D-AE2C-E75E185AF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828800"/>
            <a:ext cx="90805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88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181" y="6477705"/>
            <a:ext cx="8408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Supplementary Figure 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E498984-43C9-4FDD-9F85-F68BFC2B9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" y="2171700"/>
            <a:ext cx="89789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07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0F068A0-65BD-4E2B-B43D-34B3182E4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7383"/>
            <a:ext cx="9144000" cy="37632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4181" y="6489547"/>
            <a:ext cx="8408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Supplementary Figure 5</a:t>
            </a:r>
          </a:p>
        </p:txBody>
      </p:sp>
    </p:spTree>
    <p:extLst>
      <p:ext uri="{BB962C8B-B14F-4D97-AF65-F5344CB8AC3E}">
        <p14:creationId xmlns:p14="http://schemas.microsoft.com/office/powerpoint/2010/main" val="2185061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181" y="6489547"/>
            <a:ext cx="8408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Supplementary Figure 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B4C3994-2214-4F1C-AC7A-3B83D844F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6570"/>
            <a:ext cx="9144000" cy="412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22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AFRENACIA</dc:creator>
  <cp:lastModifiedBy>AFRENACIA</cp:lastModifiedBy>
  <cp:revision>1</cp:revision>
  <dcterms:created xsi:type="dcterms:W3CDTF">2021-05-18T01:01:57Z</dcterms:created>
  <dcterms:modified xsi:type="dcterms:W3CDTF">2021-05-18T01:02:51Z</dcterms:modified>
</cp:coreProperties>
</file>