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948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2025/8/21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4"/><Relationship Id="rId7" Type="http://schemas.openxmlformats.org/officeDocument/2006/relationships/image" Target="../media/image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">
            <a:extLst>
              <a:ext uri="{FF2B5EF4-FFF2-40B4-BE49-F238E27FC236}">
                <a16:creationId xmlns:a16="http://schemas.microsoft.com/office/drawing/2014/main" id="{48F6119D-C115-F5BA-3C8F-8164CE5273B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21393" y="611754"/>
            <a:ext cx="9799637" cy="5634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Calibri" panose="020F0502020204030204" pitchFamily="34" charset="0"/>
                <a:ea typeface="黑体" charset="0"/>
                <a:cs typeface="Calibri" panose="020F0502020204030204" pitchFamily="34" charset="0"/>
              </a:rPr>
              <a:t>These introductory videos demonstrate the application of low-cost video-assisted thoracic surgery (VATS) techniques in several cases. </a:t>
            </a:r>
            <a:endParaRPr lang="zh-CN" altLang="en-US" b="1" dirty="0">
              <a:latin typeface="Calibri" panose="020F0502020204030204" pitchFamily="34" charset="0"/>
              <a:ea typeface="黑体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58748" y="152384"/>
            <a:ext cx="11874500" cy="6553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56975" y="4302057"/>
            <a:ext cx="309880" cy="423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endParaRPr lang="zh-CN" dirty="0">
              <a:solidFill>
                <a:srgbClr val="094D67"/>
              </a:solidFill>
              <a:latin typeface="思源黑體 Medium" panose="020B0600000000000000" pitchFamily="34" charset="-128"/>
              <a:ea typeface="思源黑體 Medium" panose="020B0600000000000000" pitchFamily="34" charset="-128"/>
            </a:endParaRPr>
          </a:p>
        </p:txBody>
      </p:sp>
      <p:sp>
        <p:nvSpPr>
          <p:cNvPr id="6" name="矩形: 圆顶角 1"/>
          <p:cNvSpPr/>
          <p:nvPr/>
        </p:nvSpPr>
        <p:spPr>
          <a:xfrm rot="5400000">
            <a:off x="-118018" y="429182"/>
            <a:ext cx="704345" cy="150813"/>
          </a:xfrm>
          <a:prstGeom prst="round2SameRect">
            <a:avLst>
              <a:gd name="adj1" fmla="val 37323"/>
              <a:gd name="adj2" fmla="val 0"/>
            </a:avLst>
          </a:prstGeom>
          <a:solidFill>
            <a:srgbClr val="094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">
            <a:extLst>
              <a:ext uri="{FF2B5EF4-FFF2-40B4-BE49-F238E27FC236}">
                <a16:creationId xmlns:a16="http://schemas.microsoft.com/office/drawing/2014/main" id="{D65958F8-45F1-232C-4189-27BC24201E46}"/>
              </a:ext>
            </a:extLst>
          </p:cNvPr>
          <p:cNvSpPr/>
          <p:nvPr/>
        </p:nvSpPr>
        <p:spPr>
          <a:xfrm>
            <a:off x="87630" y="4858603"/>
            <a:ext cx="11637702" cy="13238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 typeface="Arial" panose="020B0604020202090204" pitchFamily="34" charset="0"/>
              <a:buChar char="•"/>
            </a:pPr>
            <a:r>
              <a:rPr lang="en-US" altLang="zh-CN" sz="2800" b="1" dirty="0">
                <a:solidFill>
                  <a:srgbClr val="094D67"/>
                </a:solidFill>
                <a:latin typeface="Calibri" panose="020F0502020204030204" pitchFamily="34" charset="0"/>
                <a:ea typeface="思源黑體 Medium" panose="020B0600000000000000" pitchFamily="34" charset="-128"/>
                <a:cs typeface="Calibri" panose="020F0502020204030204" pitchFamily="34" charset="0"/>
                <a:sym typeface="+mn-ea"/>
              </a:rPr>
              <a:t>This video demonstrates the braided high-tension knot-tying method used in VATS. The standard and high-tension knot-tying techniques are shown, along with the use of basic instruments to enhance safety and effectiveness in bronchial tube ligation.</a:t>
            </a:r>
            <a:endParaRPr lang="zh-CN" altLang="en-US" sz="2800" b="1" dirty="0">
              <a:solidFill>
                <a:srgbClr val="094D67"/>
              </a:solidFill>
              <a:latin typeface="Calibri" panose="020F0502020204030204" pitchFamily="34" charset="0"/>
              <a:ea typeface="思源黑體 Medium" panose="020B0600000000000000" pitchFamily="34" charset="-128"/>
              <a:cs typeface="Calibri" panose="020F0502020204030204" pitchFamily="34" charset="0"/>
              <a:sym typeface="+mn-ea"/>
            </a:endParaRPr>
          </a:p>
        </p:txBody>
      </p:sp>
      <p:pic>
        <p:nvPicPr>
          <p:cNvPr id="3" name="Media1">
            <a:hlinkClick r:id="" action="ppaction://media"/>
            <a:extLst>
              <a:ext uri="{FF2B5EF4-FFF2-40B4-BE49-F238E27FC236}">
                <a16:creationId xmlns:a16="http://schemas.microsoft.com/office/drawing/2014/main" id="{6010C700-86B5-8654-41C0-6640B46D2E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0030" y="1271130"/>
            <a:ext cx="5641074" cy="3173104"/>
          </a:xfrm>
          <a:prstGeom prst="rect">
            <a:avLst/>
          </a:prstGeom>
        </p:spPr>
      </p:pic>
      <p:pic>
        <p:nvPicPr>
          <p:cNvPr id="8" name="Media2">
            <a:hlinkClick r:id="" action="ppaction://media"/>
            <a:extLst>
              <a:ext uri="{FF2B5EF4-FFF2-40B4-BE49-F238E27FC236}">
                <a16:creationId xmlns:a16="http://schemas.microsoft.com/office/drawing/2014/main" id="{A1D1C933-175A-01CC-8B7D-045FED5CC07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03345" y="1271130"/>
            <a:ext cx="5641073" cy="3173104"/>
          </a:xfrm>
          <a:prstGeom prst="rect">
            <a:avLst/>
          </a:prstGeom>
        </p:spPr>
      </p:pic>
    </p:spTree>
  </p:cSld>
  <p:clrMapOvr>
    <a:masterClrMapping/>
  </p:clrMapOvr>
  <p:transition advTm="3940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40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63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</Words>
  <Application>Microsoft Office PowerPoint</Application>
  <PresentationFormat>Widescreen</PresentationFormat>
  <Paragraphs>2</Paragraphs>
  <Slides>2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Wingdings</vt:lpstr>
      <vt:lpstr>思源黑體 Medium</vt:lpstr>
      <vt:lpstr>苹方-简</vt:lpstr>
      <vt:lpstr>WPS</vt:lpstr>
      <vt:lpstr>These introductory videos demonstrate the application of low-cost video-assisted thoracic surgery (VATS) techniques in several cases.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2025-08-21T17:02:17Z</dcterms:created>
  <dcterms:modified xsi:type="dcterms:W3CDTF">2025-08-21T17:46:37Z</dcterms:modified>
</cp:coreProperties>
</file>