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2" r:id="rId2"/>
    <p:sldId id="266" r:id="rId3"/>
    <p:sldId id="265" r:id="rId4"/>
    <p:sldId id="264" r:id="rId5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804" y="4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EAFA62-1E09-4EB8-AEA0-6D874DCA5312}" type="datetimeFigureOut">
              <a:rPr lang="zh-CN" altLang="en-US" smtClean="0"/>
              <a:t>2020/12/23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E4DB7-62C3-4F6F-9C4D-C631C721AC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8013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2020/12/23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iff"/><Relationship Id="rId3" Type="http://schemas.openxmlformats.org/officeDocument/2006/relationships/image" Target="../media/image8.tiff"/><Relationship Id="rId7" Type="http://schemas.openxmlformats.org/officeDocument/2006/relationships/image" Target="../media/image12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iff"/><Relationship Id="rId11" Type="http://schemas.openxmlformats.org/officeDocument/2006/relationships/image" Target="../media/image16.tiff"/><Relationship Id="rId5" Type="http://schemas.openxmlformats.org/officeDocument/2006/relationships/image" Target="../media/image10.tiff"/><Relationship Id="rId10" Type="http://schemas.openxmlformats.org/officeDocument/2006/relationships/image" Target="../media/image15.tiff"/><Relationship Id="rId4" Type="http://schemas.openxmlformats.org/officeDocument/2006/relationships/image" Target="../media/image9.tiff"/><Relationship Id="rId9" Type="http://schemas.openxmlformats.org/officeDocument/2006/relationships/image" Target="../media/image14.tif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6672" y="344488"/>
            <a:ext cx="6048672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Supplementary Figure legends</a:t>
            </a:r>
          </a:p>
          <a:p>
            <a:pPr>
              <a:lnSpc>
                <a:spcPct val="150000"/>
              </a:lnSpc>
            </a:pP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SFigure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1: Representative MRM chromatograms of blank gut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microbiota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solution, GCK, PPD and PPT. a</a:t>
            </a:r>
            <a:r>
              <a:rPr lang="en-US" altLang="zh-CN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,b</a:t>
            </a:r>
            <a:r>
              <a:rPr lang="en-US" altLang="zh-CN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,c</a:t>
            </a:r>
            <a:r>
              <a:rPr lang="en-US" altLang="zh-CN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were the corresponding chromatograms of blank gut 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microbiota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solution;  a</a:t>
            </a:r>
            <a:r>
              <a:rPr lang="en-US" altLang="zh-CN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: GCK;  b</a:t>
            </a:r>
            <a:r>
              <a:rPr lang="en-US" altLang="zh-CN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: PPD;  c</a:t>
            </a:r>
            <a:r>
              <a:rPr lang="en-US" altLang="zh-CN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: PPT.</a:t>
            </a:r>
          </a:p>
          <a:p>
            <a:pPr>
              <a:lnSpc>
                <a:spcPct val="150000"/>
              </a:lnSpc>
            </a:pP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SFigure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Relative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abundance of differentially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abundant bacteria in each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sample.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(a) </a:t>
            </a:r>
            <a:r>
              <a:rPr lang="en-US" altLang="zh-CN" i="1" dirty="0" err="1">
                <a:latin typeface="Times New Roman" pitchFamily="18" charset="0"/>
                <a:cs typeface="Times New Roman" pitchFamily="18" charset="0"/>
              </a:rPr>
              <a:t>Bifidobacterium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(b) </a:t>
            </a:r>
            <a:r>
              <a:rPr lang="en-US" altLang="zh-CN" i="1" dirty="0" err="1">
                <a:latin typeface="Times New Roman" pitchFamily="18" charset="0"/>
                <a:cs typeface="Times New Roman" pitchFamily="18" charset="0"/>
              </a:rPr>
              <a:t>Blautia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(c) </a:t>
            </a:r>
            <a:r>
              <a:rPr lang="en-US" altLang="zh-CN" i="1" dirty="0" err="1">
                <a:latin typeface="Times New Roman" pitchFamily="18" charset="0"/>
                <a:cs typeface="Times New Roman" pitchFamily="18" charset="0"/>
              </a:rPr>
              <a:t>Corynebacterium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(d)</a:t>
            </a:r>
            <a:r>
              <a:rPr lang="en-US" altLang="zh-CN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i="1" dirty="0" err="1">
                <a:latin typeface="Times New Roman" pitchFamily="18" charset="0"/>
                <a:cs typeface="Times New Roman" pitchFamily="18" charset="0"/>
              </a:rPr>
              <a:t>Enhydrobacter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(e) </a:t>
            </a:r>
            <a:r>
              <a:rPr lang="en-US" altLang="zh-CN" i="1" dirty="0" err="1">
                <a:latin typeface="Times New Roman" pitchFamily="18" charset="0"/>
                <a:cs typeface="Times New Roman" pitchFamily="18" charset="0"/>
              </a:rPr>
              <a:t>Rothia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(f) </a:t>
            </a:r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SMB53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(g) </a:t>
            </a:r>
            <a:r>
              <a:rPr lang="en-US" altLang="zh-CN" i="1" dirty="0" err="1">
                <a:latin typeface="Times New Roman" pitchFamily="18" charset="0"/>
                <a:cs typeface="Times New Roman" pitchFamily="18" charset="0"/>
              </a:rPr>
              <a:t>Bacteroides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(h) </a:t>
            </a:r>
            <a:r>
              <a:rPr lang="en-US" altLang="zh-CN" i="1" dirty="0" err="1">
                <a:latin typeface="Times New Roman" pitchFamily="18" charset="0"/>
                <a:cs typeface="Times New Roman" pitchFamily="18" charset="0"/>
              </a:rPr>
              <a:t>Collinsella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zh-CN" i="1" dirty="0" err="1">
                <a:latin typeface="Times New Roman" pitchFamily="18" charset="0"/>
                <a:cs typeface="Times New Roman" pitchFamily="18" charset="0"/>
              </a:rPr>
              <a:t>Coprobacillus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(j) </a:t>
            </a:r>
            <a:r>
              <a:rPr lang="en-US" altLang="zh-CN" i="1" dirty="0" err="1" smtClean="0">
                <a:latin typeface="Times New Roman" pitchFamily="18" charset="0"/>
                <a:cs typeface="Times New Roman" pitchFamily="18" charset="0"/>
              </a:rPr>
              <a:t>Enterobacteriaceae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significant difference of relative abundance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were analyzed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en-US" altLang="zh-CN" dirty="0" err="1">
                <a:latin typeface="Times New Roman" pitchFamily="18" charset="0"/>
                <a:cs typeface="Times New Roman" pitchFamily="18" charset="0"/>
              </a:rPr>
              <a:t>Kruskal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-Wallis 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test; * </a:t>
            </a:r>
            <a:r>
              <a:rPr lang="en-US" altLang="zh-CN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&lt;0.05, ** </a:t>
            </a:r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&lt;0.01</a:t>
            </a:r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 and # p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&lt;0.001</a:t>
            </a:r>
          </a:p>
          <a:p>
            <a:pPr>
              <a:lnSpc>
                <a:spcPct val="150000"/>
              </a:lnSpc>
            </a:pPr>
            <a:r>
              <a:rPr lang="en-US" altLang="zh-CN" dirty="0" err="1" smtClean="0">
                <a:latin typeface="Times New Roman" pitchFamily="18" charset="0"/>
                <a:cs typeface="Times New Roman" pitchFamily="18" charset="0"/>
              </a:rPr>
              <a:t>SFigure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Significant functional pathways between health and CRC group by </a:t>
            </a:r>
            <a:r>
              <a:rPr lang="en-US" altLang="zh-CN" dirty="0" err="1">
                <a:latin typeface="Times New Roman" pitchFamily="18" charset="0"/>
                <a:cs typeface="Times New Roman" pitchFamily="18" charset="0"/>
              </a:rPr>
              <a:t>PICRUSt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analysis (</a:t>
            </a:r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&lt;0.05, LDA scores &gt;2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altLang="zh-C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45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1" descr="宽上对角线">
            <a:extLst>
              <a:ext uri="{FF2B5EF4-FFF2-40B4-BE49-F238E27FC236}">
                <a16:creationId xmlns:a16="http://schemas.microsoft.com/office/drawing/2014/main" xmlns="" id="{C51FDC91-F0B2-4D69-9834-75CC49B4B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2314" y="9273480"/>
            <a:ext cx="1661032" cy="276999"/>
          </a:xfrm>
          <a:prstGeom prst="rect">
            <a:avLst/>
          </a:prstGeom>
          <a:noFill/>
          <a:ln w="11176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Guo</a:t>
            </a:r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 2020 </a:t>
            </a:r>
            <a:r>
              <a:rPr lang="en-US" altLang="zh-CN" sz="1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SFig</a:t>
            </a:r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66740" y="776536"/>
            <a:ext cx="5778284" cy="5081883"/>
            <a:chOff x="566740" y="776536"/>
            <a:chExt cx="5778284" cy="5081883"/>
          </a:xfrm>
        </p:grpSpPr>
        <p:pic>
          <p:nvPicPr>
            <p:cNvPr id="29" name="Picture 6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50" b="4224"/>
            <a:stretch/>
          </p:blipFill>
          <p:spPr bwMode="auto">
            <a:xfrm>
              <a:off x="3645024" y="776536"/>
              <a:ext cx="2700000" cy="16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Picture 5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50" b="4224"/>
            <a:stretch/>
          </p:blipFill>
          <p:spPr bwMode="auto">
            <a:xfrm>
              <a:off x="3645024" y="2507478"/>
              <a:ext cx="2700000" cy="16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Picture 4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50" b="4224"/>
            <a:stretch/>
          </p:blipFill>
          <p:spPr bwMode="auto">
            <a:xfrm>
              <a:off x="3645024" y="4238419"/>
              <a:ext cx="2700000" cy="16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1"/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00" b="3462"/>
            <a:stretch/>
          </p:blipFill>
          <p:spPr bwMode="auto">
            <a:xfrm>
              <a:off x="566740" y="776536"/>
              <a:ext cx="2700000" cy="16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Picture 2"/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01" b="3939"/>
            <a:stretch/>
          </p:blipFill>
          <p:spPr bwMode="auto">
            <a:xfrm>
              <a:off x="566740" y="2507477"/>
              <a:ext cx="2700000" cy="16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Picture 3"/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596" b="4349"/>
            <a:stretch/>
          </p:blipFill>
          <p:spPr bwMode="auto">
            <a:xfrm>
              <a:off x="566740" y="4238419"/>
              <a:ext cx="2700000" cy="162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1056588" y="836712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altLang="zh-CN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02017" y="836712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altLang="zh-CN" b="1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51792" y="1496616"/>
              <a:ext cx="5934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 smtClean="0">
                  <a:latin typeface="Times New Roman" pitchFamily="18" charset="0"/>
                  <a:cs typeface="Times New Roman" pitchFamily="18" charset="0"/>
                </a:rPr>
                <a:t>GCK</a:t>
              </a:r>
              <a:endParaRPr lang="zh-CN" altLang="en-US" sz="14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89715" y="2526214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altLang="zh-CN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861048" y="2526214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altLang="zh-CN" b="1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661248" y="2504728"/>
              <a:ext cx="5325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 smtClean="0">
                  <a:latin typeface="Times New Roman" pitchFamily="18" charset="0"/>
                  <a:cs typeface="Times New Roman" pitchFamily="18" charset="0"/>
                </a:rPr>
                <a:t>PPD</a:t>
              </a:r>
              <a:endParaRPr lang="zh-CN" altLang="en-US" sz="14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89715" y="4247944"/>
              <a:ext cx="364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61048" y="4247944"/>
              <a:ext cx="364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b="1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138348" y="4324885"/>
              <a:ext cx="5229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 smtClean="0">
                  <a:latin typeface="Times New Roman" pitchFamily="18" charset="0"/>
                  <a:cs typeface="Times New Roman" pitchFamily="18" charset="0"/>
                </a:rPr>
                <a:t>PPT</a:t>
              </a:r>
              <a:endParaRPr lang="zh-CN" altLang="en-US" sz="14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349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31" descr="宽上对角线">
            <a:extLst>
              <a:ext uri="{FF2B5EF4-FFF2-40B4-BE49-F238E27FC236}">
                <a16:creationId xmlns:a16="http://schemas.microsoft.com/office/drawing/2014/main" xmlns="" id="{C51FDC91-F0B2-4D69-9834-75CC49B4B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2314" y="9273480"/>
            <a:ext cx="1661032" cy="276999"/>
          </a:xfrm>
          <a:prstGeom prst="rect">
            <a:avLst/>
          </a:prstGeom>
          <a:noFill/>
          <a:ln w="11176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Guo</a:t>
            </a:r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 2020 </a:t>
            </a:r>
            <a:r>
              <a:rPr lang="en-US" altLang="zh-CN" sz="1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SFig</a:t>
            </a:r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332656" y="254013"/>
            <a:ext cx="6120680" cy="8292321"/>
            <a:chOff x="332656" y="254013"/>
            <a:chExt cx="6120680" cy="8292321"/>
          </a:xfrm>
        </p:grpSpPr>
        <p:grpSp>
          <p:nvGrpSpPr>
            <p:cNvPr id="23" name="组合 22"/>
            <p:cNvGrpSpPr/>
            <p:nvPr/>
          </p:nvGrpSpPr>
          <p:grpSpPr>
            <a:xfrm>
              <a:off x="332656" y="254013"/>
              <a:ext cx="3816424" cy="7003243"/>
              <a:chOff x="332656" y="254013"/>
              <a:chExt cx="3816424" cy="7003243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3612189" y="1892945"/>
                <a:ext cx="536891" cy="4475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zh-CN" altLang="en-US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矩形 4"/>
              <p:cNvSpPr/>
              <p:nvPr/>
            </p:nvSpPr>
            <p:spPr>
              <a:xfrm>
                <a:off x="332656" y="1892945"/>
                <a:ext cx="536891" cy="4475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zh-CN" altLang="en-US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332656" y="3531877"/>
                <a:ext cx="536891" cy="4475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zh-CN" altLang="en-US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3612189" y="3531877"/>
                <a:ext cx="536891" cy="4475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332656" y="5154542"/>
                <a:ext cx="536891" cy="4475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lang="zh-CN" altLang="en-US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3612189" y="5170809"/>
                <a:ext cx="536891" cy="4475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lang="zh-CN" altLang="en-US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332656" y="6809741"/>
                <a:ext cx="536891" cy="4475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3612189" y="6809741"/>
                <a:ext cx="536891" cy="4475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j</a:t>
                </a:r>
                <a:endParaRPr lang="zh-CN" altLang="en-US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3612189" y="254013"/>
                <a:ext cx="536891" cy="4475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zh-CN" altLang="en-US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332656" y="254013"/>
                <a:ext cx="536891" cy="4475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zh-CN" altLang="en-US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391" y="416496"/>
              <a:ext cx="2670174" cy="162000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5766" y="416496"/>
              <a:ext cx="2641919" cy="162000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391" y="2043956"/>
              <a:ext cx="2652658" cy="1620000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5766" y="2043956"/>
              <a:ext cx="2625924" cy="1620000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391" y="3671416"/>
              <a:ext cx="2737988" cy="1620000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5766" y="3671416"/>
              <a:ext cx="2647570" cy="1620000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391" y="5298876"/>
              <a:ext cx="2597779" cy="1620000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5766" y="5298876"/>
              <a:ext cx="2523667" cy="1620000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391" y="6926334"/>
              <a:ext cx="2760593" cy="1620000"/>
            </a:xfrm>
            <a:prstGeom prst="rect">
              <a:avLst/>
            </a:prstGeom>
          </p:spPr>
        </p:pic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5766" y="6926334"/>
              <a:ext cx="2482654" cy="16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816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370-97-PICRUST-LEFSE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7" t="4159" r="5760"/>
          <a:stretch/>
        </p:blipFill>
        <p:spPr bwMode="auto">
          <a:xfrm>
            <a:off x="836712" y="776536"/>
            <a:ext cx="5292692" cy="691276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31" descr="宽上对角线">
            <a:extLst>
              <a:ext uri="{FF2B5EF4-FFF2-40B4-BE49-F238E27FC236}">
                <a16:creationId xmlns:a16="http://schemas.microsoft.com/office/drawing/2014/main" xmlns="" id="{C51FDC91-F0B2-4D69-9834-75CC49B4B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2314" y="9273480"/>
            <a:ext cx="1661032" cy="276999"/>
          </a:xfrm>
          <a:prstGeom prst="rect">
            <a:avLst/>
          </a:prstGeom>
          <a:noFill/>
          <a:ln w="11176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Guo</a:t>
            </a:r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 2020 </a:t>
            </a:r>
            <a:r>
              <a:rPr lang="en-US" altLang="zh-CN" sz="1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SFig</a:t>
            </a:r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zh-CN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92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5865</TotalTime>
  <Words>191</Words>
  <Application>Microsoft Office PowerPoint</Application>
  <PresentationFormat>A4 纸张(210x297 毫米)</PresentationFormat>
  <Paragraphs>26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9" baseType="lpstr">
      <vt:lpstr>宋体</vt:lpstr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</dc:creator>
  <cp:lastModifiedBy>Admini</cp:lastModifiedBy>
  <cp:revision>87</cp:revision>
  <dcterms:created xsi:type="dcterms:W3CDTF">2018-12-14T08:51:49Z</dcterms:created>
  <dcterms:modified xsi:type="dcterms:W3CDTF">2020-12-23T13:21:53Z</dcterms:modified>
</cp:coreProperties>
</file>