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59" r:id="rId6"/>
    <p:sldId id="262" r:id="rId7"/>
    <p:sldId id="265" r:id="rId8"/>
    <p:sldId id="261" r:id="rId9"/>
    <p:sldId id="266" r:id="rId10"/>
    <p:sldId id="267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1" autoAdjust="0"/>
    <p:restoredTop sz="94660"/>
  </p:normalViewPr>
  <p:slideViewPr>
    <p:cSldViewPr snapToGrid="0">
      <p:cViewPr>
        <p:scale>
          <a:sx n="100" d="100"/>
          <a:sy n="100" d="100"/>
        </p:scale>
        <p:origin x="1266" y="-24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01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4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81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21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95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6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97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848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85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35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80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7AB21-16CB-4E8F-978D-324E2E421E86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08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png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4.png"/><Relationship Id="rId3" Type="http://schemas.openxmlformats.org/officeDocument/2006/relationships/image" Target="../media/image26.emf"/><Relationship Id="rId7" Type="http://schemas.openxmlformats.org/officeDocument/2006/relationships/image" Target="../media/image18.png"/><Relationship Id="rId12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image" Target="../media/image23.png"/><Relationship Id="rId5" Type="http://schemas.openxmlformats.org/officeDocument/2006/relationships/image" Target="../media/image28.emf"/><Relationship Id="rId10" Type="http://schemas.openxmlformats.org/officeDocument/2006/relationships/image" Target="../media/image15.png"/><Relationship Id="rId4" Type="http://schemas.openxmlformats.org/officeDocument/2006/relationships/image" Target="../media/image27.emf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8041E8FF-67D8-43E3-A1AC-384B6A2667A5}"/>
              </a:ext>
            </a:extLst>
          </p:cNvPr>
          <p:cNvSpPr txBox="1"/>
          <p:nvPr/>
        </p:nvSpPr>
        <p:spPr>
          <a:xfrm>
            <a:off x="285750" y="582028"/>
            <a:ext cx="60102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zh-CN" sz="11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Additional materials</a:t>
            </a:r>
            <a:r>
              <a:rPr lang="en-US" altLang="zh-CN" sz="1100" b="1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zh-CN" sz="1100" b="1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Personalized bioconversion of </a:t>
            </a:r>
            <a:r>
              <a:rPr lang="en-US" altLang="zh-CN" sz="1100" b="1" i="1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Panax </a:t>
            </a:r>
            <a:r>
              <a:rPr lang="en-US" altLang="zh-CN" sz="1100" b="1" i="1" kern="1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notoginseng</a:t>
            </a:r>
            <a:r>
              <a:rPr lang="en-US" altLang="zh-CN" sz="1100" b="1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saponins mediated by gut microbiota between Chinese-diet and Western-diet healthy subjects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altLang="zh-CN" sz="11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1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23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1" descr="宽上对角线">
            <a:extLst>
              <a:ext uri="{FF2B5EF4-FFF2-40B4-BE49-F238E27FC236}">
                <a16:creationId xmlns:a16="http://schemas.microsoft.com/office/drawing/2014/main" xmlns="" id="{33CC32E7-08B7-4F99-96A8-48A66DED0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971" y="8352752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S7</a:t>
            </a:r>
          </a:p>
        </p:txBody>
      </p:sp>
      <p:sp>
        <p:nvSpPr>
          <p:cNvPr id="7" name="圆角矩形 39">
            <a:extLst>
              <a:ext uri="{FF2B5EF4-FFF2-40B4-BE49-F238E27FC236}">
                <a16:creationId xmlns:a16="http://schemas.microsoft.com/office/drawing/2014/main" xmlns="" id="{500B571A-19CF-46A9-96B9-9EA1BE249113}"/>
              </a:ext>
            </a:extLst>
          </p:cNvPr>
          <p:cNvSpPr/>
          <p:nvPr/>
        </p:nvSpPr>
        <p:spPr>
          <a:xfrm>
            <a:off x="1175615" y="913678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4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sz="20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xmlns="" id="{4E7AE7D2-754C-4B97-83A4-D762B39527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126748"/>
              </p:ext>
            </p:extLst>
          </p:nvPr>
        </p:nvGraphicFramePr>
        <p:xfrm>
          <a:off x="718200" y="1126834"/>
          <a:ext cx="5903912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rism 8" r:id="rId3" imgW="5903133" imgH="2685592" progId="Prism8.Document">
                  <p:embed/>
                </p:oleObj>
              </mc:Choice>
              <mc:Fallback>
                <p:oleObj name="Prism 8" r:id="rId3" imgW="5903133" imgH="2685592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8200" y="1126834"/>
                        <a:ext cx="5903912" cy="2686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xmlns="" id="{A891EC21-DF97-4984-938A-970052FF3B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658864"/>
              </p:ext>
            </p:extLst>
          </p:nvPr>
        </p:nvGraphicFramePr>
        <p:xfrm>
          <a:off x="718200" y="4953000"/>
          <a:ext cx="5988050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rism 8" r:id="rId5" imgW="5988461" imgH="2711515" progId="Prism8.Document">
                  <p:embed/>
                </p:oleObj>
              </mc:Choice>
              <mc:Fallback>
                <p:oleObj name="Prism 8" r:id="rId5" imgW="5988461" imgH="2711515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8200" y="4953000"/>
                        <a:ext cx="5988050" cy="2711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圆角矩形 39">
            <a:extLst>
              <a:ext uri="{FF2B5EF4-FFF2-40B4-BE49-F238E27FC236}">
                <a16:creationId xmlns:a16="http://schemas.microsoft.com/office/drawing/2014/main" xmlns="" id="{FC9EB19C-127C-461D-A699-8881EF456266}"/>
              </a:ext>
            </a:extLst>
          </p:cNvPr>
          <p:cNvSpPr/>
          <p:nvPr/>
        </p:nvSpPr>
        <p:spPr>
          <a:xfrm>
            <a:off x="1254121" y="4640546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4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sz="20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15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E19EE576-4F12-492E-B288-A256E1D24827}"/>
              </a:ext>
            </a:extLst>
          </p:cNvPr>
          <p:cNvSpPr txBox="1"/>
          <p:nvPr/>
        </p:nvSpPr>
        <p:spPr>
          <a:xfrm>
            <a:off x="403057" y="517358"/>
            <a:ext cx="6268453" cy="7607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Legends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Fig.S1. Chemical structures of P. </a:t>
            </a:r>
            <a:r>
              <a:rPr lang="en-US" altLang="zh-CN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notoginseng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saponins metabolites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Fig.S2.Typical MRM chromatograms of blank substrate (a) and blank substrate spiked with IS or with analytes (b) in positive ion mode.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b1, b2, b3, b4, b5 and b6 were typical MRM chromatograms of blank substrate spiked with GF1, PPT, GRh2, GC-K, PPD or IS Digoxin, and a1, a2, a3, a4, a5and a6 were the corresponding chromatograms of blank substrate. Time marked on the peak was the retention time of corresponding analytes.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 Mass scan spectra and fragmentation pathways of GF1(a), PPT(b), GRh2(c), GC-K(d) , PPD(e) and Digoxin(f) in positive ion mode.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S4. Typical TICs of mixed standards(including GF1, PPT, GRh2, GC-K ,PPD and Digoxin ) (a) and samples transformed PNS by gut </a:t>
            </a:r>
            <a:r>
              <a:rPr lang="en-US" altLang="zh-CN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microbita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collected from LF-PF(b) and HF-HP(c) diet groups at 37 ◦C for 0h and 48 h in positive ion mode. 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Fig. S5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Rarefaction curve based on Shannon index (a) and observed OTU numbers(b).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Fig. S6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Difference in KEGG pathway enrichment between HF-HP population and LF-PF population</a:t>
            </a: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Fig. S7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effect of PNS on </a:t>
            </a:r>
            <a:r>
              <a:rPr lang="en-US" altLang="zh-CN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en-US" altLang="zh-CN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rhamnosus</a:t>
            </a:r>
            <a:r>
              <a:rPr lang="en-US" altLang="zh-CN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and </a:t>
            </a:r>
            <a:r>
              <a:rPr lang="en-US" altLang="zh-CN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zh-CN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adolescentis</a:t>
            </a:r>
            <a:r>
              <a:rPr lang="en-US" altLang="zh-CN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en-US" altLang="zh-CN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growth. PNS (175 µg/ml) or ABX (20uM/L ampicillin, 20uM /L metronidazole, 20uM /L vancomycin and 20uM/L neomycin) was added to each well. OD 600 measurements were used to detect bacterial growth. 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43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EFC66C72-2147-4DBA-A5F6-AAE26D856B36}"/>
              </a:ext>
            </a:extLst>
          </p:cNvPr>
          <p:cNvGrpSpPr/>
          <p:nvPr/>
        </p:nvGrpSpPr>
        <p:grpSpPr>
          <a:xfrm>
            <a:off x="1314867" y="1665192"/>
            <a:ext cx="4404671" cy="5012180"/>
            <a:chOff x="1314867" y="1665192"/>
            <a:chExt cx="4404671" cy="5012180"/>
          </a:xfrm>
        </p:grpSpPr>
        <p:sp>
          <p:nvSpPr>
            <p:cNvPr id="18" name="Rectangle 194">
              <a:extLst>
                <a:ext uri="{FF2B5EF4-FFF2-40B4-BE49-F238E27FC236}">
                  <a16:creationId xmlns:a16="http://schemas.microsoft.com/office/drawing/2014/main" xmlns="" id="{3EA1D09F-C15D-415D-877F-47377C848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411" y="3478052"/>
              <a:ext cx="74613" cy="130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等线" panose="02010600030101010101" pitchFamily="2" charset="-122"/>
                  <a:ea typeface="等线" panose="02010600030101010101" pitchFamily="2" charset="-122"/>
                </a:rPr>
                <a:t> 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496">
              <a:extLst>
                <a:ext uri="{FF2B5EF4-FFF2-40B4-BE49-F238E27FC236}">
                  <a16:creationId xmlns:a16="http://schemas.microsoft.com/office/drawing/2014/main" xmlns="" id="{2D7AE54F-3755-426E-9A21-5BF4314DA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882" y="5726113"/>
              <a:ext cx="74613" cy="130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等线" panose="02010600030101010101" pitchFamily="2" charset="-122"/>
                  <a:ea typeface="等线" panose="02010600030101010101" pitchFamily="2" charset="-122"/>
                </a:rPr>
                <a:t> 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502">
              <a:extLst>
                <a:ext uri="{FF2B5EF4-FFF2-40B4-BE49-F238E27FC236}">
                  <a16:creationId xmlns:a16="http://schemas.microsoft.com/office/drawing/2014/main" xmlns="" id="{205A5633-0727-418B-81E4-0FA0785AB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9077" y="2888849"/>
              <a:ext cx="11942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rotopanaxadiol (PPD)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14">
              <a:extLst>
                <a:ext uri="{FF2B5EF4-FFF2-40B4-BE49-F238E27FC236}">
                  <a16:creationId xmlns:a16="http://schemas.microsoft.com/office/drawing/2014/main" xmlns="" id="{C267112C-3FF2-4F5F-9F0B-97613F65D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9077" y="6523484"/>
              <a:ext cx="11942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rotopanaxatriol (PPT)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20">
              <a:extLst>
                <a:ext uri="{FF2B5EF4-FFF2-40B4-BE49-F238E27FC236}">
                  <a16:creationId xmlns:a16="http://schemas.microsoft.com/office/drawing/2014/main" xmlns="" id="{971DEF55-8BB9-43D8-8043-E3E20B4C4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0511" y="6523484"/>
              <a:ext cx="65242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Digoxin</a:t>
              </a:r>
              <a:r>
                <a:rPr kumimoji="0" lang="en-US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(IS)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aphicFrame>
          <p:nvGraphicFramePr>
            <p:cNvPr id="4" name="对象 3">
              <a:extLst>
                <a:ext uri="{FF2B5EF4-FFF2-40B4-BE49-F238E27FC236}">
                  <a16:creationId xmlns:a16="http://schemas.microsoft.com/office/drawing/2014/main" xmlns="" id="{D9A40A53-E964-4022-B6D6-FC8FAFBCF2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01847" y="1665192"/>
            <a:ext cx="1543708" cy="876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CS ChemDraw Drawing" r:id="rId3" imgW="2507910" imgH="1424561" progId="ChemDraw.Document.6.0">
                    <p:embed/>
                  </p:oleObj>
                </mc:Choice>
                <mc:Fallback>
                  <p:oleObj name="CS ChemDraw Drawing" r:id="rId3" imgW="2507910" imgH="1424561" progId="ChemDraw.Document.6.0">
                    <p:embed/>
                    <p:pic>
                      <p:nvPicPr>
                        <p:cNvPr id="4" name="对象 3">
                          <a:extLst>
                            <a:ext uri="{FF2B5EF4-FFF2-40B4-BE49-F238E27FC236}">
                              <a16:creationId xmlns:a16="http://schemas.microsoft.com/office/drawing/2014/main" xmlns="" id="{D9A40A53-E964-4022-B6D6-FC8FAFBCF2A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701847" y="1665192"/>
                          <a:ext cx="1543708" cy="8763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对象 11">
              <a:extLst>
                <a:ext uri="{FF2B5EF4-FFF2-40B4-BE49-F238E27FC236}">
                  <a16:creationId xmlns:a16="http://schemas.microsoft.com/office/drawing/2014/main" xmlns="" id="{840DED78-8A48-401F-97C5-EFC4A1F198E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4867" y="3378200"/>
            <a:ext cx="1702523" cy="8577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CS ChemDraw Drawing" r:id="rId5" imgW="2716762" imgH="1367900" progId="ChemDraw.Document.6.0">
                    <p:embed/>
                  </p:oleObj>
                </mc:Choice>
                <mc:Fallback>
                  <p:oleObj name="CS ChemDraw Drawing" r:id="rId5" imgW="2716762" imgH="1367900" progId="ChemDraw.Document.6.0">
                    <p:embed/>
                    <p:pic>
                      <p:nvPicPr>
                        <p:cNvPr id="12" name="对象 11">
                          <a:extLst>
                            <a:ext uri="{FF2B5EF4-FFF2-40B4-BE49-F238E27FC236}">
                              <a16:creationId xmlns:a16="http://schemas.microsoft.com/office/drawing/2014/main" xmlns="" id="{840DED78-8A48-401F-97C5-EFC4A1F198E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314867" y="3378200"/>
                          <a:ext cx="1702523" cy="8577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4" name="对象 523">
              <a:extLst>
                <a:ext uri="{FF2B5EF4-FFF2-40B4-BE49-F238E27FC236}">
                  <a16:creationId xmlns:a16="http://schemas.microsoft.com/office/drawing/2014/main" xmlns="" id="{C37C7A0D-A017-4BB1-A5D5-DA599A9A78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01847" y="3378200"/>
            <a:ext cx="1544638" cy="942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" name="CS ChemDraw Drawing" r:id="rId7" imgW="2510015" imgH="1531541" progId="ChemDraw.Document.6.0">
                    <p:embed/>
                  </p:oleObj>
                </mc:Choice>
                <mc:Fallback>
                  <p:oleObj name="CS ChemDraw Drawing" r:id="rId7" imgW="2510015" imgH="1531541" progId="ChemDraw.Document.6.0">
                    <p:embed/>
                    <p:pic>
                      <p:nvPicPr>
                        <p:cNvPr id="524" name="对象 523">
                          <a:extLst>
                            <a:ext uri="{FF2B5EF4-FFF2-40B4-BE49-F238E27FC236}">
                              <a16:creationId xmlns:a16="http://schemas.microsoft.com/office/drawing/2014/main" xmlns="" id="{C37C7A0D-A017-4BB1-A5D5-DA599A9A786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701847" y="3378200"/>
                          <a:ext cx="1544638" cy="942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" name="对象 524">
              <a:extLst>
                <a:ext uri="{FF2B5EF4-FFF2-40B4-BE49-F238E27FC236}">
                  <a16:creationId xmlns:a16="http://schemas.microsoft.com/office/drawing/2014/main" xmlns="" id="{28D7E97E-16DE-423A-A445-E9AB108E13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4867" y="5205413"/>
            <a:ext cx="1544638" cy="908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CS ChemDraw Drawing" r:id="rId9" imgW="2507910" imgH="1474880" progId="ChemDraw.Document.6.0">
                    <p:embed/>
                  </p:oleObj>
                </mc:Choice>
                <mc:Fallback>
                  <p:oleObj name="CS ChemDraw Drawing" r:id="rId9" imgW="2507910" imgH="1474880" progId="ChemDraw.Document.6.0">
                    <p:embed/>
                    <p:pic>
                      <p:nvPicPr>
                        <p:cNvPr id="525" name="对象 524">
                          <a:extLst>
                            <a:ext uri="{FF2B5EF4-FFF2-40B4-BE49-F238E27FC236}">
                              <a16:creationId xmlns:a16="http://schemas.microsoft.com/office/drawing/2014/main" xmlns="" id="{28D7E97E-16DE-423A-A445-E9AB108E138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314867" y="5205413"/>
                          <a:ext cx="1544638" cy="9080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对象 13">
              <a:extLst>
                <a:ext uri="{FF2B5EF4-FFF2-40B4-BE49-F238E27FC236}">
                  <a16:creationId xmlns:a16="http://schemas.microsoft.com/office/drawing/2014/main" xmlns="" id="{3BE59C81-70B0-4EB8-A592-D2F7F8F73A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01847" y="4994109"/>
            <a:ext cx="2017691" cy="12656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CS ChemDraw Drawing" r:id="rId11" imgW="3374056" imgH="2116334" progId="ChemDraw.Document.6.0">
                    <p:embed/>
                  </p:oleObj>
                </mc:Choice>
                <mc:Fallback>
                  <p:oleObj name="CS ChemDraw Drawing" r:id="rId11" imgW="3374056" imgH="2116334" progId="ChemDraw.Document.6.0">
                    <p:embed/>
                    <p:pic>
                      <p:nvPicPr>
                        <p:cNvPr id="14" name="对象 13">
                          <a:extLst>
                            <a:ext uri="{FF2B5EF4-FFF2-40B4-BE49-F238E27FC236}">
                              <a16:creationId xmlns:a16="http://schemas.microsoft.com/office/drawing/2014/main" xmlns="" id="{3BE59C81-70B0-4EB8-A592-D2F7F8F73A2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3701847" y="4994109"/>
                          <a:ext cx="2017691" cy="126568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6" name="对象 525">
              <a:extLst>
                <a:ext uri="{FF2B5EF4-FFF2-40B4-BE49-F238E27FC236}">
                  <a16:creationId xmlns:a16="http://schemas.microsoft.com/office/drawing/2014/main" xmlns="" id="{8FA3C991-528C-4F62-A6BF-A8BB53F7DB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4867" y="1700213"/>
            <a:ext cx="1544637" cy="841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CS ChemDraw Drawing" r:id="rId13" imgW="2510015" imgH="1367900" progId="ChemDraw.Document.6.0">
                    <p:embed/>
                  </p:oleObj>
                </mc:Choice>
                <mc:Fallback>
                  <p:oleObj name="CS ChemDraw Drawing" r:id="rId13" imgW="2510015" imgH="1367900" progId="ChemDraw.Document.6.0">
                    <p:embed/>
                    <p:pic>
                      <p:nvPicPr>
                        <p:cNvPr id="526" name="对象 525">
                          <a:extLst>
                            <a:ext uri="{FF2B5EF4-FFF2-40B4-BE49-F238E27FC236}">
                              <a16:creationId xmlns:a16="http://schemas.microsoft.com/office/drawing/2014/main" xmlns="" id="{8FA3C991-528C-4F62-A6BF-A8BB53F7DBD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314867" y="1700213"/>
                          <a:ext cx="1544637" cy="841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7" name="Rectangle 502">
              <a:extLst>
                <a:ext uri="{FF2B5EF4-FFF2-40B4-BE49-F238E27FC236}">
                  <a16:creationId xmlns:a16="http://schemas.microsoft.com/office/drawing/2014/main" xmlns="" id="{CD0FB416-D4C5-48FE-9913-08CF1C393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0301" y="2888849"/>
              <a:ext cx="179376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Ginsenoside Compound K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(</a:t>
              </a: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GC-K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)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8" name="Rectangle 502">
              <a:extLst>
                <a:ext uri="{FF2B5EF4-FFF2-40B4-BE49-F238E27FC236}">
                  <a16:creationId xmlns:a16="http://schemas.microsoft.com/office/drawing/2014/main" xmlns="" id="{62FA1B8A-16A4-4DCC-8DE9-694BEE50B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9077" y="4706167"/>
              <a:ext cx="13048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Ginsenoside Rh2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(</a:t>
              </a: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GRh2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)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9" name="Rectangle 502">
              <a:extLst>
                <a:ext uri="{FF2B5EF4-FFF2-40B4-BE49-F238E27FC236}">
                  <a16:creationId xmlns:a16="http://schemas.microsoft.com/office/drawing/2014/main" xmlns="" id="{2ED52F03-0CA4-4C9A-94BB-33CCE9332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0511" y="4706167"/>
              <a:ext cx="114775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Ginsenoside F1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(</a:t>
              </a:r>
              <a:r>
                <a:rPr lang="en-US" altLang="zh-CN" sz="1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GF1</a:t>
              </a:r>
              <a:r>
                <a:rPr kumimoji="0" lang="zh-CN" altLang="zh-CN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)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" name="Text Box 31" descr="宽上对角线">
            <a:extLst>
              <a:ext uri="{FF2B5EF4-FFF2-40B4-BE49-F238E27FC236}">
                <a16:creationId xmlns:a16="http://schemas.microsoft.com/office/drawing/2014/main" xmlns="" id="{1B459A86-4B6D-485C-AAC5-7EBEC5022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80" y="8352752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S1</a:t>
            </a:r>
          </a:p>
        </p:txBody>
      </p:sp>
    </p:spTree>
    <p:extLst>
      <p:ext uri="{BB962C8B-B14F-4D97-AF65-F5344CB8AC3E}">
        <p14:creationId xmlns:p14="http://schemas.microsoft.com/office/powerpoint/2010/main" val="257299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B522819C-17D0-49E6-8CD2-75E559DED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432" y="767361"/>
            <a:ext cx="2462997" cy="17009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7EB18044-565C-4D6B-B07D-47982B0AED1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79" y="767852"/>
            <a:ext cx="2490470" cy="171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0D23C536-B51E-4A12-B8B9-55D3E361B6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79" y="2598181"/>
            <a:ext cx="2490470" cy="171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D12608CC-FCFD-40DD-9518-905DB2FFD02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316" y="2606436"/>
            <a:ext cx="2477770" cy="170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31EE1AFF-089F-427D-B06D-4558DEFABA1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39" y="4428510"/>
            <a:ext cx="2493010" cy="171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7CF9DB26-004C-40CF-B234-6105178B046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316" y="4428510"/>
            <a:ext cx="2477770" cy="170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59650FC5-C467-4C83-9242-E091813B174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99" y="6258839"/>
            <a:ext cx="2495550" cy="172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CB4F16A2-EFEF-4D54-A7EB-4EE34B88766D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886" y="6264554"/>
            <a:ext cx="2473200" cy="171513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5" name="圆角矩形 39">
            <a:extLst>
              <a:ext uri="{FF2B5EF4-FFF2-40B4-BE49-F238E27FC236}">
                <a16:creationId xmlns:a16="http://schemas.microsoft.com/office/drawing/2014/main" xmlns="" id="{5E921963-7B3F-479A-88DA-40D3C368B0F8}"/>
              </a:ext>
            </a:extLst>
          </p:cNvPr>
          <p:cNvSpPr/>
          <p:nvPr/>
        </p:nvSpPr>
        <p:spPr>
          <a:xfrm>
            <a:off x="1024989" y="831308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a1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圆角矩形 39">
            <a:extLst>
              <a:ext uri="{FF2B5EF4-FFF2-40B4-BE49-F238E27FC236}">
                <a16:creationId xmlns:a16="http://schemas.microsoft.com/office/drawing/2014/main" xmlns="" id="{EA0AF9A5-8063-444F-8F71-F8B7C0F4642B}"/>
              </a:ext>
            </a:extLst>
          </p:cNvPr>
          <p:cNvSpPr/>
          <p:nvPr/>
        </p:nvSpPr>
        <p:spPr>
          <a:xfrm>
            <a:off x="1008054" y="2651644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" name="圆角矩形 39">
            <a:extLst>
              <a:ext uri="{FF2B5EF4-FFF2-40B4-BE49-F238E27FC236}">
                <a16:creationId xmlns:a16="http://schemas.microsoft.com/office/drawing/2014/main" xmlns="" id="{62CDE484-D91F-4454-BB95-D91D33FED34A}"/>
              </a:ext>
            </a:extLst>
          </p:cNvPr>
          <p:cNvSpPr/>
          <p:nvPr/>
        </p:nvSpPr>
        <p:spPr>
          <a:xfrm>
            <a:off x="1008053" y="4463514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3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圆角矩形 39">
            <a:extLst>
              <a:ext uri="{FF2B5EF4-FFF2-40B4-BE49-F238E27FC236}">
                <a16:creationId xmlns:a16="http://schemas.microsoft.com/office/drawing/2014/main" xmlns="" id="{F018BA80-FFEA-4F06-A0F4-044788AF1F76}"/>
              </a:ext>
            </a:extLst>
          </p:cNvPr>
          <p:cNvSpPr/>
          <p:nvPr/>
        </p:nvSpPr>
        <p:spPr>
          <a:xfrm>
            <a:off x="999586" y="6292314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4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圆角矩形 39">
            <a:extLst>
              <a:ext uri="{FF2B5EF4-FFF2-40B4-BE49-F238E27FC236}">
                <a16:creationId xmlns:a16="http://schemas.microsoft.com/office/drawing/2014/main" xmlns="" id="{CC6174E6-5FA5-4465-8609-1C8D66336ABB}"/>
              </a:ext>
            </a:extLst>
          </p:cNvPr>
          <p:cNvSpPr/>
          <p:nvPr/>
        </p:nvSpPr>
        <p:spPr>
          <a:xfrm>
            <a:off x="3641196" y="848240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" name="圆角矩形 39">
            <a:extLst>
              <a:ext uri="{FF2B5EF4-FFF2-40B4-BE49-F238E27FC236}">
                <a16:creationId xmlns:a16="http://schemas.microsoft.com/office/drawing/2014/main" xmlns="" id="{256056A5-B717-4287-9000-BCB2A53633C9}"/>
              </a:ext>
            </a:extLst>
          </p:cNvPr>
          <p:cNvSpPr/>
          <p:nvPr/>
        </p:nvSpPr>
        <p:spPr>
          <a:xfrm>
            <a:off x="3632728" y="2710910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b2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圆角矩形 39">
            <a:extLst>
              <a:ext uri="{FF2B5EF4-FFF2-40B4-BE49-F238E27FC236}">
                <a16:creationId xmlns:a16="http://schemas.microsoft.com/office/drawing/2014/main" xmlns="" id="{5DB53FA6-4CF4-4E81-8E9A-1DB1BDA21581}"/>
              </a:ext>
            </a:extLst>
          </p:cNvPr>
          <p:cNvSpPr/>
          <p:nvPr/>
        </p:nvSpPr>
        <p:spPr>
          <a:xfrm>
            <a:off x="3632727" y="4480443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b3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2" name="圆角矩形 39">
            <a:extLst>
              <a:ext uri="{FF2B5EF4-FFF2-40B4-BE49-F238E27FC236}">
                <a16:creationId xmlns:a16="http://schemas.microsoft.com/office/drawing/2014/main" xmlns="" id="{F86829C5-CC85-4047-B005-2D14EE52EEF4}"/>
              </a:ext>
            </a:extLst>
          </p:cNvPr>
          <p:cNvSpPr/>
          <p:nvPr/>
        </p:nvSpPr>
        <p:spPr>
          <a:xfrm>
            <a:off x="3658127" y="6334644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b4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圆角矩形 39">
            <a:extLst>
              <a:ext uri="{FF2B5EF4-FFF2-40B4-BE49-F238E27FC236}">
                <a16:creationId xmlns:a16="http://schemas.microsoft.com/office/drawing/2014/main" xmlns="" id="{C0B4B6FB-EE6F-4161-934B-02692940A5B6}"/>
              </a:ext>
            </a:extLst>
          </p:cNvPr>
          <p:cNvSpPr/>
          <p:nvPr/>
        </p:nvSpPr>
        <p:spPr>
          <a:xfrm>
            <a:off x="4075961" y="1012070"/>
            <a:ext cx="151701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zh-CN" sz="1050" kern="100" dirty="0">
              <a:effectLst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圆角矩形 39">
            <a:extLst>
              <a:ext uri="{FF2B5EF4-FFF2-40B4-BE49-F238E27FC236}">
                <a16:creationId xmlns:a16="http://schemas.microsoft.com/office/drawing/2014/main" xmlns="" id="{C79AEAC9-4F51-4E1E-B915-20BACF2BEAC7}"/>
              </a:ext>
            </a:extLst>
          </p:cNvPr>
          <p:cNvSpPr/>
          <p:nvPr/>
        </p:nvSpPr>
        <p:spPr>
          <a:xfrm>
            <a:off x="4445528" y="2600844"/>
            <a:ext cx="482072" cy="2608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PPT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圆角矩形 39">
            <a:extLst>
              <a:ext uri="{FF2B5EF4-FFF2-40B4-BE49-F238E27FC236}">
                <a16:creationId xmlns:a16="http://schemas.microsoft.com/office/drawing/2014/main" xmlns="" id="{05423009-7FA0-44F4-AAAF-1355342B0C4D}"/>
              </a:ext>
            </a:extLst>
          </p:cNvPr>
          <p:cNvSpPr/>
          <p:nvPr/>
        </p:nvSpPr>
        <p:spPr>
          <a:xfrm>
            <a:off x="4699524" y="4488915"/>
            <a:ext cx="575207" cy="2608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GRh2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圆角矩形 39">
            <a:extLst>
              <a:ext uri="{FF2B5EF4-FFF2-40B4-BE49-F238E27FC236}">
                <a16:creationId xmlns:a16="http://schemas.microsoft.com/office/drawing/2014/main" xmlns="" id="{7BFC2249-2106-404F-8ABF-A64D3A0E40C4}"/>
              </a:ext>
            </a:extLst>
          </p:cNvPr>
          <p:cNvSpPr/>
          <p:nvPr/>
        </p:nvSpPr>
        <p:spPr>
          <a:xfrm>
            <a:off x="4851924" y="6292317"/>
            <a:ext cx="575207" cy="2608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GC-K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020B3EE0-DCB6-47E9-A30D-A932CE2874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1303" y="6681096"/>
            <a:ext cx="1066095" cy="60726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09154562-7CF6-452F-B366-F041826C22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05082" y="5012227"/>
            <a:ext cx="1112937" cy="58296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9E3E0767-3E24-4E18-A3E1-9D9956C54E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81650" y="3134215"/>
            <a:ext cx="1115754" cy="64497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DB72F6A4-D7D6-4695-904F-85E4752D9B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5771" y="1423775"/>
            <a:ext cx="1181429" cy="697891"/>
          </a:xfrm>
          <a:prstGeom prst="rect">
            <a:avLst/>
          </a:prstGeom>
        </p:spPr>
      </p:pic>
      <p:sp>
        <p:nvSpPr>
          <p:cNvPr id="51" name="Text Box 31" descr="宽上对角线">
            <a:extLst>
              <a:ext uri="{FF2B5EF4-FFF2-40B4-BE49-F238E27FC236}">
                <a16:creationId xmlns:a16="http://schemas.microsoft.com/office/drawing/2014/main" xmlns="" id="{F118CCA4-A421-44CF-803F-CC9EBD89D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80" y="8352752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S2</a:t>
            </a:r>
          </a:p>
        </p:txBody>
      </p:sp>
      <p:sp>
        <p:nvSpPr>
          <p:cNvPr id="47" name="圆角矩形 39">
            <a:extLst>
              <a:ext uri="{FF2B5EF4-FFF2-40B4-BE49-F238E27FC236}">
                <a16:creationId xmlns:a16="http://schemas.microsoft.com/office/drawing/2014/main" xmlns="" id="{41B36934-4128-4F36-BC84-1742A1B96F5A}"/>
              </a:ext>
            </a:extLst>
          </p:cNvPr>
          <p:cNvSpPr/>
          <p:nvPr/>
        </p:nvSpPr>
        <p:spPr>
          <a:xfrm>
            <a:off x="4183061" y="941375"/>
            <a:ext cx="482072" cy="2608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GF1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06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FB394C62-C39E-4A9D-B9FE-84F3DBD56F7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47" y="645312"/>
            <a:ext cx="2473960" cy="1705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D5C9719-0629-4A96-8CAB-39AC03D473A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133" y="645312"/>
            <a:ext cx="2477770" cy="170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02A43963-4A69-4EB6-BA64-280CAA1D33F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47" y="2525396"/>
            <a:ext cx="2473960" cy="1705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5E13981-4E6B-4932-B66B-A5E472F0BB7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133" y="2525396"/>
            <a:ext cx="2501265" cy="17246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圆角矩形 39">
            <a:extLst>
              <a:ext uri="{FF2B5EF4-FFF2-40B4-BE49-F238E27FC236}">
                <a16:creationId xmlns:a16="http://schemas.microsoft.com/office/drawing/2014/main" xmlns="" id="{65E6A9DA-95BB-4D73-9B67-37856EA5452E}"/>
              </a:ext>
            </a:extLst>
          </p:cNvPr>
          <p:cNvSpPr/>
          <p:nvPr/>
        </p:nvSpPr>
        <p:spPr>
          <a:xfrm>
            <a:off x="948784" y="687361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5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圆角矩形 39">
            <a:extLst>
              <a:ext uri="{FF2B5EF4-FFF2-40B4-BE49-F238E27FC236}">
                <a16:creationId xmlns:a16="http://schemas.microsoft.com/office/drawing/2014/main" xmlns="" id="{D2957BAF-2237-4EDA-9941-A3F0D033119F}"/>
              </a:ext>
            </a:extLst>
          </p:cNvPr>
          <p:cNvSpPr/>
          <p:nvPr/>
        </p:nvSpPr>
        <p:spPr>
          <a:xfrm>
            <a:off x="948784" y="2609298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6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圆角矩形 39">
            <a:extLst>
              <a:ext uri="{FF2B5EF4-FFF2-40B4-BE49-F238E27FC236}">
                <a16:creationId xmlns:a16="http://schemas.microsoft.com/office/drawing/2014/main" xmlns="" id="{9C058B8C-9510-4D89-BF84-A427B20D7199}"/>
              </a:ext>
            </a:extLst>
          </p:cNvPr>
          <p:cNvSpPr/>
          <p:nvPr/>
        </p:nvSpPr>
        <p:spPr>
          <a:xfrm>
            <a:off x="3691989" y="2583898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b6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圆角矩形 39">
            <a:extLst>
              <a:ext uri="{FF2B5EF4-FFF2-40B4-BE49-F238E27FC236}">
                <a16:creationId xmlns:a16="http://schemas.microsoft.com/office/drawing/2014/main" xmlns="" id="{9CB4DEA6-24AE-4E14-82A8-92FE66430098}"/>
              </a:ext>
            </a:extLst>
          </p:cNvPr>
          <p:cNvSpPr/>
          <p:nvPr/>
        </p:nvSpPr>
        <p:spPr>
          <a:xfrm>
            <a:off x="3675053" y="695822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b5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圆角矩形 39">
            <a:extLst>
              <a:ext uri="{FF2B5EF4-FFF2-40B4-BE49-F238E27FC236}">
                <a16:creationId xmlns:a16="http://schemas.microsoft.com/office/drawing/2014/main" xmlns="" id="{B38E30A2-EC3C-489E-966E-D18E43B38102}"/>
              </a:ext>
            </a:extLst>
          </p:cNvPr>
          <p:cNvSpPr/>
          <p:nvPr/>
        </p:nvSpPr>
        <p:spPr>
          <a:xfrm>
            <a:off x="5224466" y="661974"/>
            <a:ext cx="642937" cy="3709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9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PPD</a:t>
            </a:r>
            <a:endParaRPr lang="zh-CN" sz="11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圆角矩形 39">
            <a:extLst>
              <a:ext uri="{FF2B5EF4-FFF2-40B4-BE49-F238E27FC236}">
                <a16:creationId xmlns:a16="http://schemas.microsoft.com/office/drawing/2014/main" xmlns="" id="{29A359D0-22BE-4CED-8CE3-47F664219D16}"/>
              </a:ext>
            </a:extLst>
          </p:cNvPr>
          <p:cNvSpPr/>
          <p:nvPr/>
        </p:nvSpPr>
        <p:spPr>
          <a:xfrm>
            <a:off x="4056064" y="2575442"/>
            <a:ext cx="642937" cy="3709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9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Digo</a:t>
            </a:r>
            <a:r>
              <a:rPr lang="en-US" altLang="zh-CN" sz="11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xin</a:t>
            </a:r>
            <a:endParaRPr lang="en-US" altLang="zh-CN" sz="900" b="1" kern="1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8E2C8646-180D-4B6D-9237-53232ABD35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6865" y="1179644"/>
            <a:ext cx="1140932" cy="63545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D06C0A6-787A-4632-B3DA-1F44F13554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1413" y="3310533"/>
            <a:ext cx="1522857" cy="575378"/>
          </a:xfrm>
          <a:prstGeom prst="rect">
            <a:avLst/>
          </a:prstGeom>
        </p:spPr>
      </p:pic>
      <p:sp>
        <p:nvSpPr>
          <p:cNvPr id="18" name="Text Box 31" descr="宽上对角线">
            <a:extLst>
              <a:ext uri="{FF2B5EF4-FFF2-40B4-BE49-F238E27FC236}">
                <a16:creationId xmlns:a16="http://schemas.microsoft.com/office/drawing/2014/main" xmlns="" id="{88E72E9A-23E7-4985-80D9-58BA4DDFD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80" y="8352752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S2</a:t>
            </a:r>
          </a:p>
        </p:txBody>
      </p:sp>
    </p:spTree>
    <p:extLst>
      <p:ext uri="{BB962C8B-B14F-4D97-AF65-F5344CB8AC3E}">
        <p14:creationId xmlns:p14="http://schemas.microsoft.com/office/powerpoint/2010/main" val="3588467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">
            <a:extLst>
              <a:ext uri="{FF2B5EF4-FFF2-40B4-BE49-F238E27FC236}">
                <a16:creationId xmlns:a16="http://schemas.microsoft.com/office/drawing/2014/main" xmlns="" id="{DBDC6D28-55D8-4A45-9CA6-3E6493FED8C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72" y="451019"/>
            <a:ext cx="2700000" cy="20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xmlns="" id="{E5FD4EDE-0713-49C2-AFFC-CB596EB0530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30" y="478769"/>
            <a:ext cx="2700000" cy="20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圆角矩形 39">
            <a:extLst>
              <a:ext uri="{FF2B5EF4-FFF2-40B4-BE49-F238E27FC236}">
                <a16:creationId xmlns:a16="http://schemas.microsoft.com/office/drawing/2014/main" xmlns="" id="{282DBDB9-343E-40AE-8203-ED3D658A3F2C}"/>
              </a:ext>
            </a:extLst>
          </p:cNvPr>
          <p:cNvSpPr/>
          <p:nvPr/>
        </p:nvSpPr>
        <p:spPr>
          <a:xfrm>
            <a:off x="801544" y="478769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圆角矩形 39">
            <a:extLst>
              <a:ext uri="{FF2B5EF4-FFF2-40B4-BE49-F238E27FC236}">
                <a16:creationId xmlns:a16="http://schemas.microsoft.com/office/drawing/2014/main" xmlns="" id="{99043E0A-3184-427D-BBA9-44659626BB91}"/>
              </a:ext>
            </a:extLst>
          </p:cNvPr>
          <p:cNvSpPr/>
          <p:nvPr/>
        </p:nvSpPr>
        <p:spPr>
          <a:xfrm>
            <a:off x="3882323" y="478769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Text Box 31" descr="宽上对角线">
            <a:extLst>
              <a:ext uri="{FF2B5EF4-FFF2-40B4-BE49-F238E27FC236}">
                <a16:creationId xmlns:a16="http://schemas.microsoft.com/office/drawing/2014/main" xmlns="" id="{74749269-3B2D-4F46-AF39-CAB8DADD8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80" y="8856024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S3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xmlns="" id="{D45AB896-29BA-4BC1-BACC-8602BE3944C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72" y="3044142"/>
            <a:ext cx="2700000" cy="20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圆角矩形 39">
            <a:extLst>
              <a:ext uri="{FF2B5EF4-FFF2-40B4-BE49-F238E27FC236}">
                <a16:creationId xmlns:a16="http://schemas.microsoft.com/office/drawing/2014/main" xmlns="" id="{A0C8DEE9-D792-40F1-8B4D-2BAAA122CEAD}"/>
              </a:ext>
            </a:extLst>
          </p:cNvPr>
          <p:cNvSpPr/>
          <p:nvPr/>
        </p:nvSpPr>
        <p:spPr>
          <a:xfrm>
            <a:off x="785223" y="3202009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7" name="Picture 1">
            <a:extLst>
              <a:ext uri="{FF2B5EF4-FFF2-40B4-BE49-F238E27FC236}">
                <a16:creationId xmlns:a16="http://schemas.microsoft.com/office/drawing/2014/main" xmlns="" id="{38B39E14-672C-49AF-9EEB-22C635C109A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30" y="3044142"/>
            <a:ext cx="2700000" cy="20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圆角矩形 39">
            <a:extLst>
              <a:ext uri="{FF2B5EF4-FFF2-40B4-BE49-F238E27FC236}">
                <a16:creationId xmlns:a16="http://schemas.microsoft.com/office/drawing/2014/main" xmlns="" id="{E962C1E5-E1E9-466A-9739-ADE4C55554C5}"/>
              </a:ext>
            </a:extLst>
          </p:cNvPr>
          <p:cNvSpPr/>
          <p:nvPr/>
        </p:nvSpPr>
        <p:spPr>
          <a:xfrm>
            <a:off x="3769967" y="3207907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9" name="Picture 5">
            <a:extLst>
              <a:ext uri="{FF2B5EF4-FFF2-40B4-BE49-F238E27FC236}">
                <a16:creationId xmlns:a16="http://schemas.microsoft.com/office/drawing/2014/main" xmlns="" id="{FEAC3C71-AB28-4F22-A29D-4FF0B3C51DA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72" y="5554096"/>
            <a:ext cx="2700000" cy="20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圆角矩形 39">
            <a:extLst>
              <a:ext uri="{FF2B5EF4-FFF2-40B4-BE49-F238E27FC236}">
                <a16:creationId xmlns:a16="http://schemas.microsoft.com/office/drawing/2014/main" xmlns="" id="{335CC542-ED13-443C-B3C0-5CA0DAC319E9}"/>
              </a:ext>
            </a:extLst>
          </p:cNvPr>
          <p:cNvSpPr/>
          <p:nvPr/>
        </p:nvSpPr>
        <p:spPr>
          <a:xfrm>
            <a:off x="812178" y="5635576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xmlns="" id="{1F4985E0-A397-461B-B660-29149E89FC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7854" y="594154"/>
            <a:ext cx="1181429" cy="697891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xmlns="" id="{A52CFFD3-E2EA-4F6D-AF55-7736DB1D3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0330" y="594154"/>
            <a:ext cx="1115754" cy="64497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xmlns="" id="{02A458F7-282D-4907-B809-339077B9E1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7672" y="3262950"/>
            <a:ext cx="1112937" cy="582967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xmlns="" id="{06D61CE7-DBEC-425C-9BE2-223FBC68FD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1318" y="3262950"/>
            <a:ext cx="1066095" cy="607269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xmlns="" id="{31F3C685-3C9A-4FFA-809A-3948E6C243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936" y="6055754"/>
            <a:ext cx="1140932" cy="63545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80E40FC-B813-4C64-9F29-53440B202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49" y="5554096"/>
            <a:ext cx="2700000" cy="209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圆角矩形 39">
            <a:extLst>
              <a:ext uri="{FF2B5EF4-FFF2-40B4-BE49-F238E27FC236}">
                <a16:creationId xmlns:a16="http://schemas.microsoft.com/office/drawing/2014/main" xmlns="" id="{4BE81554-93F9-4F7F-9374-98FCC8E4FA5B}"/>
              </a:ext>
            </a:extLst>
          </p:cNvPr>
          <p:cNvSpPr/>
          <p:nvPr/>
        </p:nvSpPr>
        <p:spPr>
          <a:xfrm>
            <a:off x="3762274" y="5630527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xmlns="" id="{555F1CAB-FA25-4BC1-B070-43D6B22D70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2152" y="6115832"/>
            <a:ext cx="1522857" cy="57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16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xmlns="" id="{75A445B3-27BB-4D15-B81C-1012EFE87F4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5" y="103682"/>
            <a:ext cx="5943600" cy="31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B03BC5A8-CACF-4CA6-8DA9-34F8D36457E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5" y="3282817"/>
            <a:ext cx="5943600" cy="31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64630704-B8D1-4F4C-B9CE-1A16E182BB4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5" y="6525746"/>
            <a:ext cx="5943600" cy="31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31" descr="宽上对角线">
            <a:extLst>
              <a:ext uri="{FF2B5EF4-FFF2-40B4-BE49-F238E27FC236}">
                <a16:creationId xmlns:a16="http://schemas.microsoft.com/office/drawing/2014/main" xmlns="" id="{84C36CB5-03B7-4EE8-8197-146A1795D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80" y="9637518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S4</a:t>
            </a:r>
          </a:p>
        </p:txBody>
      </p:sp>
      <p:sp>
        <p:nvSpPr>
          <p:cNvPr id="7" name="圆角矩形 39">
            <a:extLst>
              <a:ext uri="{FF2B5EF4-FFF2-40B4-BE49-F238E27FC236}">
                <a16:creationId xmlns:a16="http://schemas.microsoft.com/office/drawing/2014/main" xmlns="" id="{374AB255-19D1-413E-9E23-F820C5D3D711}"/>
              </a:ext>
            </a:extLst>
          </p:cNvPr>
          <p:cNvSpPr/>
          <p:nvPr/>
        </p:nvSpPr>
        <p:spPr>
          <a:xfrm>
            <a:off x="888331" y="3545640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圆角矩形 39">
            <a:extLst>
              <a:ext uri="{FF2B5EF4-FFF2-40B4-BE49-F238E27FC236}">
                <a16:creationId xmlns:a16="http://schemas.microsoft.com/office/drawing/2014/main" xmlns="" id="{C0AE7E10-7E50-4EE6-BD51-A8BEF71292E7}"/>
              </a:ext>
            </a:extLst>
          </p:cNvPr>
          <p:cNvSpPr/>
          <p:nvPr/>
        </p:nvSpPr>
        <p:spPr>
          <a:xfrm>
            <a:off x="914529" y="306180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圆角矩形 39">
            <a:extLst>
              <a:ext uri="{FF2B5EF4-FFF2-40B4-BE49-F238E27FC236}">
                <a16:creationId xmlns:a16="http://schemas.microsoft.com/office/drawing/2014/main" xmlns="" id="{EA34156A-4888-4476-9745-D8F11CAE2C6D}"/>
              </a:ext>
            </a:extLst>
          </p:cNvPr>
          <p:cNvSpPr/>
          <p:nvPr/>
        </p:nvSpPr>
        <p:spPr>
          <a:xfrm>
            <a:off x="912755" y="6699915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6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endParaRPr lang="zh-CN" sz="24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72822D00-0092-45B6-874D-73AD884B7D2C}"/>
              </a:ext>
            </a:extLst>
          </p:cNvPr>
          <p:cNvSpPr txBox="1"/>
          <p:nvPr/>
        </p:nvSpPr>
        <p:spPr>
          <a:xfrm>
            <a:off x="4816548" y="122274"/>
            <a:ext cx="42227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PPD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9566530E-02B0-40CD-9F80-EA782D7D248F}"/>
              </a:ext>
            </a:extLst>
          </p:cNvPr>
          <p:cNvSpPr txBox="1"/>
          <p:nvPr/>
        </p:nvSpPr>
        <p:spPr>
          <a:xfrm>
            <a:off x="2980652" y="2720168"/>
            <a:ext cx="422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781998E7-8A43-4203-9E8F-6D4F4C4D3B6C}"/>
              </a:ext>
            </a:extLst>
          </p:cNvPr>
          <p:cNvSpPr txBox="1"/>
          <p:nvPr/>
        </p:nvSpPr>
        <p:spPr>
          <a:xfrm>
            <a:off x="2771546" y="2580174"/>
            <a:ext cx="583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GC-K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536919D3-9589-4CBF-B860-370D958BAC06}"/>
              </a:ext>
            </a:extLst>
          </p:cNvPr>
          <p:cNvSpPr txBox="1"/>
          <p:nvPr/>
        </p:nvSpPr>
        <p:spPr>
          <a:xfrm>
            <a:off x="2472063" y="2727258"/>
            <a:ext cx="583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PPT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B15B8B6D-FBEB-4A49-A606-ECFD0B8A0785}"/>
              </a:ext>
            </a:extLst>
          </p:cNvPr>
          <p:cNvSpPr txBox="1"/>
          <p:nvPr/>
        </p:nvSpPr>
        <p:spPr>
          <a:xfrm>
            <a:off x="1749045" y="2658146"/>
            <a:ext cx="583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GF1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39847FF4-1EF2-41B3-B805-7D57220B290F}"/>
              </a:ext>
            </a:extLst>
          </p:cNvPr>
          <p:cNvSpPr txBox="1"/>
          <p:nvPr/>
        </p:nvSpPr>
        <p:spPr>
          <a:xfrm>
            <a:off x="1513361" y="2076899"/>
            <a:ext cx="583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Digoxin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xmlns="" id="{92534F88-291F-4674-9401-B98A17EBCBFF}"/>
              </a:ext>
            </a:extLst>
          </p:cNvPr>
          <p:cNvCxnSpPr>
            <a:cxnSpLocks/>
          </p:cNvCxnSpPr>
          <p:nvPr/>
        </p:nvCxnSpPr>
        <p:spPr>
          <a:xfrm flipV="1">
            <a:off x="5497033" y="3689498"/>
            <a:ext cx="207334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xmlns="" id="{D024A91C-1247-44B4-8670-1021C73DD556}"/>
              </a:ext>
            </a:extLst>
          </p:cNvPr>
          <p:cNvCxnSpPr>
            <a:cxnSpLocks/>
          </p:cNvCxnSpPr>
          <p:nvPr/>
        </p:nvCxnSpPr>
        <p:spPr>
          <a:xfrm flipV="1">
            <a:off x="5495260" y="3895062"/>
            <a:ext cx="207334" cy="0"/>
          </a:xfrm>
          <a:prstGeom prst="line">
            <a:avLst/>
          </a:prstGeom>
          <a:ln w="15875">
            <a:solidFill>
              <a:srgbClr val="0808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3599552E-433D-4A56-AE83-798199551FDD}"/>
              </a:ext>
            </a:extLst>
          </p:cNvPr>
          <p:cNvSpPr txBox="1"/>
          <p:nvPr/>
        </p:nvSpPr>
        <p:spPr>
          <a:xfrm>
            <a:off x="5677785" y="3561906"/>
            <a:ext cx="483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h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6429A2D4-9023-41BA-B709-5205D9C6E05F}"/>
              </a:ext>
            </a:extLst>
          </p:cNvPr>
          <p:cNvSpPr txBox="1"/>
          <p:nvPr/>
        </p:nvSpPr>
        <p:spPr>
          <a:xfrm>
            <a:off x="5676010" y="3772785"/>
            <a:ext cx="483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h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xmlns="" id="{1EE1DE42-9D45-4E34-9CA9-ED8A6A699F62}"/>
              </a:ext>
            </a:extLst>
          </p:cNvPr>
          <p:cNvCxnSpPr>
            <a:cxnSpLocks/>
          </p:cNvCxnSpPr>
          <p:nvPr/>
        </p:nvCxnSpPr>
        <p:spPr>
          <a:xfrm flipV="1">
            <a:off x="5500572" y="7010411"/>
            <a:ext cx="207334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xmlns="" id="{A937F1D3-0C1C-43C8-8FD2-BE2D05546677}"/>
              </a:ext>
            </a:extLst>
          </p:cNvPr>
          <p:cNvCxnSpPr>
            <a:cxnSpLocks/>
          </p:cNvCxnSpPr>
          <p:nvPr/>
        </p:nvCxnSpPr>
        <p:spPr>
          <a:xfrm flipV="1">
            <a:off x="5498799" y="7215975"/>
            <a:ext cx="207334" cy="0"/>
          </a:xfrm>
          <a:prstGeom prst="line">
            <a:avLst/>
          </a:prstGeom>
          <a:ln w="15875">
            <a:solidFill>
              <a:srgbClr val="0808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448C8AE2-81C3-48FE-B759-5F4629B001A0}"/>
              </a:ext>
            </a:extLst>
          </p:cNvPr>
          <p:cNvSpPr txBox="1"/>
          <p:nvPr/>
        </p:nvSpPr>
        <p:spPr>
          <a:xfrm>
            <a:off x="5681324" y="6882819"/>
            <a:ext cx="483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h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17BF6A49-A33A-45E8-9033-729745A1FE2A}"/>
              </a:ext>
            </a:extLst>
          </p:cNvPr>
          <p:cNvSpPr txBox="1"/>
          <p:nvPr/>
        </p:nvSpPr>
        <p:spPr>
          <a:xfrm>
            <a:off x="5679549" y="7093698"/>
            <a:ext cx="483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h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26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1" descr="宽上对角线">
            <a:extLst>
              <a:ext uri="{FF2B5EF4-FFF2-40B4-BE49-F238E27FC236}">
                <a16:creationId xmlns:a16="http://schemas.microsoft.com/office/drawing/2014/main" xmlns="" id="{33CC32E7-08B7-4F99-96A8-48A66DED0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152" y="8352752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S5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C4C5D76-4A64-4837-8397-7510D853D984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" y="843113"/>
            <a:ext cx="5160010" cy="2492375"/>
          </a:xfrm>
          <a:prstGeom prst="rect">
            <a:avLst/>
          </a:prstGeom>
          <a:noFill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9B1C22CB-D7E7-47B2-A5D6-BFC2CAC33E5F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86" y="3579225"/>
            <a:ext cx="5070475" cy="2595880"/>
          </a:xfrm>
          <a:prstGeom prst="rect">
            <a:avLst/>
          </a:prstGeom>
          <a:noFill/>
        </p:spPr>
      </p:pic>
      <p:sp>
        <p:nvSpPr>
          <p:cNvPr id="7" name="圆角矩形 39">
            <a:extLst>
              <a:ext uri="{FF2B5EF4-FFF2-40B4-BE49-F238E27FC236}">
                <a16:creationId xmlns:a16="http://schemas.microsoft.com/office/drawing/2014/main" xmlns="" id="{500B571A-19CF-46A9-96B9-9EA1BE249113}"/>
              </a:ext>
            </a:extLst>
          </p:cNvPr>
          <p:cNvSpPr/>
          <p:nvPr/>
        </p:nvSpPr>
        <p:spPr>
          <a:xfrm>
            <a:off x="1175615" y="950622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4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sz="20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圆角矩形 39">
            <a:extLst>
              <a:ext uri="{FF2B5EF4-FFF2-40B4-BE49-F238E27FC236}">
                <a16:creationId xmlns:a16="http://schemas.microsoft.com/office/drawing/2014/main" xmlns="" id="{5DE6620D-D2BE-4882-A48B-3184C80FBD4B}"/>
              </a:ext>
            </a:extLst>
          </p:cNvPr>
          <p:cNvSpPr/>
          <p:nvPr/>
        </p:nvSpPr>
        <p:spPr>
          <a:xfrm>
            <a:off x="1175615" y="3693831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4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sz="20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20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1" descr="宽上对角线">
            <a:extLst>
              <a:ext uri="{FF2B5EF4-FFF2-40B4-BE49-F238E27FC236}">
                <a16:creationId xmlns:a16="http://schemas.microsoft.com/office/drawing/2014/main" xmlns="" id="{33CC32E7-08B7-4F99-96A8-48A66DED0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80" y="8352752"/>
            <a:ext cx="561372" cy="246221"/>
          </a:xfrm>
          <a:prstGeom prst="rect">
            <a:avLst/>
          </a:prstGeom>
          <a:noFill/>
          <a:ln w="11176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Fig. S6</a:t>
            </a:r>
          </a:p>
        </p:txBody>
      </p:sp>
      <p:sp>
        <p:nvSpPr>
          <p:cNvPr id="7" name="圆角矩形 39">
            <a:extLst>
              <a:ext uri="{FF2B5EF4-FFF2-40B4-BE49-F238E27FC236}">
                <a16:creationId xmlns:a16="http://schemas.microsoft.com/office/drawing/2014/main" xmlns="" id="{500B571A-19CF-46A9-96B9-9EA1BE249113}"/>
              </a:ext>
            </a:extLst>
          </p:cNvPr>
          <p:cNvSpPr/>
          <p:nvPr/>
        </p:nvSpPr>
        <p:spPr>
          <a:xfrm>
            <a:off x="1175615" y="950622"/>
            <a:ext cx="422275" cy="3524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zh-CN" sz="14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sz="20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69378D7-C898-4957-9ADA-E7F838C35F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2" y="1055313"/>
            <a:ext cx="3790915" cy="69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71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1132</TotalTime>
  <Words>404</Words>
  <Application>Microsoft Office PowerPoint</Application>
  <PresentationFormat>A4 Paper (210x297 mm)</PresentationFormat>
  <Paragraphs>69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宋体</vt:lpstr>
      <vt:lpstr>Arial</vt:lpstr>
      <vt:lpstr>Calibri</vt:lpstr>
      <vt:lpstr>Calibri Light</vt:lpstr>
      <vt:lpstr>等线</vt:lpstr>
      <vt:lpstr>等线 Light</vt:lpstr>
      <vt:lpstr>Times New Roman</vt:lpstr>
      <vt:lpstr>Office 主题​​</vt:lpstr>
      <vt:lpstr>CS ChemDraw Drawing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王大丽</dc:creator>
  <cp:lastModifiedBy>Swathi R.</cp:lastModifiedBy>
  <cp:revision>48</cp:revision>
  <dcterms:created xsi:type="dcterms:W3CDTF">2021-02-25T08:22:48Z</dcterms:created>
  <dcterms:modified xsi:type="dcterms:W3CDTF">2021-07-21T06:39:11Z</dcterms:modified>
</cp:coreProperties>
</file>