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93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391125" y="792000"/>
            <a:ext cx="6075000" cy="56166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500" y="1337949"/>
            <a:ext cx="5589000" cy="711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155" y="2200279"/>
            <a:ext cx="5589000" cy="7112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391125" y="7056000"/>
            <a:ext cx="6075000" cy="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634500" y="5437673"/>
            <a:ext cx="4009618" cy="846667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1001" y="8352000"/>
            <a:ext cx="1820105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269610" y="8244453"/>
            <a:ext cx="6197265" cy="66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7500" y="7920000"/>
            <a:ext cx="486000" cy="123899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500" y="1337949"/>
            <a:ext cx="5589000" cy="71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155" y="2200279"/>
            <a:ext cx="5589000" cy="7112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391125" y="7056000"/>
            <a:ext cx="6075000" cy="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634500" y="5437673"/>
            <a:ext cx="4009618" cy="846667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1001" y="8352000"/>
            <a:ext cx="1820105" cy="403200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391500" y="792000"/>
            <a:ext cx="6075000" cy="6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4544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391500" y="2200279"/>
            <a:ext cx="6075000" cy="7112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1500" y="1339125"/>
            <a:ext cx="6075000" cy="7112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3485700" y="2203200"/>
            <a:ext cx="2981175" cy="550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391716" y="2202668"/>
            <a:ext cx="3029400" cy="549988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1500" y="1339125"/>
            <a:ext cx="6075000" cy="7112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391716" y="2203200"/>
            <a:ext cx="3029400" cy="5500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3485700" y="2203200"/>
            <a:ext cx="2981175" cy="550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1500" y="1339125"/>
            <a:ext cx="6075000" cy="7112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391125" y="2203200"/>
            <a:ext cx="6075750" cy="550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391125" y="790576"/>
            <a:ext cx="6075750" cy="6913425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6858000" cy="91439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 userDrawn="1"/>
        </p:nvGrpSpPr>
        <p:grpSpPr>
          <a:xfrm>
            <a:off x="4400550" y="8352367"/>
            <a:ext cx="1820466" cy="402168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 userDrawn="1"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 userDrawn="1"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="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1500" y="1339125"/>
            <a:ext cx="6075000" cy="711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1500" y="2419514"/>
            <a:ext cx="6075000" cy="5500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120500" y="8552545"/>
            <a:ext cx="8100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092500" y="8552545"/>
            <a:ext cx="29700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1500" y="8552545"/>
            <a:ext cx="607500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391500" y="792000"/>
            <a:ext cx="6075000" cy="6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91500" y="8352000"/>
            <a:ext cx="6075000" cy="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0000" y="8553600"/>
            <a:ext cx="828593" cy="18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16632" y="251520"/>
            <a:ext cx="7920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Pubmed</a:t>
            </a:r>
            <a:endParaRPr lang="nl-NL" sz="1000" dirty="0" smtClean="0"/>
          </a:p>
          <a:p>
            <a:pPr algn="ctr"/>
            <a:r>
              <a:rPr lang="nl-NL" sz="1000" dirty="0" smtClean="0"/>
              <a:t>n=171</a:t>
            </a:r>
            <a:endParaRPr lang="nl-NL" sz="1000" dirty="0"/>
          </a:p>
        </p:txBody>
      </p:sp>
      <p:sp>
        <p:nvSpPr>
          <p:cNvPr id="4" name="Tekstvak 3"/>
          <p:cNvSpPr txBox="1"/>
          <p:nvPr/>
        </p:nvSpPr>
        <p:spPr>
          <a:xfrm>
            <a:off x="2420888" y="251520"/>
            <a:ext cx="7920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Cinahl</a:t>
            </a:r>
            <a:endParaRPr lang="nl-NL" sz="1000" dirty="0" smtClean="0"/>
          </a:p>
          <a:p>
            <a:pPr algn="ctr"/>
            <a:r>
              <a:rPr lang="nl-NL" sz="1000" dirty="0" smtClean="0"/>
              <a:t>n=11</a:t>
            </a:r>
            <a:endParaRPr lang="nl-NL" sz="1000" dirty="0"/>
          </a:p>
        </p:txBody>
      </p:sp>
      <p:sp>
        <p:nvSpPr>
          <p:cNvPr id="5" name="Tekstvak 4"/>
          <p:cNvSpPr txBox="1"/>
          <p:nvPr/>
        </p:nvSpPr>
        <p:spPr>
          <a:xfrm>
            <a:off x="1052736" y="251520"/>
            <a:ext cx="122413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Cochrane</a:t>
            </a:r>
            <a:r>
              <a:rPr lang="nl-NL" sz="1000" dirty="0" smtClean="0"/>
              <a:t>/ WHO </a:t>
            </a:r>
          </a:p>
          <a:p>
            <a:pPr algn="ctr"/>
            <a:r>
              <a:rPr lang="nl-NL" sz="1000" dirty="0" smtClean="0"/>
              <a:t>n=0</a:t>
            </a:r>
            <a:endParaRPr lang="nl-NL" sz="1000" dirty="0"/>
          </a:p>
        </p:txBody>
      </p:sp>
      <p:sp>
        <p:nvSpPr>
          <p:cNvPr id="6" name="Tekstvak 5"/>
          <p:cNvSpPr txBox="1"/>
          <p:nvPr/>
        </p:nvSpPr>
        <p:spPr>
          <a:xfrm>
            <a:off x="3429000" y="251520"/>
            <a:ext cx="14401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AADC </a:t>
            </a:r>
            <a:r>
              <a:rPr lang="nl-NL" sz="1000" dirty="0" err="1" smtClean="0"/>
              <a:t>Res</a:t>
            </a:r>
            <a:r>
              <a:rPr lang="nl-NL" sz="1000" dirty="0" smtClean="0"/>
              <a:t> Trust List</a:t>
            </a:r>
          </a:p>
          <a:p>
            <a:pPr algn="ctr"/>
            <a:r>
              <a:rPr lang="nl-NL" sz="1000" dirty="0" smtClean="0"/>
              <a:t>n=75</a:t>
            </a:r>
            <a:endParaRPr lang="nl-NL" sz="1000" dirty="0"/>
          </a:p>
        </p:txBody>
      </p:sp>
      <p:sp>
        <p:nvSpPr>
          <p:cNvPr id="7" name="Tekstvak 6"/>
          <p:cNvSpPr txBox="1"/>
          <p:nvPr/>
        </p:nvSpPr>
        <p:spPr>
          <a:xfrm>
            <a:off x="5085184" y="251520"/>
            <a:ext cx="14401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Ref</a:t>
            </a:r>
            <a:r>
              <a:rPr lang="nl-NL" sz="1000" dirty="0" smtClean="0"/>
              <a:t> List </a:t>
            </a:r>
            <a:r>
              <a:rPr lang="nl-NL" sz="1000" dirty="0" err="1" smtClean="0"/>
              <a:t>Brun</a:t>
            </a:r>
            <a:r>
              <a:rPr lang="nl-NL" sz="1000" dirty="0" smtClean="0"/>
              <a:t> 2010</a:t>
            </a:r>
          </a:p>
          <a:p>
            <a:pPr algn="ctr"/>
            <a:r>
              <a:rPr lang="nl-NL" sz="1000" dirty="0" smtClean="0"/>
              <a:t>n=31</a:t>
            </a:r>
            <a:endParaRPr lang="nl-NL" sz="1000" dirty="0"/>
          </a:p>
        </p:txBody>
      </p:sp>
      <p:sp>
        <p:nvSpPr>
          <p:cNvPr id="8" name="Tekstvak 7"/>
          <p:cNvSpPr txBox="1"/>
          <p:nvPr/>
        </p:nvSpPr>
        <p:spPr>
          <a:xfrm>
            <a:off x="3032956" y="144545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n=288</a:t>
            </a:r>
            <a:endParaRPr lang="nl-NL" sz="1000" dirty="0"/>
          </a:p>
        </p:txBody>
      </p:sp>
      <p:cxnSp>
        <p:nvCxnSpPr>
          <p:cNvPr id="10" name="Gebogen verbindingslijn 9"/>
          <p:cNvCxnSpPr>
            <a:stCxn id="3" idx="2"/>
            <a:endCxn id="8" idx="0"/>
          </p:cNvCxnSpPr>
          <p:nvPr/>
        </p:nvCxnSpPr>
        <p:spPr>
          <a:xfrm rot="16200000" flipH="1">
            <a:off x="1573924" y="-409618"/>
            <a:ext cx="793829" cy="291632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bogen verbindingslijn 11"/>
          <p:cNvCxnSpPr>
            <a:stCxn id="5" idx="2"/>
            <a:endCxn id="8" idx="0"/>
          </p:cNvCxnSpPr>
          <p:nvPr/>
        </p:nvCxnSpPr>
        <p:spPr>
          <a:xfrm rot="16200000" flipH="1">
            <a:off x="2149988" y="166446"/>
            <a:ext cx="793829" cy="176419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bogen verbindingslijn 13"/>
          <p:cNvCxnSpPr>
            <a:stCxn id="4" idx="2"/>
            <a:endCxn id="8" idx="0"/>
          </p:cNvCxnSpPr>
          <p:nvPr/>
        </p:nvCxnSpPr>
        <p:spPr>
          <a:xfrm rot="16200000" flipH="1">
            <a:off x="2726052" y="742510"/>
            <a:ext cx="793829" cy="61206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bogen verbindingslijn 17"/>
          <p:cNvCxnSpPr>
            <a:stCxn id="6" idx="2"/>
            <a:endCxn id="8" idx="0"/>
          </p:cNvCxnSpPr>
          <p:nvPr/>
        </p:nvCxnSpPr>
        <p:spPr>
          <a:xfrm rot="5400000">
            <a:off x="3392126" y="688504"/>
            <a:ext cx="793829" cy="72008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bogen verbindingslijn 19"/>
          <p:cNvCxnSpPr>
            <a:stCxn id="7" idx="2"/>
            <a:endCxn id="8" idx="0"/>
          </p:cNvCxnSpPr>
          <p:nvPr/>
        </p:nvCxnSpPr>
        <p:spPr>
          <a:xfrm rot="5400000">
            <a:off x="4220218" y="-139588"/>
            <a:ext cx="793829" cy="237626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4869160" y="1691680"/>
            <a:ext cx="18722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Duplicates</a:t>
            </a:r>
            <a:endParaRPr lang="nl-NL" sz="1000" dirty="0" smtClean="0"/>
          </a:p>
          <a:p>
            <a:pPr algn="ctr"/>
            <a:r>
              <a:rPr lang="nl-NL" sz="1000" dirty="0" smtClean="0"/>
              <a:t>n=160</a:t>
            </a:r>
            <a:endParaRPr lang="nl-NL" sz="1000" dirty="0"/>
          </a:p>
        </p:txBody>
      </p:sp>
      <p:sp>
        <p:nvSpPr>
          <p:cNvPr id="22" name="Tekstvak 21"/>
          <p:cNvSpPr txBox="1"/>
          <p:nvPr/>
        </p:nvSpPr>
        <p:spPr>
          <a:xfrm>
            <a:off x="3032956" y="216553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n=128</a:t>
            </a:r>
            <a:endParaRPr lang="nl-NL" sz="1000" dirty="0"/>
          </a:p>
        </p:txBody>
      </p:sp>
      <p:cxnSp>
        <p:nvCxnSpPr>
          <p:cNvPr id="24" name="Rechte verbindingslijn met pijl 23"/>
          <p:cNvCxnSpPr>
            <a:stCxn id="8" idx="2"/>
            <a:endCxn id="22" idx="0"/>
          </p:cNvCxnSpPr>
          <p:nvPr/>
        </p:nvCxnSpPr>
        <p:spPr>
          <a:xfrm>
            <a:off x="3429000" y="169168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/>
          <p:cNvSpPr txBox="1"/>
          <p:nvPr/>
        </p:nvSpPr>
        <p:spPr>
          <a:xfrm>
            <a:off x="3032956" y="288561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n=122</a:t>
            </a:r>
            <a:endParaRPr lang="nl-NL" sz="1000" dirty="0"/>
          </a:p>
        </p:txBody>
      </p:sp>
      <p:sp>
        <p:nvSpPr>
          <p:cNvPr id="28" name="Tekstvak 27"/>
          <p:cNvSpPr txBox="1"/>
          <p:nvPr/>
        </p:nvSpPr>
        <p:spPr>
          <a:xfrm>
            <a:off x="4869160" y="2267744"/>
            <a:ext cx="187220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Excluded</a:t>
            </a:r>
            <a:r>
              <a:rPr lang="nl-NL" sz="1000" dirty="0" smtClean="0"/>
              <a:t> </a:t>
            </a:r>
            <a:r>
              <a:rPr lang="nl-NL" sz="1000" dirty="0" err="1" smtClean="0"/>
              <a:t>based</a:t>
            </a:r>
            <a:r>
              <a:rPr lang="nl-NL" sz="1000" dirty="0" smtClean="0"/>
              <a:t> </a:t>
            </a:r>
            <a:r>
              <a:rPr lang="nl-NL" sz="1000" dirty="0" err="1" smtClean="0"/>
              <a:t>on</a:t>
            </a:r>
            <a:r>
              <a:rPr lang="nl-NL" sz="1000" dirty="0" smtClean="0"/>
              <a:t> </a:t>
            </a:r>
            <a:r>
              <a:rPr lang="nl-NL" sz="1000" dirty="0" err="1" smtClean="0"/>
              <a:t>Language</a:t>
            </a:r>
            <a:r>
              <a:rPr lang="nl-NL" sz="1000" dirty="0" smtClean="0"/>
              <a:t> </a:t>
            </a:r>
          </a:p>
          <a:p>
            <a:pPr algn="ctr"/>
            <a:r>
              <a:rPr lang="nl-NL" sz="1000" dirty="0" smtClean="0"/>
              <a:t>(2 </a:t>
            </a:r>
            <a:r>
              <a:rPr lang="nl-NL" sz="1000" dirty="0" err="1" smtClean="0"/>
              <a:t>Japanese</a:t>
            </a:r>
            <a:r>
              <a:rPr lang="nl-NL" sz="1000" dirty="0" smtClean="0"/>
              <a:t>, 3 </a:t>
            </a:r>
            <a:r>
              <a:rPr lang="nl-NL" sz="1000" dirty="0" err="1" smtClean="0"/>
              <a:t>Russian</a:t>
            </a:r>
            <a:r>
              <a:rPr lang="nl-NL" sz="1000" dirty="0" smtClean="0"/>
              <a:t>, 1 </a:t>
            </a:r>
            <a:r>
              <a:rPr lang="nl-NL" sz="1000" dirty="0" err="1" smtClean="0"/>
              <a:t>French</a:t>
            </a:r>
            <a:r>
              <a:rPr lang="nl-NL" sz="1000" dirty="0" smtClean="0"/>
              <a:t>)</a:t>
            </a:r>
            <a:endParaRPr lang="nl-NL" sz="1000" dirty="0" smtClean="0"/>
          </a:p>
          <a:p>
            <a:pPr algn="ctr"/>
            <a:r>
              <a:rPr lang="nl-NL" sz="1000" dirty="0" smtClean="0"/>
              <a:t>n=6</a:t>
            </a:r>
          </a:p>
        </p:txBody>
      </p:sp>
      <p:cxnSp>
        <p:nvCxnSpPr>
          <p:cNvPr id="30" name="Rechte verbindingslijn met pijl 29"/>
          <p:cNvCxnSpPr>
            <a:stCxn id="22" idx="2"/>
            <a:endCxn id="27" idx="0"/>
          </p:cNvCxnSpPr>
          <p:nvPr/>
        </p:nvCxnSpPr>
        <p:spPr>
          <a:xfrm>
            <a:off x="3429000" y="241176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4869160" y="3131840"/>
            <a:ext cx="18722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Not</a:t>
            </a:r>
            <a:r>
              <a:rPr lang="nl-NL" sz="1000" dirty="0" smtClean="0"/>
              <a:t> </a:t>
            </a:r>
            <a:r>
              <a:rPr lang="nl-NL" sz="1000" dirty="0" err="1" smtClean="0"/>
              <a:t>applicable</a:t>
            </a:r>
            <a:r>
              <a:rPr lang="nl-NL" sz="1000" dirty="0" smtClean="0"/>
              <a:t> </a:t>
            </a:r>
            <a:r>
              <a:rPr lang="nl-NL" sz="1000" dirty="0" err="1" smtClean="0"/>
              <a:t>title</a:t>
            </a:r>
            <a:r>
              <a:rPr lang="nl-NL" sz="1000" dirty="0" smtClean="0"/>
              <a:t>/ abstract</a:t>
            </a:r>
            <a:endParaRPr lang="nl-NL" sz="1000" dirty="0" smtClean="0"/>
          </a:p>
          <a:p>
            <a:pPr algn="ctr"/>
            <a:r>
              <a:rPr lang="nl-NL" sz="1000" dirty="0" smtClean="0"/>
              <a:t>n=28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3032956" y="360569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n=94</a:t>
            </a:r>
            <a:endParaRPr lang="nl-NL" sz="1000" dirty="0"/>
          </a:p>
        </p:txBody>
      </p:sp>
      <p:sp>
        <p:nvSpPr>
          <p:cNvPr id="70" name="Tekstvak 69"/>
          <p:cNvSpPr txBox="1"/>
          <p:nvPr/>
        </p:nvSpPr>
        <p:spPr>
          <a:xfrm>
            <a:off x="3032956" y="432577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n=90</a:t>
            </a:r>
            <a:endParaRPr lang="nl-NL" sz="1000" dirty="0"/>
          </a:p>
        </p:txBody>
      </p:sp>
      <p:sp>
        <p:nvSpPr>
          <p:cNvPr id="71" name="Tekstvak 70"/>
          <p:cNvSpPr txBox="1"/>
          <p:nvPr/>
        </p:nvSpPr>
        <p:spPr>
          <a:xfrm>
            <a:off x="4869160" y="3707904"/>
            <a:ext cx="187220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Not</a:t>
            </a:r>
            <a:r>
              <a:rPr lang="nl-NL" sz="1000" dirty="0" smtClean="0"/>
              <a:t> </a:t>
            </a:r>
            <a:r>
              <a:rPr lang="nl-NL" sz="1000" dirty="0" err="1" smtClean="0"/>
              <a:t>applicable</a:t>
            </a:r>
            <a:r>
              <a:rPr lang="nl-NL" sz="1000" dirty="0" smtClean="0"/>
              <a:t> </a:t>
            </a:r>
            <a:r>
              <a:rPr lang="nl-NL" sz="1000" dirty="0" err="1" smtClean="0"/>
              <a:t>after</a:t>
            </a:r>
            <a:r>
              <a:rPr lang="nl-NL" sz="1000" dirty="0" smtClean="0"/>
              <a:t> </a:t>
            </a:r>
            <a:r>
              <a:rPr lang="nl-NL" sz="1000" dirty="0" err="1" smtClean="0"/>
              <a:t>Text</a:t>
            </a:r>
            <a:r>
              <a:rPr lang="nl-NL" sz="1000" dirty="0" smtClean="0"/>
              <a:t> </a:t>
            </a:r>
            <a:r>
              <a:rPr lang="nl-NL" sz="1000" dirty="0" err="1" smtClean="0"/>
              <a:t>review</a:t>
            </a:r>
            <a:endParaRPr lang="nl-NL" sz="1000" dirty="0" smtClean="0"/>
          </a:p>
          <a:p>
            <a:pPr algn="ctr"/>
            <a:r>
              <a:rPr lang="nl-NL" sz="1000" dirty="0" smtClean="0"/>
              <a:t>n= 4</a:t>
            </a:r>
          </a:p>
          <a:p>
            <a:pPr algn="ctr"/>
            <a:r>
              <a:rPr lang="nl-NL" sz="1000" dirty="0" smtClean="0"/>
              <a:t>(1 </a:t>
            </a:r>
            <a:r>
              <a:rPr lang="nl-NL" sz="1000" dirty="0" err="1" smtClean="0"/>
              <a:t>uncertain</a:t>
            </a:r>
            <a:r>
              <a:rPr lang="nl-NL" sz="1000" dirty="0" smtClean="0"/>
              <a:t> diagnosis, 3 </a:t>
            </a:r>
            <a:r>
              <a:rPr lang="nl-NL" sz="1000" dirty="0" err="1" smtClean="0"/>
              <a:t>basic</a:t>
            </a:r>
            <a:r>
              <a:rPr lang="nl-NL" sz="1000" dirty="0" smtClean="0"/>
              <a:t> research)</a:t>
            </a:r>
          </a:p>
        </p:txBody>
      </p:sp>
      <p:sp>
        <p:nvSpPr>
          <p:cNvPr id="72" name="Tekstvak 71"/>
          <p:cNvSpPr txBox="1"/>
          <p:nvPr/>
        </p:nvSpPr>
        <p:spPr>
          <a:xfrm>
            <a:off x="3032956" y="504585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n=89</a:t>
            </a:r>
            <a:endParaRPr lang="nl-NL" sz="1000" dirty="0"/>
          </a:p>
        </p:txBody>
      </p:sp>
      <p:cxnSp>
        <p:nvCxnSpPr>
          <p:cNvPr id="74" name="Rechte verbindingslijn 73"/>
          <p:cNvCxnSpPr/>
          <p:nvPr/>
        </p:nvCxnSpPr>
        <p:spPr>
          <a:xfrm>
            <a:off x="3429000" y="190770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77"/>
          <p:cNvCxnSpPr/>
          <p:nvPr/>
        </p:nvCxnSpPr>
        <p:spPr>
          <a:xfrm>
            <a:off x="3429000" y="262778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kstvak 78"/>
          <p:cNvSpPr txBox="1"/>
          <p:nvPr/>
        </p:nvSpPr>
        <p:spPr>
          <a:xfrm>
            <a:off x="4869160" y="4572000"/>
            <a:ext cx="18722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Excluded</a:t>
            </a:r>
            <a:r>
              <a:rPr lang="nl-NL" sz="1000" dirty="0" smtClean="0"/>
              <a:t>, </a:t>
            </a:r>
            <a:r>
              <a:rPr lang="nl-NL" sz="1000" dirty="0" err="1" smtClean="0"/>
              <a:t>no</a:t>
            </a:r>
            <a:r>
              <a:rPr lang="nl-NL" sz="1000" dirty="0" smtClean="0"/>
              <a:t> full </a:t>
            </a:r>
            <a:r>
              <a:rPr lang="nl-NL" sz="1000" dirty="0" err="1" smtClean="0"/>
              <a:t>text</a:t>
            </a:r>
            <a:endParaRPr lang="nl-NL" sz="1000" dirty="0" smtClean="0"/>
          </a:p>
          <a:p>
            <a:pPr algn="ctr"/>
            <a:r>
              <a:rPr lang="nl-NL" sz="1000" dirty="0" smtClean="0"/>
              <a:t>n=1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4869160" y="5220072"/>
            <a:ext cx="1872208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Excluded</a:t>
            </a:r>
            <a:r>
              <a:rPr lang="nl-NL" sz="1000" dirty="0" smtClean="0"/>
              <a:t> Abstracts (</a:t>
            </a:r>
            <a:r>
              <a:rPr lang="nl-NL" sz="1000" dirty="0" err="1" smtClean="0"/>
              <a:t>followed</a:t>
            </a:r>
            <a:r>
              <a:rPr lang="nl-NL" sz="1000" dirty="0" smtClean="0"/>
              <a:t> </a:t>
            </a:r>
            <a:r>
              <a:rPr lang="nl-NL" sz="1000" dirty="0" err="1" smtClean="0"/>
              <a:t>by</a:t>
            </a:r>
            <a:r>
              <a:rPr lang="nl-NL" sz="1000" dirty="0" smtClean="0"/>
              <a:t> peer </a:t>
            </a:r>
            <a:r>
              <a:rPr lang="nl-NL" sz="1000" dirty="0" err="1" smtClean="0"/>
              <a:t>reviewed</a:t>
            </a:r>
            <a:r>
              <a:rPr lang="nl-NL" sz="1000" dirty="0" smtClean="0"/>
              <a:t> </a:t>
            </a:r>
            <a:r>
              <a:rPr lang="nl-NL" sz="1000" dirty="0" err="1" smtClean="0"/>
              <a:t>article</a:t>
            </a:r>
            <a:r>
              <a:rPr lang="nl-NL" sz="1000" dirty="0" smtClean="0"/>
              <a:t>)</a:t>
            </a:r>
            <a:endParaRPr lang="nl-NL" sz="1000" dirty="0" smtClean="0"/>
          </a:p>
          <a:p>
            <a:pPr algn="ctr"/>
            <a:r>
              <a:rPr lang="nl-NL" sz="1000" dirty="0" smtClean="0"/>
              <a:t>n=11</a:t>
            </a:r>
          </a:p>
        </p:txBody>
      </p:sp>
      <p:cxnSp>
        <p:nvCxnSpPr>
          <p:cNvPr id="82" name="Rechte verbindingslijn met pijl 81"/>
          <p:cNvCxnSpPr>
            <a:stCxn id="27" idx="2"/>
            <a:endCxn id="69" idx="0"/>
          </p:cNvCxnSpPr>
          <p:nvPr/>
        </p:nvCxnSpPr>
        <p:spPr>
          <a:xfrm>
            <a:off x="3429000" y="313184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83"/>
          <p:cNvCxnSpPr/>
          <p:nvPr/>
        </p:nvCxnSpPr>
        <p:spPr>
          <a:xfrm>
            <a:off x="3429000" y="334786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met pijl 85"/>
          <p:cNvCxnSpPr>
            <a:stCxn id="69" idx="2"/>
            <a:endCxn id="70" idx="0"/>
          </p:cNvCxnSpPr>
          <p:nvPr/>
        </p:nvCxnSpPr>
        <p:spPr>
          <a:xfrm>
            <a:off x="3429000" y="385192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87"/>
          <p:cNvCxnSpPr/>
          <p:nvPr/>
        </p:nvCxnSpPr>
        <p:spPr>
          <a:xfrm>
            <a:off x="3429000" y="406794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met pijl 89"/>
          <p:cNvCxnSpPr>
            <a:stCxn id="70" idx="2"/>
            <a:endCxn id="72" idx="0"/>
          </p:cNvCxnSpPr>
          <p:nvPr/>
        </p:nvCxnSpPr>
        <p:spPr>
          <a:xfrm>
            <a:off x="3429000" y="457200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91"/>
          <p:cNvCxnSpPr/>
          <p:nvPr/>
        </p:nvCxnSpPr>
        <p:spPr>
          <a:xfrm>
            <a:off x="3429000" y="478802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kstvak 92"/>
          <p:cNvSpPr txBox="1"/>
          <p:nvPr/>
        </p:nvSpPr>
        <p:spPr>
          <a:xfrm>
            <a:off x="3032956" y="576593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n=78</a:t>
            </a:r>
            <a:endParaRPr lang="nl-NL" sz="1000" dirty="0"/>
          </a:p>
        </p:txBody>
      </p:sp>
      <p:cxnSp>
        <p:nvCxnSpPr>
          <p:cNvPr id="95" name="Rechte verbindingslijn met pijl 94"/>
          <p:cNvCxnSpPr>
            <a:stCxn id="72" idx="2"/>
            <a:endCxn id="93" idx="0"/>
          </p:cNvCxnSpPr>
          <p:nvPr/>
        </p:nvCxnSpPr>
        <p:spPr>
          <a:xfrm>
            <a:off x="3429000" y="529208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/>
          <p:cNvCxnSpPr/>
          <p:nvPr/>
        </p:nvCxnSpPr>
        <p:spPr>
          <a:xfrm>
            <a:off x="3429000" y="550810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kstvak 97"/>
          <p:cNvSpPr txBox="1"/>
          <p:nvPr/>
        </p:nvSpPr>
        <p:spPr>
          <a:xfrm>
            <a:off x="116632" y="6044098"/>
            <a:ext cx="18722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Pubmed</a:t>
            </a:r>
            <a:r>
              <a:rPr lang="nl-NL" sz="1000" dirty="0" smtClean="0"/>
              <a:t>: </a:t>
            </a:r>
            <a:r>
              <a:rPr lang="nl-NL" sz="1000" dirty="0" err="1" smtClean="0"/>
              <a:t>reviews</a:t>
            </a:r>
            <a:endParaRPr lang="nl-NL" sz="1000" dirty="0" smtClean="0"/>
          </a:p>
          <a:p>
            <a:pPr algn="ctr"/>
            <a:r>
              <a:rPr lang="nl-NL" sz="1000" dirty="0" smtClean="0"/>
              <a:t>n=8</a:t>
            </a:r>
          </a:p>
        </p:txBody>
      </p:sp>
      <p:sp>
        <p:nvSpPr>
          <p:cNvPr id="99" name="Tekstvak 98"/>
          <p:cNvSpPr txBox="1"/>
          <p:nvPr/>
        </p:nvSpPr>
        <p:spPr>
          <a:xfrm>
            <a:off x="3032956" y="6486019"/>
            <a:ext cx="792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smtClean="0"/>
              <a:t>n=86</a:t>
            </a:r>
            <a:endParaRPr lang="nl-NL" sz="1000" dirty="0"/>
          </a:p>
        </p:txBody>
      </p:sp>
      <p:cxnSp>
        <p:nvCxnSpPr>
          <p:cNvPr id="101" name="Rechte verbindingslijn met pijl 100"/>
          <p:cNvCxnSpPr>
            <a:stCxn id="93" idx="2"/>
            <a:endCxn id="99" idx="0"/>
          </p:cNvCxnSpPr>
          <p:nvPr/>
        </p:nvCxnSpPr>
        <p:spPr>
          <a:xfrm>
            <a:off x="3429000" y="6012160"/>
            <a:ext cx="0" cy="4738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echte verbindingslijn 104"/>
          <p:cNvCxnSpPr/>
          <p:nvPr/>
        </p:nvCxnSpPr>
        <p:spPr>
          <a:xfrm flipH="1">
            <a:off x="1988840" y="622818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kstvak 105"/>
          <p:cNvSpPr txBox="1"/>
          <p:nvPr/>
        </p:nvSpPr>
        <p:spPr>
          <a:xfrm>
            <a:off x="116632" y="6732240"/>
            <a:ext cx="18722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 smtClean="0"/>
              <a:t>Manual</a:t>
            </a:r>
            <a:r>
              <a:rPr lang="nl-NL" sz="1000" dirty="0" smtClean="0"/>
              <a:t> search (</a:t>
            </a:r>
            <a:r>
              <a:rPr lang="nl-NL" sz="1000" dirty="0" err="1" smtClean="0"/>
              <a:t>ref</a:t>
            </a:r>
            <a:r>
              <a:rPr lang="nl-NL" sz="1000" dirty="0" smtClean="0"/>
              <a:t> </a:t>
            </a:r>
            <a:r>
              <a:rPr lang="nl-NL" sz="1000" dirty="0" err="1" smtClean="0"/>
              <a:t>lists</a:t>
            </a:r>
            <a:r>
              <a:rPr lang="nl-NL" sz="1000" dirty="0" smtClean="0"/>
              <a:t>/</a:t>
            </a:r>
            <a:r>
              <a:rPr lang="nl-NL" sz="1000" dirty="0" err="1" smtClean="0"/>
              <a:t>books</a:t>
            </a:r>
            <a:r>
              <a:rPr lang="nl-NL" sz="1000" dirty="0" smtClean="0"/>
              <a:t>)</a:t>
            </a:r>
          </a:p>
          <a:p>
            <a:pPr algn="ctr"/>
            <a:r>
              <a:rPr lang="nl-NL" sz="1000" dirty="0" smtClean="0"/>
              <a:t>n=10</a:t>
            </a:r>
          </a:p>
        </p:txBody>
      </p:sp>
      <p:sp>
        <p:nvSpPr>
          <p:cNvPr id="107" name="Tekstvak 106"/>
          <p:cNvSpPr txBox="1"/>
          <p:nvPr/>
        </p:nvSpPr>
        <p:spPr>
          <a:xfrm>
            <a:off x="1916832" y="7308304"/>
            <a:ext cx="302433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b="1" dirty="0" smtClean="0"/>
              <a:t>n=96</a:t>
            </a:r>
          </a:p>
          <a:p>
            <a:r>
              <a:rPr lang="nl-NL" sz="1000" dirty="0" smtClean="0"/>
              <a:t>Case reports: 29		Case series: 6</a:t>
            </a:r>
          </a:p>
          <a:p>
            <a:r>
              <a:rPr lang="nl-NL" sz="1000" dirty="0" smtClean="0"/>
              <a:t>Lab studies: 18		Cohort studies: 3</a:t>
            </a:r>
          </a:p>
          <a:p>
            <a:r>
              <a:rPr lang="nl-NL" sz="1000" dirty="0" err="1" smtClean="0"/>
              <a:t>Clin</a:t>
            </a:r>
            <a:r>
              <a:rPr lang="nl-NL" sz="1000" dirty="0" smtClean="0"/>
              <a:t> trial: 2</a:t>
            </a:r>
            <a:r>
              <a:rPr lang="nl-NL" sz="1000" dirty="0" smtClean="0"/>
              <a:t> </a:t>
            </a:r>
            <a:r>
              <a:rPr lang="nl-NL" sz="1000" dirty="0" smtClean="0"/>
              <a:t>		</a:t>
            </a:r>
            <a:r>
              <a:rPr lang="nl-NL" sz="1000" dirty="0" err="1" smtClean="0"/>
              <a:t>Preclin</a:t>
            </a:r>
            <a:r>
              <a:rPr lang="nl-NL" sz="1000" dirty="0" smtClean="0"/>
              <a:t> </a:t>
            </a:r>
            <a:r>
              <a:rPr lang="nl-NL" sz="1000" dirty="0" err="1" smtClean="0"/>
              <a:t>study</a:t>
            </a:r>
            <a:r>
              <a:rPr lang="nl-NL" sz="1000" dirty="0" smtClean="0"/>
              <a:t>: 2</a:t>
            </a:r>
            <a:endParaRPr lang="nl-NL" sz="1000" dirty="0" smtClean="0"/>
          </a:p>
          <a:p>
            <a:r>
              <a:rPr lang="nl-NL" sz="1000" dirty="0" err="1" smtClean="0"/>
              <a:t>Review</a:t>
            </a:r>
            <a:r>
              <a:rPr lang="nl-NL" sz="1000" dirty="0" smtClean="0"/>
              <a:t>: </a:t>
            </a:r>
            <a:r>
              <a:rPr lang="nl-NL" sz="1000" dirty="0" smtClean="0"/>
              <a:t>20</a:t>
            </a:r>
          </a:p>
          <a:p>
            <a:pPr algn="ctr"/>
            <a:r>
              <a:rPr lang="nl-NL" sz="1000" dirty="0" smtClean="0"/>
              <a:t>Conference abstract: 5</a:t>
            </a:r>
          </a:p>
          <a:p>
            <a:pPr algn="ctr"/>
            <a:r>
              <a:rPr lang="nl-NL" sz="1000" dirty="0" smtClean="0"/>
              <a:t>Symposium transcript: 3</a:t>
            </a:r>
          </a:p>
          <a:p>
            <a:pPr algn="ctr"/>
            <a:r>
              <a:rPr lang="nl-NL" sz="1000" dirty="0" err="1" smtClean="0"/>
              <a:t>Book</a:t>
            </a:r>
            <a:r>
              <a:rPr lang="nl-NL" sz="1000" dirty="0" smtClean="0"/>
              <a:t> </a:t>
            </a:r>
            <a:r>
              <a:rPr lang="nl-NL" sz="1000" dirty="0" err="1" smtClean="0"/>
              <a:t>chapter</a:t>
            </a:r>
            <a:r>
              <a:rPr lang="nl-NL" sz="1000" dirty="0" smtClean="0"/>
              <a:t>: 7</a:t>
            </a:r>
          </a:p>
          <a:p>
            <a:pPr algn="ctr"/>
            <a:r>
              <a:rPr lang="nl-NL" sz="1000" dirty="0" smtClean="0"/>
              <a:t>Thesis: 1</a:t>
            </a:r>
            <a:endParaRPr lang="nl-NL" sz="1000" dirty="0"/>
          </a:p>
        </p:txBody>
      </p:sp>
      <p:cxnSp>
        <p:nvCxnSpPr>
          <p:cNvPr id="109" name="Rechte verbindingslijn met pijl 108"/>
          <p:cNvCxnSpPr>
            <a:stCxn id="99" idx="2"/>
            <a:endCxn id="107" idx="0"/>
          </p:cNvCxnSpPr>
          <p:nvPr/>
        </p:nvCxnSpPr>
        <p:spPr>
          <a:xfrm>
            <a:off x="3429000" y="6732240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110"/>
          <p:cNvCxnSpPr/>
          <p:nvPr/>
        </p:nvCxnSpPr>
        <p:spPr>
          <a:xfrm flipH="1">
            <a:off x="1988840" y="6948264"/>
            <a:ext cx="1440160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1375</TotalTime>
  <Words>98</Words>
  <Application>Microsoft Office PowerPoint</Application>
  <PresentationFormat>Diavoorstelling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Default Theme</vt:lpstr>
      <vt:lpstr>Dia 1</vt:lpstr>
    </vt:vector>
  </TitlesOfParts>
  <Company>UMC St Radboud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Z930141</dc:creator>
  <cp:lastModifiedBy>Z930141</cp:lastModifiedBy>
  <cp:revision>104</cp:revision>
  <dcterms:created xsi:type="dcterms:W3CDTF">2016-01-05T09:51:45Z</dcterms:created>
  <dcterms:modified xsi:type="dcterms:W3CDTF">2016-02-09T21:12:07Z</dcterms:modified>
</cp:coreProperties>
</file>