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7" r:id="rId4"/>
    <p:sldId id="268" r:id="rId5"/>
    <p:sldId id="269" r:id="rId6"/>
    <p:sldId id="270" r:id="rId7"/>
    <p:sldId id="271" r:id="rId8"/>
    <p:sldId id="272" r:id="rId9"/>
    <p:sldId id="274" r:id="rId10"/>
    <p:sldId id="276" r:id="rId11"/>
    <p:sldId id="277" r:id="rId12"/>
    <p:sldId id="278" r:id="rId13"/>
    <p:sldId id="281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38" autoAdjust="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290890" y="2351788"/>
            <a:ext cx="2043109" cy="1257484"/>
            <a:chOff x="3291042" y="1905000"/>
            <a:chExt cx="1738156" cy="1069791"/>
          </a:xfrm>
        </p:grpSpPr>
        <p:sp>
          <p:nvSpPr>
            <p:cNvPr id="5" name="Rectangle 4"/>
            <p:cNvSpPr/>
            <p:nvPr/>
          </p:nvSpPr>
          <p:spPr>
            <a:xfrm>
              <a:off x="3291042" y="1905000"/>
              <a:ext cx="533400" cy="533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495798" y="1905000"/>
              <a:ext cx="533400" cy="533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4" idx="2"/>
              <a:endCxn id="5" idx="3"/>
            </p:cNvCxnSpPr>
            <p:nvPr/>
          </p:nvCxnSpPr>
          <p:spPr>
            <a:xfrm flipH="1">
              <a:off x="3824442" y="2171701"/>
              <a:ext cx="6713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60555" y="2171700"/>
              <a:ext cx="0" cy="584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548318" y="2756599"/>
              <a:ext cx="122200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762498" y="2756599"/>
              <a:ext cx="3" cy="2181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Family 1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Connector 15"/>
          <p:cNvCxnSpPr/>
          <p:nvPr/>
        </p:nvCxnSpPr>
        <p:spPr>
          <a:xfrm>
            <a:off x="3604381" y="3352800"/>
            <a:ext cx="1671" cy="259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1143001" y="49530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dirty="0" smtClean="0">
                <a:latin typeface="Arial" pitchFamily="34" charset="0"/>
                <a:cs typeface="Arial" pitchFamily="34" charset="0"/>
              </a:rPr>
              <a:t>Fig. 1: Pedigree of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1: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father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anal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atresia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2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sons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Both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children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have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a perineal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One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further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relative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unspecified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ARM was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reported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paternal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5" name="Rectangle 4"/>
          <p:cNvSpPr/>
          <p:nvPr/>
        </p:nvSpPr>
        <p:spPr>
          <a:xfrm>
            <a:off x="3292512" y="3605747"/>
            <a:ext cx="626983" cy="6269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4"/>
          <p:cNvSpPr/>
          <p:nvPr/>
        </p:nvSpPr>
        <p:spPr>
          <a:xfrm>
            <a:off x="4696690" y="3612506"/>
            <a:ext cx="626983" cy="6269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45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/>
          <p:nvPr/>
        </p:nvSpPr>
        <p:spPr>
          <a:xfrm>
            <a:off x="3292512" y="3605747"/>
            <a:ext cx="626983" cy="6269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290890" y="2351788"/>
            <a:ext cx="2043109" cy="1257484"/>
            <a:chOff x="3291042" y="1905000"/>
            <a:chExt cx="1738156" cy="1069791"/>
          </a:xfrm>
        </p:grpSpPr>
        <p:sp>
          <p:nvSpPr>
            <p:cNvPr id="5" name="Rectangle 4"/>
            <p:cNvSpPr/>
            <p:nvPr/>
          </p:nvSpPr>
          <p:spPr>
            <a:xfrm>
              <a:off x="3291042" y="1905000"/>
              <a:ext cx="533400" cy="533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495798" y="1905000"/>
              <a:ext cx="533400" cy="533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4" idx="2"/>
              <a:endCxn id="5" idx="3"/>
            </p:cNvCxnSpPr>
            <p:nvPr/>
          </p:nvCxnSpPr>
          <p:spPr>
            <a:xfrm flipH="1">
              <a:off x="3824442" y="2171701"/>
              <a:ext cx="6713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60555" y="2171700"/>
              <a:ext cx="0" cy="584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548318" y="2756599"/>
              <a:ext cx="122200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762498" y="2756599"/>
              <a:ext cx="3" cy="2181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Family 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Connector 15"/>
          <p:cNvCxnSpPr/>
          <p:nvPr/>
        </p:nvCxnSpPr>
        <p:spPr>
          <a:xfrm>
            <a:off x="3604381" y="3352800"/>
            <a:ext cx="1671" cy="259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Raute 16"/>
          <p:cNvSpPr/>
          <p:nvPr/>
        </p:nvSpPr>
        <p:spPr>
          <a:xfrm>
            <a:off x="4704635" y="3605747"/>
            <a:ext cx="626400" cy="626400"/>
          </a:xfrm>
          <a:prstGeom prst="diamond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dk1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143001" y="49530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Fig. 2: Pedigree of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2: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father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unspecified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ARM,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one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child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perineal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one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healthy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sibling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</a:t>
            </a:r>
            <a:endParaRPr lang="de-DE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542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/>
          <p:nvPr/>
        </p:nvSpPr>
        <p:spPr>
          <a:xfrm>
            <a:off x="4000496" y="3603366"/>
            <a:ext cx="626983" cy="6269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290890" y="2351789"/>
            <a:ext cx="2043109" cy="1001011"/>
            <a:chOff x="3291042" y="1905000"/>
            <a:chExt cx="1738156" cy="851599"/>
          </a:xfrm>
        </p:grpSpPr>
        <p:sp>
          <p:nvSpPr>
            <p:cNvPr id="5" name="Rectangle 4"/>
            <p:cNvSpPr/>
            <p:nvPr/>
          </p:nvSpPr>
          <p:spPr>
            <a:xfrm>
              <a:off x="3291042" y="1905000"/>
              <a:ext cx="533400" cy="533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495798" y="1905000"/>
              <a:ext cx="533400" cy="533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4" idx="2"/>
              <a:endCxn id="5" idx="3"/>
            </p:cNvCxnSpPr>
            <p:nvPr/>
          </p:nvCxnSpPr>
          <p:spPr>
            <a:xfrm flipH="1">
              <a:off x="3824442" y="2171701"/>
              <a:ext cx="6713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60555" y="2171700"/>
              <a:ext cx="0" cy="584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Family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3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Connector 15"/>
          <p:cNvCxnSpPr/>
          <p:nvPr/>
        </p:nvCxnSpPr>
        <p:spPr>
          <a:xfrm>
            <a:off x="4312365" y="3350419"/>
            <a:ext cx="1671" cy="259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1143001" y="49530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Fig.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3: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Pedigree of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3: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father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anal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stenosis</a:t>
            </a:r>
            <a:r>
              <a:rPr lang="de-DE" dirty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one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child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perineal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</a:t>
            </a:r>
            <a:endParaRPr lang="de-DE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661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/>
          <p:nvPr/>
        </p:nvSpPr>
        <p:spPr>
          <a:xfrm>
            <a:off x="4000496" y="3603366"/>
            <a:ext cx="626983" cy="6269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290890" y="2351789"/>
            <a:ext cx="2043109" cy="1001011"/>
            <a:chOff x="3291042" y="1905000"/>
            <a:chExt cx="1738156" cy="851599"/>
          </a:xfrm>
        </p:grpSpPr>
        <p:sp>
          <p:nvSpPr>
            <p:cNvPr id="5" name="Rectangle 4"/>
            <p:cNvSpPr/>
            <p:nvPr/>
          </p:nvSpPr>
          <p:spPr>
            <a:xfrm>
              <a:off x="3291042" y="1905000"/>
              <a:ext cx="533400" cy="533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495798" y="1905000"/>
              <a:ext cx="533400" cy="5334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4" idx="2"/>
              <a:endCxn id="5" idx="3"/>
            </p:cNvCxnSpPr>
            <p:nvPr/>
          </p:nvCxnSpPr>
          <p:spPr>
            <a:xfrm flipH="1">
              <a:off x="3824442" y="2171701"/>
              <a:ext cx="6713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60555" y="2171700"/>
              <a:ext cx="0" cy="584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Family </a:t>
            </a:r>
            <a:r>
              <a:rPr lang="en-US" dirty="0">
                <a:latin typeface="Arial" pitchFamily="34" charset="0"/>
                <a:cs typeface="Arial" pitchFamily="34" charset="0"/>
              </a:rPr>
              <a:t>4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Connector 15"/>
          <p:cNvCxnSpPr/>
          <p:nvPr/>
        </p:nvCxnSpPr>
        <p:spPr>
          <a:xfrm>
            <a:off x="4312365" y="3350419"/>
            <a:ext cx="1671" cy="259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1143001" y="49530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Fig. </a:t>
            </a:r>
            <a:r>
              <a:rPr lang="de-DE" dirty="0">
                <a:latin typeface="Arial" pitchFamily="34" charset="0"/>
                <a:cs typeface="Arial" pitchFamily="34" charset="0"/>
              </a:rPr>
              <a:t>4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Pedigree of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>
                <a:latin typeface="Arial" pitchFamily="34" charset="0"/>
                <a:cs typeface="Arial" pitchFamily="34" charset="0"/>
              </a:rPr>
              <a:t>4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father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>
                <a:latin typeface="Arial" pitchFamily="34" charset="0"/>
                <a:cs typeface="Arial" pitchFamily="34" charset="0"/>
              </a:rPr>
              <a:t>unspecified</a:t>
            </a:r>
            <a:r>
              <a:rPr lang="de-DE" dirty="0">
                <a:latin typeface="Arial" pitchFamily="34" charset="0"/>
                <a:cs typeface="Arial" pitchFamily="34" charset="0"/>
              </a:rPr>
              <a:t> ARM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one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child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perineal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dirty="0">
                <a:latin typeface="Arial" pitchFamily="34" charset="0"/>
                <a:cs typeface="Arial" pitchFamily="34" charset="0"/>
              </a:rPr>
              <a:t>The grandparents and the sister of the affected father of family 4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had </a:t>
            </a:r>
            <a:r>
              <a:rPr lang="en-US" dirty="0">
                <a:latin typeface="Arial" pitchFamily="34" charset="0"/>
                <a:cs typeface="Arial" pitchFamily="34" charset="0"/>
              </a:rPr>
              <a:t>unspecified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ARM.</a:t>
            </a:r>
            <a:endParaRPr lang="de-DE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614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/>
          <p:nvPr/>
        </p:nvSpPr>
        <p:spPr>
          <a:xfrm>
            <a:off x="3292512" y="3605747"/>
            <a:ext cx="626983" cy="6269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290890" y="2351788"/>
            <a:ext cx="2043109" cy="1257484"/>
            <a:chOff x="3291042" y="1905000"/>
            <a:chExt cx="1738156" cy="1069791"/>
          </a:xfrm>
        </p:grpSpPr>
        <p:sp>
          <p:nvSpPr>
            <p:cNvPr id="5" name="Rectangle 4"/>
            <p:cNvSpPr/>
            <p:nvPr/>
          </p:nvSpPr>
          <p:spPr>
            <a:xfrm>
              <a:off x="3291042" y="1905000"/>
              <a:ext cx="533400" cy="5334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495798" y="1905000"/>
              <a:ext cx="533400" cy="5334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4" idx="2"/>
              <a:endCxn id="5" idx="3"/>
            </p:cNvCxnSpPr>
            <p:nvPr/>
          </p:nvCxnSpPr>
          <p:spPr>
            <a:xfrm flipH="1">
              <a:off x="3824442" y="2171701"/>
              <a:ext cx="6713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60555" y="2171700"/>
              <a:ext cx="0" cy="584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548318" y="2756599"/>
              <a:ext cx="122200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762498" y="2756599"/>
              <a:ext cx="3" cy="2181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Family </a:t>
            </a:r>
            <a:r>
              <a:rPr lang="en-US" dirty="0">
                <a:latin typeface="Arial" pitchFamily="34" charset="0"/>
                <a:cs typeface="Arial" pitchFamily="34" charset="0"/>
              </a:rPr>
              <a:t>5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Connector 15"/>
          <p:cNvCxnSpPr/>
          <p:nvPr/>
        </p:nvCxnSpPr>
        <p:spPr>
          <a:xfrm>
            <a:off x="3604381" y="3352800"/>
            <a:ext cx="1671" cy="259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1143001" y="49530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Fig. </a:t>
            </a:r>
            <a:r>
              <a:rPr lang="de-DE" dirty="0">
                <a:latin typeface="Arial" pitchFamily="34" charset="0"/>
                <a:cs typeface="Arial" pitchFamily="34" charset="0"/>
              </a:rPr>
              <a:t>5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Pedigree of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>
                <a:latin typeface="Arial" pitchFamily="34" charset="0"/>
                <a:cs typeface="Arial" pitchFamily="34" charset="0"/>
              </a:rPr>
              <a:t>5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mother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an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ectopic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anus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one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boy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perineal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one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girl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an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ectopic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anus</a:t>
            </a:r>
            <a:endParaRPr lang="de-DE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3"/>
          <p:cNvSpPr/>
          <p:nvPr/>
        </p:nvSpPr>
        <p:spPr>
          <a:xfrm>
            <a:off x="4707017" y="3581400"/>
            <a:ext cx="626983" cy="62698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900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/>
          <p:nvPr/>
        </p:nvSpPr>
        <p:spPr>
          <a:xfrm>
            <a:off x="4707017" y="3605747"/>
            <a:ext cx="626983" cy="6269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290890" y="2351788"/>
            <a:ext cx="2043109" cy="1257484"/>
            <a:chOff x="3291042" y="1905000"/>
            <a:chExt cx="1738156" cy="1069791"/>
          </a:xfrm>
        </p:grpSpPr>
        <p:sp>
          <p:nvSpPr>
            <p:cNvPr id="5" name="Rectangle 4"/>
            <p:cNvSpPr/>
            <p:nvPr/>
          </p:nvSpPr>
          <p:spPr>
            <a:xfrm>
              <a:off x="3291042" y="1905000"/>
              <a:ext cx="533400" cy="5334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495798" y="1905000"/>
              <a:ext cx="533400" cy="5334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4" idx="2"/>
              <a:endCxn id="5" idx="3"/>
            </p:cNvCxnSpPr>
            <p:nvPr/>
          </p:nvCxnSpPr>
          <p:spPr>
            <a:xfrm flipH="1">
              <a:off x="3824442" y="2171701"/>
              <a:ext cx="6713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60555" y="2171700"/>
              <a:ext cx="0" cy="584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548318" y="2756599"/>
              <a:ext cx="122200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762498" y="2756599"/>
              <a:ext cx="3" cy="2181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Family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6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Connector 15"/>
          <p:cNvCxnSpPr/>
          <p:nvPr/>
        </p:nvCxnSpPr>
        <p:spPr>
          <a:xfrm>
            <a:off x="3604381" y="3352800"/>
            <a:ext cx="1671" cy="259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1143001" y="49530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Fig.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6: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Pedigree of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6: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mother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perineal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one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girl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perineal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one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boy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without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</a:t>
            </a:r>
            <a:endParaRPr lang="de-DE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3"/>
          <p:cNvSpPr/>
          <p:nvPr/>
        </p:nvSpPr>
        <p:spPr>
          <a:xfrm>
            <a:off x="3276600" y="3581400"/>
            <a:ext cx="626983" cy="62698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38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290890" y="2351788"/>
            <a:ext cx="2043109" cy="1257484"/>
            <a:chOff x="3291042" y="1905000"/>
            <a:chExt cx="1738156" cy="1069791"/>
          </a:xfrm>
        </p:grpSpPr>
        <p:sp>
          <p:nvSpPr>
            <p:cNvPr id="5" name="Rectangle 4"/>
            <p:cNvSpPr/>
            <p:nvPr/>
          </p:nvSpPr>
          <p:spPr>
            <a:xfrm>
              <a:off x="3291042" y="1905000"/>
              <a:ext cx="533400" cy="5334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495798" y="1905000"/>
              <a:ext cx="533400" cy="5334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4" idx="2"/>
              <a:endCxn id="5" idx="3"/>
            </p:cNvCxnSpPr>
            <p:nvPr/>
          </p:nvCxnSpPr>
          <p:spPr>
            <a:xfrm flipH="1">
              <a:off x="3824442" y="2171701"/>
              <a:ext cx="6713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60555" y="2171700"/>
              <a:ext cx="0" cy="584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548318" y="2756599"/>
              <a:ext cx="122200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762498" y="2756599"/>
              <a:ext cx="3" cy="2181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Family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7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Connector 15"/>
          <p:cNvCxnSpPr/>
          <p:nvPr/>
        </p:nvCxnSpPr>
        <p:spPr>
          <a:xfrm>
            <a:off x="3604381" y="3352800"/>
            <a:ext cx="1671" cy="259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Raute 16"/>
          <p:cNvSpPr/>
          <p:nvPr/>
        </p:nvSpPr>
        <p:spPr>
          <a:xfrm>
            <a:off x="4704635" y="3605747"/>
            <a:ext cx="626400" cy="626400"/>
          </a:xfrm>
          <a:prstGeom prst="diamond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dk1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143001" y="49530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Fig. </a:t>
            </a:r>
            <a:r>
              <a:rPr lang="de-DE" dirty="0">
                <a:latin typeface="Arial" pitchFamily="34" charset="0"/>
                <a:cs typeface="Arial" pitchFamily="34" charset="0"/>
              </a:rPr>
              <a:t>7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Pedigree of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7: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mother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vestibular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one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girl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vestibular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three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healthy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siblings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</a:t>
            </a:r>
            <a:endParaRPr lang="de-DE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4841666" y="3688406"/>
            <a:ext cx="416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3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3"/>
          <p:cNvSpPr/>
          <p:nvPr/>
        </p:nvSpPr>
        <p:spPr>
          <a:xfrm>
            <a:off x="3279812" y="3581400"/>
            <a:ext cx="626983" cy="62698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095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290890" y="2351788"/>
            <a:ext cx="2043109" cy="1257484"/>
            <a:chOff x="3291042" y="1905000"/>
            <a:chExt cx="1738156" cy="1069791"/>
          </a:xfrm>
        </p:grpSpPr>
        <p:sp>
          <p:nvSpPr>
            <p:cNvPr id="5" name="Rectangle 4"/>
            <p:cNvSpPr/>
            <p:nvPr/>
          </p:nvSpPr>
          <p:spPr>
            <a:xfrm>
              <a:off x="3291042" y="1905000"/>
              <a:ext cx="533400" cy="5334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495798" y="1905000"/>
              <a:ext cx="533400" cy="5334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4" idx="2"/>
              <a:endCxn id="5" idx="3"/>
            </p:cNvCxnSpPr>
            <p:nvPr/>
          </p:nvCxnSpPr>
          <p:spPr>
            <a:xfrm flipH="1">
              <a:off x="3824442" y="2171701"/>
              <a:ext cx="6713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60555" y="2171700"/>
              <a:ext cx="0" cy="584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160120" y="2756599"/>
              <a:ext cx="3" cy="2181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Family </a:t>
            </a:r>
            <a:r>
              <a:rPr lang="en-US" dirty="0">
                <a:latin typeface="Arial" pitchFamily="34" charset="0"/>
                <a:cs typeface="Arial" pitchFamily="34" charset="0"/>
              </a:rPr>
              <a:t>8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aute 16"/>
          <p:cNvSpPr/>
          <p:nvPr/>
        </p:nvSpPr>
        <p:spPr>
          <a:xfrm>
            <a:off x="4001233" y="3605747"/>
            <a:ext cx="626400" cy="626400"/>
          </a:xfrm>
          <a:prstGeom prst="diamond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dk1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143001" y="49530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Fig.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8: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Pedigree of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>
                <a:latin typeface="Arial" pitchFamily="34" charset="0"/>
                <a:cs typeface="Arial" pitchFamily="34" charset="0"/>
              </a:rPr>
              <a:t>8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mother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perineal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two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healthy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children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</a:t>
            </a:r>
            <a:endParaRPr lang="de-DE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4138264" y="3688406"/>
            <a:ext cx="416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36695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290890" y="2351788"/>
            <a:ext cx="2043109" cy="1257484"/>
            <a:chOff x="3291042" y="1905000"/>
            <a:chExt cx="1738156" cy="1069791"/>
          </a:xfrm>
        </p:grpSpPr>
        <p:sp>
          <p:nvSpPr>
            <p:cNvPr id="5" name="Rectangle 4"/>
            <p:cNvSpPr/>
            <p:nvPr/>
          </p:nvSpPr>
          <p:spPr>
            <a:xfrm>
              <a:off x="3291042" y="1905000"/>
              <a:ext cx="533400" cy="5334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495798" y="1905000"/>
              <a:ext cx="533400" cy="5334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4" idx="2"/>
              <a:endCxn id="5" idx="3"/>
            </p:cNvCxnSpPr>
            <p:nvPr/>
          </p:nvCxnSpPr>
          <p:spPr>
            <a:xfrm flipH="1">
              <a:off x="3824442" y="2171701"/>
              <a:ext cx="6713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60555" y="2171700"/>
              <a:ext cx="0" cy="584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548318" y="2756599"/>
              <a:ext cx="122200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762498" y="2756599"/>
              <a:ext cx="3" cy="2181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Family </a:t>
            </a:r>
            <a:r>
              <a:rPr lang="en-US" dirty="0">
                <a:latin typeface="Arial" pitchFamily="34" charset="0"/>
                <a:cs typeface="Arial" pitchFamily="34" charset="0"/>
              </a:rPr>
              <a:t>9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Connector 15"/>
          <p:cNvCxnSpPr/>
          <p:nvPr/>
        </p:nvCxnSpPr>
        <p:spPr>
          <a:xfrm>
            <a:off x="3604381" y="3352800"/>
            <a:ext cx="1671" cy="259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1143001" y="49530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Fig. </a:t>
            </a:r>
            <a:r>
              <a:rPr lang="de-DE" dirty="0">
                <a:latin typeface="Arial" pitchFamily="34" charset="0"/>
                <a:cs typeface="Arial" pitchFamily="34" charset="0"/>
              </a:rPr>
              <a:t>9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Pedigree of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>
                <a:latin typeface="Arial" pitchFamily="34" charset="0"/>
                <a:cs typeface="Arial" pitchFamily="34" charset="0"/>
              </a:rPr>
              <a:t>9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Healthy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parents</a:t>
            </a:r>
            <a:r>
              <a:rPr lang="de-DE" dirty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two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girls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perineal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</a:t>
            </a:r>
            <a:endParaRPr lang="de-DE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3"/>
          <p:cNvSpPr/>
          <p:nvPr/>
        </p:nvSpPr>
        <p:spPr>
          <a:xfrm>
            <a:off x="3276600" y="3581400"/>
            <a:ext cx="626983" cy="62698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3"/>
          <p:cNvSpPr/>
          <p:nvPr/>
        </p:nvSpPr>
        <p:spPr>
          <a:xfrm>
            <a:off x="4707017" y="3581400"/>
            <a:ext cx="626983" cy="62698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958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290890" y="2351788"/>
            <a:ext cx="2043109" cy="1257484"/>
            <a:chOff x="3291042" y="1905000"/>
            <a:chExt cx="1738156" cy="1069791"/>
          </a:xfrm>
        </p:grpSpPr>
        <p:sp>
          <p:nvSpPr>
            <p:cNvPr id="5" name="Rectangle 4"/>
            <p:cNvSpPr/>
            <p:nvPr/>
          </p:nvSpPr>
          <p:spPr>
            <a:xfrm>
              <a:off x="3291042" y="1905000"/>
              <a:ext cx="533400" cy="5334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495798" y="1905000"/>
              <a:ext cx="533400" cy="5334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4" idx="2"/>
              <a:endCxn id="5" idx="3"/>
            </p:cNvCxnSpPr>
            <p:nvPr/>
          </p:nvCxnSpPr>
          <p:spPr>
            <a:xfrm flipH="1">
              <a:off x="3824442" y="2171701"/>
              <a:ext cx="6713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60555" y="2171700"/>
              <a:ext cx="0" cy="584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548318" y="2756599"/>
              <a:ext cx="122200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762498" y="2756599"/>
              <a:ext cx="3" cy="2181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Family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10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Connector 15"/>
          <p:cNvCxnSpPr/>
          <p:nvPr/>
        </p:nvCxnSpPr>
        <p:spPr>
          <a:xfrm>
            <a:off x="3604381" y="3352800"/>
            <a:ext cx="1671" cy="259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1143001" y="49530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Fig. 10: Pedigree of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10: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Healthy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parents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, a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boy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perineal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girl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cloaca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dirty="0">
                <a:latin typeface="Arial" pitchFamily="34" charset="0"/>
                <a:cs typeface="Arial" pitchFamily="34" charset="0"/>
              </a:rPr>
              <a:t>).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postive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family </a:t>
            </a:r>
            <a:r>
              <a:rPr lang="en-US" dirty="0">
                <a:latin typeface="Arial" pitchFamily="34" charset="0"/>
                <a:cs typeface="Arial" pitchFamily="34" charset="0"/>
              </a:rPr>
              <a:t>history of ARM with a maternal second cousin with unspecified ARM has been reported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de-DE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4"/>
          <p:cNvSpPr/>
          <p:nvPr/>
        </p:nvSpPr>
        <p:spPr>
          <a:xfrm>
            <a:off x="3276600" y="3581400"/>
            <a:ext cx="626983" cy="6269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3"/>
          <p:cNvSpPr/>
          <p:nvPr/>
        </p:nvSpPr>
        <p:spPr>
          <a:xfrm>
            <a:off x="4724400" y="3564016"/>
            <a:ext cx="626983" cy="62698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5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/>
          <p:nvPr/>
        </p:nvSpPr>
        <p:spPr>
          <a:xfrm>
            <a:off x="4021217" y="3581400"/>
            <a:ext cx="626983" cy="6269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905128" y="2351788"/>
            <a:ext cx="2428870" cy="1257484"/>
            <a:chOff x="2962859" y="1905000"/>
            <a:chExt cx="2066339" cy="1069791"/>
          </a:xfrm>
        </p:grpSpPr>
        <p:sp>
          <p:nvSpPr>
            <p:cNvPr id="5" name="Rectangle 4"/>
            <p:cNvSpPr/>
            <p:nvPr/>
          </p:nvSpPr>
          <p:spPr>
            <a:xfrm>
              <a:off x="3291042" y="1905000"/>
              <a:ext cx="533400" cy="5334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495798" y="1905000"/>
              <a:ext cx="533400" cy="5334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4" idx="2"/>
              <a:endCxn id="5" idx="3"/>
            </p:cNvCxnSpPr>
            <p:nvPr/>
          </p:nvCxnSpPr>
          <p:spPr>
            <a:xfrm flipH="1">
              <a:off x="3824442" y="2171701"/>
              <a:ext cx="6713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60555" y="2171700"/>
              <a:ext cx="0" cy="584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962859" y="2756599"/>
              <a:ext cx="122200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162151" y="2756599"/>
              <a:ext cx="3" cy="2181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Family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11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Connector 15"/>
          <p:cNvCxnSpPr/>
          <p:nvPr/>
        </p:nvCxnSpPr>
        <p:spPr>
          <a:xfrm>
            <a:off x="2918581" y="3352800"/>
            <a:ext cx="1671" cy="259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1143001" y="49530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Fig.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11: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Pedigree of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11: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Healthy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parents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, a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boy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perineal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another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boy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without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healthy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sibling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</a:t>
            </a:r>
            <a:endParaRPr lang="de-DE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4"/>
          <p:cNvSpPr/>
          <p:nvPr/>
        </p:nvSpPr>
        <p:spPr>
          <a:xfrm>
            <a:off x="2590800" y="3581400"/>
            <a:ext cx="626983" cy="6269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1"/>
          <p:cNvCxnSpPr/>
          <p:nvPr/>
        </p:nvCxnSpPr>
        <p:spPr>
          <a:xfrm>
            <a:off x="4322142" y="3352800"/>
            <a:ext cx="1436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aute 18"/>
          <p:cNvSpPr/>
          <p:nvPr/>
        </p:nvSpPr>
        <p:spPr>
          <a:xfrm>
            <a:off x="5434010" y="3605747"/>
            <a:ext cx="626400" cy="626400"/>
          </a:xfrm>
          <a:prstGeom prst="diamond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dk1"/>
              </a:solidFill>
            </a:endParaRPr>
          </a:p>
        </p:txBody>
      </p:sp>
      <p:cxnSp>
        <p:nvCxnSpPr>
          <p:cNvPr id="21" name="Straight Connector 15"/>
          <p:cNvCxnSpPr/>
          <p:nvPr/>
        </p:nvCxnSpPr>
        <p:spPr>
          <a:xfrm flipH="1">
            <a:off x="5745953" y="3352800"/>
            <a:ext cx="4" cy="25647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006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2905128" y="2351788"/>
            <a:ext cx="2428870" cy="1257484"/>
            <a:chOff x="2962859" y="1905000"/>
            <a:chExt cx="2066339" cy="1069791"/>
          </a:xfrm>
        </p:grpSpPr>
        <p:sp>
          <p:nvSpPr>
            <p:cNvPr id="5" name="Rectangle 4"/>
            <p:cNvSpPr/>
            <p:nvPr/>
          </p:nvSpPr>
          <p:spPr>
            <a:xfrm>
              <a:off x="3291042" y="1905000"/>
              <a:ext cx="533400" cy="5334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495798" y="1905000"/>
              <a:ext cx="533400" cy="5334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4" idx="2"/>
              <a:endCxn id="5" idx="3"/>
            </p:cNvCxnSpPr>
            <p:nvPr/>
          </p:nvCxnSpPr>
          <p:spPr>
            <a:xfrm flipH="1">
              <a:off x="3824442" y="2171701"/>
              <a:ext cx="6713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60555" y="2171700"/>
              <a:ext cx="0" cy="584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962859" y="2756599"/>
              <a:ext cx="122200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162151" y="2756599"/>
              <a:ext cx="3" cy="2181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Family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12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Connector 15"/>
          <p:cNvCxnSpPr/>
          <p:nvPr/>
        </p:nvCxnSpPr>
        <p:spPr>
          <a:xfrm>
            <a:off x="2918581" y="3352800"/>
            <a:ext cx="1671" cy="259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1143001" y="49530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Fig.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12: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Pedigree of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12: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Healthy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parents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, a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girl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perineal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another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affected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child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unspecified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ARM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healthy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sibling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</a:t>
            </a:r>
            <a:endParaRPr lang="de-DE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1"/>
          <p:cNvCxnSpPr/>
          <p:nvPr/>
        </p:nvCxnSpPr>
        <p:spPr>
          <a:xfrm>
            <a:off x="4322142" y="3352800"/>
            <a:ext cx="1436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aute 18"/>
          <p:cNvSpPr/>
          <p:nvPr/>
        </p:nvSpPr>
        <p:spPr>
          <a:xfrm>
            <a:off x="5434010" y="3605747"/>
            <a:ext cx="626400" cy="626400"/>
          </a:xfrm>
          <a:prstGeom prst="diamond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dk1"/>
              </a:solidFill>
            </a:endParaRPr>
          </a:p>
        </p:txBody>
      </p:sp>
      <p:cxnSp>
        <p:nvCxnSpPr>
          <p:cNvPr id="21" name="Straight Connector 15"/>
          <p:cNvCxnSpPr/>
          <p:nvPr/>
        </p:nvCxnSpPr>
        <p:spPr>
          <a:xfrm flipH="1">
            <a:off x="5745953" y="3352800"/>
            <a:ext cx="4" cy="25647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3"/>
          <p:cNvSpPr/>
          <p:nvPr/>
        </p:nvSpPr>
        <p:spPr>
          <a:xfrm>
            <a:off x="2590800" y="3564016"/>
            <a:ext cx="626983" cy="62698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aute 22"/>
          <p:cNvSpPr/>
          <p:nvPr/>
        </p:nvSpPr>
        <p:spPr>
          <a:xfrm>
            <a:off x="4001863" y="3581400"/>
            <a:ext cx="626400" cy="626400"/>
          </a:xfrm>
          <a:prstGeom prst="diamond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80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/>
          <p:nvPr/>
        </p:nvSpPr>
        <p:spPr>
          <a:xfrm>
            <a:off x="4021217" y="3581400"/>
            <a:ext cx="626983" cy="62698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905128" y="2351788"/>
            <a:ext cx="2428870" cy="1257484"/>
            <a:chOff x="2962859" y="1905000"/>
            <a:chExt cx="2066339" cy="1069791"/>
          </a:xfrm>
        </p:grpSpPr>
        <p:sp>
          <p:nvSpPr>
            <p:cNvPr id="5" name="Rectangle 4"/>
            <p:cNvSpPr/>
            <p:nvPr/>
          </p:nvSpPr>
          <p:spPr>
            <a:xfrm>
              <a:off x="3291042" y="1905000"/>
              <a:ext cx="533400" cy="5334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495798" y="1905000"/>
              <a:ext cx="533400" cy="5334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4" idx="2"/>
              <a:endCxn id="5" idx="3"/>
            </p:cNvCxnSpPr>
            <p:nvPr/>
          </p:nvCxnSpPr>
          <p:spPr>
            <a:xfrm flipH="1">
              <a:off x="3824442" y="2171701"/>
              <a:ext cx="67135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60555" y="2171700"/>
              <a:ext cx="0" cy="584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962859" y="2756599"/>
              <a:ext cx="122200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162151" y="2756599"/>
              <a:ext cx="3" cy="2181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Family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13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Connector 15"/>
          <p:cNvCxnSpPr/>
          <p:nvPr/>
        </p:nvCxnSpPr>
        <p:spPr>
          <a:xfrm>
            <a:off x="2918581" y="3352800"/>
            <a:ext cx="1671" cy="259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1143001" y="49530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Fig.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13: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Pedigree of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family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13: </a:t>
            </a:r>
            <a:r>
              <a:rPr lang="de-DE" dirty="0" err="1">
                <a:latin typeface="Arial" pitchFamily="34" charset="0"/>
                <a:cs typeface="Arial" pitchFamily="34" charset="0"/>
              </a:rPr>
              <a:t>Healthy</a:t>
            </a:r>
            <a:r>
              <a:rPr lang="de-DE" dirty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>
                <a:latin typeface="Arial" pitchFamily="34" charset="0"/>
                <a:cs typeface="Arial" pitchFamily="34" charset="0"/>
              </a:rPr>
              <a:t>parents</a:t>
            </a:r>
            <a:r>
              <a:rPr lang="de-DE" dirty="0">
                <a:latin typeface="Arial" pitchFamily="34" charset="0"/>
                <a:cs typeface="Arial" pitchFamily="34" charset="0"/>
              </a:rPr>
              <a:t>, a </a:t>
            </a:r>
            <a:r>
              <a:rPr lang="de-DE" dirty="0" err="1">
                <a:latin typeface="Arial" pitchFamily="34" charset="0"/>
                <a:cs typeface="Arial" pitchFamily="34" charset="0"/>
              </a:rPr>
              <a:t>girl</a:t>
            </a:r>
            <a:r>
              <a:rPr lang="de-DE" dirty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>
                <a:latin typeface="Arial" pitchFamily="34" charset="0"/>
                <a:cs typeface="Arial" pitchFamily="34" charset="0"/>
              </a:rPr>
              <a:t>with</a:t>
            </a:r>
            <a:r>
              <a:rPr lang="de-DE" dirty="0"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>
                <a:latin typeface="Arial" pitchFamily="34" charset="0"/>
                <a:cs typeface="Arial" pitchFamily="34" charset="0"/>
              </a:rPr>
              <a:t>vestibular</a:t>
            </a:r>
            <a:r>
              <a:rPr lang="de-DE" dirty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de-DE" dirty="0">
                <a:latin typeface="Arial" pitchFamily="34" charset="0"/>
                <a:cs typeface="Arial" pitchFamily="34" charset="0"/>
              </a:rPr>
              <a:t>a </a:t>
            </a:r>
            <a:r>
              <a:rPr lang="de-DE" dirty="0" err="1">
                <a:latin typeface="Arial" pitchFamily="34" charset="0"/>
                <a:cs typeface="Arial" pitchFamily="34" charset="0"/>
              </a:rPr>
              <a:t>boy</a:t>
            </a:r>
            <a:r>
              <a:rPr lang="de-DE" dirty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>
                <a:latin typeface="Arial" pitchFamily="34" charset="0"/>
                <a:cs typeface="Arial" pitchFamily="34" charset="0"/>
              </a:rPr>
              <a:t>with</a:t>
            </a:r>
            <a:r>
              <a:rPr lang="de-DE" dirty="0"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>
                <a:latin typeface="Arial" pitchFamily="34" charset="0"/>
                <a:cs typeface="Arial" pitchFamily="34" charset="0"/>
              </a:rPr>
              <a:t>recto-uretheral</a:t>
            </a:r>
            <a:r>
              <a:rPr lang="de-DE" dirty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fistula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healthy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sibling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</a:t>
            </a:r>
            <a:endParaRPr lang="de-DE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1"/>
          <p:cNvCxnSpPr/>
          <p:nvPr/>
        </p:nvCxnSpPr>
        <p:spPr>
          <a:xfrm>
            <a:off x="4322142" y="3352800"/>
            <a:ext cx="1436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aute 18"/>
          <p:cNvSpPr/>
          <p:nvPr/>
        </p:nvSpPr>
        <p:spPr>
          <a:xfrm>
            <a:off x="5434010" y="3605747"/>
            <a:ext cx="626400" cy="626400"/>
          </a:xfrm>
          <a:prstGeom prst="diamond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dk1"/>
              </a:solidFill>
            </a:endParaRPr>
          </a:p>
        </p:txBody>
      </p:sp>
      <p:cxnSp>
        <p:nvCxnSpPr>
          <p:cNvPr id="21" name="Straight Connector 15"/>
          <p:cNvCxnSpPr/>
          <p:nvPr/>
        </p:nvCxnSpPr>
        <p:spPr>
          <a:xfrm flipH="1">
            <a:off x="5745953" y="3352800"/>
            <a:ext cx="4" cy="25647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3"/>
          <p:cNvSpPr/>
          <p:nvPr/>
        </p:nvSpPr>
        <p:spPr>
          <a:xfrm>
            <a:off x="2606760" y="3564016"/>
            <a:ext cx="626983" cy="62698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62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</Words>
  <Application>Microsoft Office PowerPoint</Application>
  <PresentationFormat>Bildschirmpräsentation (4:3)</PresentationFormat>
  <Paragraphs>28</Paragraphs>
  <Slides>13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4" baseType="lpstr"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Solved CAKUT patient Exome Capture</dc:title>
  <dc:creator>Dworschak, Gabriel</dc:creator>
  <cp:lastModifiedBy>GD</cp:lastModifiedBy>
  <cp:revision>45</cp:revision>
  <cp:lastPrinted>2013-03-12T15:03:04Z</cp:lastPrinted>
  <dcterms:created xsi:type="dcterms:W3CDTF">2006-08-16T00:00:00Z</dcterms:created>
  <dcterms:modified xsi:type="dcterms:W3CDTF">2017-07-28T13:08:38Z</dcterms:modified>
</cp:coreProperties>
</file>