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4"/>
    <p:restoredTop sz="94682"/>
  </p:normalViewPr>
  <p:slideViewPr>
    <p:cSldViewPr snapToGrid="0" snapToObjects="1">
      <p:cViewPr varScale="1">
        <p:scale>
          <a:sx n="98" d="100"/>
          <a:sy n="98" d="100"/>
        </p:scale>
        <p:origin x="200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224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282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874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onder voett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Rechthoek 5"/>
          <p:cNvSpPr/>
          <p:nvPr userDrawn="1"/>
        </p:nvSpPr>
        <p:spPr bwMode="auto">
          <a:xfrm>
            <a:off x="0" y="6527800"/>
            <a:ext cx="9144000" cy="330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7" name="Tijdelijke aanduiding voor inhoud 2"/>
          <p:cNvSpPr>
            <a:spLocks noGrp="1"/>
          </p:cNvSpPr>
          <p:nvPr>
            <p:ph idx="1"/>
          </p:nvPr>
        </p:nvSpPr>
        <p:spPr>
          <a:xfrm>
            <a:off x="566738" y="1144587"/>
            <a:ext cx="8291512" cy="5373687"/>
          </a:xfrm>
        </p:spPr>
        <p:txBody>
          <a:bodyPr/>
          <a:lstStyle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3490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01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466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2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733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0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070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35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66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1C7DC-E2F6-8848-AA7A-A339B4401519}" type="datetimeFigureOut">
              <a:rPr lang="nl-NL" smtClean="0"/>
              <a:t>04-02-19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809E6-3486-2F48-937D-58E755A39D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586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487486"/>
            <a:ext cx="3589710" cy="355275"/>
          </a:xfrm>
        </p:spPr>
        <p:txBody>
          <a:bodyPr>
            <a:noAutofit/>
          </a:bodyPr>
          <a:lstStyle/>
          <a:p>
            <a:pPr algn="ctr"/>
            <a:r>
              <a:rPr lang="nl-NL" sz="2000" dirty="0" err="1"/>
              <a:t>Algorithm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Skeletal</a:t>
            </a:r>
            <a:r>
              <a:rPr lang="nl-NL" sz="2000" dirty="0"/>
              <a:t> </a:t>
            </a:r>
            <a:r>
              <a:rPr lang="nl-NL" sz="2000" dirty="0" err="1"/>
              <a:t>evaluation</a:t>
            </a:r>
            <a:endParaRPr lang="nl-NL" sz="2000" dirty="0"/>
          </a:p>
        </p:txBody>
      </p:sp>
      <p:sp>
        <p:nvSpPr>
          <p:cNvPr id="80" name="Rectangle 3"/>
          <p:cNvSpPr/>
          <p:nvPr/>
        </p:nvSpPr>
        <p:spPr>
          <a:xfrm>
            <a:off x="2442575" y="1603462"/>
            <a:ext cx="2091848" cy="73755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Scintigraphy</a:t>
            </a:r>
          </a:p>
          <a:p>
            <a:pPr algn="ctr"/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X-ray of affected sites</a:t>
            </a:r>
          </a:p>
          <a:p>
            <a:pPr algn="ctr"/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If located in vertebrae: assess scoliosis</a:t>
            </a:r>
          </a:p>
        </p:txBody>
      </p:sp>
      <p:sp>
        <p:nvSpPr>
          <p:cNvPr id="116" name="Tekstvak 81"/>
          <p:cNvSpPr txBox="1"/>
          <p:nvPr/>
        </p:nvSpPr>
        <p:spPr>
          <a:xfrm>
            <a:off x="6136238" y="5802983"/>
            <a:ext cx="383493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l-NL" sz="105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0" name="Rectangle 3"/>
          <p:cNvSpPr/>
          <p:nvPr/>
        </p:nvSpPr>
        <p:spPr>
          <a:xfrm>
            <a:off x="2092738" y="179564"/>
            <a:ext cx="2792769" cy="7771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/>
                <a:cs typeface="Arial"/>
              </a:rPr>
              <a:t>Fibrous dysplasia lesion*</a:t>
            </a:r>
          </a:p>
          <a:p>
            <a:pPr algn="ctr"/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nl-NL" sz="1000" b="1" baseline="30000" dirty="0"/>
              <a:t>*</a:t>
            </a:r>
            <a:r>
              <a:rPr lang="nl-NL" sz="1000" b="1" dirty="0"/>
              <a:t>Diagnosis </a:t>
            </a:r>
            <a:r>
              <a:rPr lang="nl-NL" sz="1000" b="1" dirty="0" err="1"/>
              <a:t>Radiologically</a:t>
            </a:r>
            <a:r>
              <a:rPr lang="nl-NL" sz="1000" b="1" dirty="0"/>
              <a:t> </a:t>
            </a:r>
            <a:r>
              <a:rPr lang="nl-NL" sz="1000" b="1" dirty="0" err="1"/>
              <a:t>and</a:t>
            </a:r>
            <a:r>
              <a:rPr lang="nl-NL" sz="1000" b="1" dirty="0"/>
              <a:t>/or </a:t>
            </a:r>
            <a:r>
              <a:rPr lang="nl-NL" sz="1000" b="1" dirty="0" err="1"/>
              <a:t>histologically</a:t>
            </a:r>
            <a:r>
              <a:rPr lang="nl-NL" sz="1000" b="1" dirty="0"/>
              <a:t> (</a:t>
            </a:r>
            <a:r>
              <a:rPr lang="nl-NL" sz="1000" b="1" dirty="0" err="1"/>
              <a:t>including</a:t>
            </a:r>
            <a:r>
              <a:rPr lang="nl-NL" sz="1000" b="1" dirty="0"/>
              <a:t> </a:t>
            </a:r>
            <a:r>
              <a:rPr lang="nl-NL" sz="1000" b="1" dirty="0" err="1"/>
              <a:t>Gnas</a:t>
            </a:r>
            <a:r>
              <a:rPr lang="nl-NL" sz="1000" b="1" dirty="0"/>
              <a:t> </a:t>
            </a:r>
            <a:r>
              <a:rPr lang="nl-NL" sz="1000" b="1" dirty="0" err="1"/>
              <a:t>mutation</a:t>
            </a:r>
            <a:r>
              <a:rPr lang="nl-NL" sz="1000" b="1" dirty="0"/>
              <a:t> in </a:t>
            </a:r>
            <a:r>
              <a:rPr lang="nl-NL" sz="1000" b="1" dirty="0" err="1"/>
              <a:t>Craniofacial</a:t>
            </a:r>
            <a:r>
              <a:rPr lang="nl-NL" sz="1000" b="1" dirty="0"/>
              <a:t> (CFD) or mono-ostotic </a:t>
            </a:r>
            <a:r>
              <a:rPr lang="nl-NL" sz="1000" b="1" dirty="0" err="1"/>
              <a:t>Fiibrous</a:t>
            </a:r>
            <a:r>
              <a:rPr lang="nl-NL" sz="1000" b="1" dirty="0"/>
              <a:t> </a:t>
            </a:r>
            <a:r>
              <a:rPr lang="nl-NL" sz="1000" b="1" dirty="0" err="1"/>
              <a:t>dyspslais</a:t>
            </a:r>
            <a:r>
              <a:rPr lang="nl-NL" sz="1000" b="1" dirty="0"/>
              <a:t>)</a:t>
            </a:r>
          </a:p>
        </p:txBody>
      </p:sp>
      <p:sp>
        <p:nvSpPr>
          <p:cNvPr id="48" name="Rectangle 3"/>
          <p:cNvSpPr/>
          <p:nvPr/>
        </p:nvSpPr>
        <p:spPr>
          <a:xfrm>
            <a:off x="5138633" y="1603462"/>
            <a:ext cx="1714762" cy="73755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Mono-</a:t>
            </a:r>
            <a:r>
              <a:rPr lang="en-US" sz="1050" b="1" dirty="0" err="1">
                <a:solidFill>
                  <a:srgbClr val="000000"/>
                </a:solidFill>
                <a:latin typeface="Arial"/>
                <a:cs typeface="Arial"/>
              </a:rPr>
              <a:t>ostotic</a:t>
            </a:r>
            <a:endParaRPr lang="en-US" sz="105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4" name="Rectangle 3"/>
          <p:cNvSpPr/>
          <p:nvPr/>
        </p:nvSpPr>
        <p:spPr>
          <a:xfrm>
            <a:off x="5138633" y="2618965"/>
            <a:ext cx="1714762" cy="71606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 err="1">
                <a:solidFill>
                  <a:srgbClr val="000000"/>
                </a:solidFill>
                <a:latin typeface="Arial"/>
                <a:cs typeface="Arial"/>
              </a:rPr>
              <a:t>Polyostotic</a:t>
            </a:r>
            <a:endParaRPr lang="en-US" sz="105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0" name="Rectangle 6"/>
          <p:cNvSpPr/>
          <p:nvPr/>
        </p:nvSpPr>
        <p:spPr>
          <a:xfrm>
            <a:off x="149899" y="3868914"/>
            <a:ext cx="1545037" cy="73755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See Endocrine</a:t>
            </a:r>
          </a:p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Algorithm</a:t>
            </a:r>
          </a:p>
        </p:txBody>
      </p:sp>
      <p:cxnSp>
        <p:nvCxnSpPr>
          <p:cNvPr id="201" name="Straight Arrow Connector 49"/>
          <p:cNvCxnSpPr>
            <a:cxnSpLocks/>
            <a:stCxn id="70" idx="2"/>
            <a:endCxn id="80" idx="0"/>
          </p:cNvCxnSpPr>
          <p:nvPr/>
        </p:nvCxnSpPr>
        <p:spPr>
          <a:xfrm flipH="1">
            <a:off x="3488499" y="956737"/>
            <a:ext cx="624" cy="646725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3"/>
          <p:cNvSpPr/>
          <p:nvPr/>
        </p:nvSpPr>
        <p:spPr>
          <a:xfrm>
            <a:off x="2442575" y="3945041"/>
            <a:ext cx="2091848" cy="58529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Extraskeletal Assessment:</a:t>
            </a:r>
          </a:p>
          <a:p>
            <a:pPr algn="ctr"/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Endocrine, Dermatological, Quality of life</a:t>
            </a:r>
          </a:p>
          <a:p>
            <a:pPr algn="ctr"/>
            <a:endParaRPr lang="en-US" sz="105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41" name="Rectangle 6">
            <a:hlinkClick r:id="" action="ppaction://noaction"/>
          </p:cNvPr>
          <p:cNvSpPr/>
          <p:nvPr/>
        </p:nvSpPr>
        <p:spPr>
          <a:xfrm>
            <a:off x="149900" y="2999161"/>
            <a:ext cx="1545037" cy="58865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See CFD algorithm</a:t>
            </a:r>
          </a:p>
        </p:txBody>
      </p:sp>
      <p:sp>
        <p:nvSpPr>
          <p:cNvPr id="36" name="Rectangle 3"/>
          <p:cNvSpPr/>
          <p:nvPr/>
        </p:nvSpPr>
        <p:spPr>
          <a:xfrm>
            <a:off x="7716032" y="1603430"/>
            <a:ext cx="1416305" cy="73755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Skeletal immaturity: </a:t>
            </a:r>
          </a:p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Annual checks</a:t>
            </a:r>
          </a:p>
        </p:txBody>
      </p:sp>
      <p:sp>
        <p:nvSpPr>
          <p:cNvPr id="107" name="Rectangle 6"/>
          <p:cNvSpPr/>
          <p:nvPr/>
        </p:nvSpPr>
        <p:spPr>
          <a:xfrm>
            <a:off x="149901" y="1681358"/>
            <a:ext cx="1545037" cy="5816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CFD?</a:t>
            </a:r>
          </a:p>
        </p:txBody>
      </p:sp>
      <p:cxnSp>
        <p:nvCxnSpPr>
          <p:cNvPr id="134" name="Straight Arrow Connector 49"/>
          <p:cNvCxnSpPr>
            <a:stCxn id="80" idx="1"/>
            <a:endCxn id="107" idx="3"/>
          </p:cNvCxnSpPr>
          <p:nvPr/>
        </p:nvCxnSpPr>
        <p:spPr>
          <a:xfrm flipH="1" flipV="1">
            <a:off x="1694938" y="1972207"/>
            <a:ext cx="747637" cy="32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49"/>
          <p:cNvCxnSpPr>
            <a:stCxn id="107" idx="2"/>
            <a:endCxn id="141" idx="0"/>
          </p:cNvCxnSpPr>
          <p:nvPr/>
        </p:nvCxnSpPr>
        <p:spPr>
          <a:xfrm flipH="1">
            <a:off x="922419" y="2263055"/>
            <a:ext cx="1" cy="736106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kstvak 81"/>
          <p:cNvSpPr txBox="1"/>
          <p:nvPr/>
        </p:nvSpPr>
        <p:spPr>
          <a:xfrm>
            <a:off x="709369" y="2471344"/>
            <a:ext cx="42609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rgbClr val="000000"/>
                </a:solidFill>
                <a:latin typeface="Arial"/>
                <a:cs typeface="Arial"/>
              </a:rPr>
              <a:t>Yes</a:t>
            </a:r>
          </a:p>
        </p:txBody>
      </p:sp>
      <p:cxnSp>
        <p:nvCxnSpPr>
          <p:cNvPr id="149" name="Straight Arrow Connector 49"/>
          <p:cNvCxnSpPr>
            <a:stCxn id="60" idx="1"/>
            <a:endCxn id="200" idx="3"/>
          </p:cNvCxnSpPr>
          <p:nvPr/>
        </p:nvCxnSpPr>
        <p:spPr>
          <a:xfrm flipH="1">
            <a:off x="1694936" y="4237689"/>
            <a:ext cx="747639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49"/>
          <p:cNvCxnSpPr>
            <a:stCxn id="80" idx="2"/>
            <a:endCxn id="60" idx="0"/>
          </p:cNvCxnSpPr>
          <p:nvPr/>
        </p:nvCxnSpPr>
        <p:spPr>
          <a:xfrm>
            <a:off x="3488499" y="2341015"/>
            <a:ext cx="0" cy="1604026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Tekstvak 81"/>
          <p:cNvSpPr txBox="1"/>
          <p:nvPr/>
        </p:nvSpPr>
        <p:spPr>
          <a:xfrm>
            <a:off x="1660969" y="3945041"/>
            <a:ext cx="8942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 err="1">
                <a:solidFill>
                  <a:srgbClr val="000000"/>
                </a:solidFill>
                <a:latin typeface="Arial"/>
                <a:cs typeface="Arial"/>
              </a:rPr>
              <a:t>Abnormal</a:t>
            </a:r>
            <a:r>
              <a:rPr lang="nl-NL" sz="1050" dirty="0">
                <a:solidFill>
                  <a:srgbClr val="000000"/>
                </a:solidFill>
                <a:latin typeface="Arial"/>
                <a:cs typeface="Arial"/>
              </a:rPr>
              <a:t>?</a:t>
            </a:r>
          </a:p>
        </p:txBody>
      </p:sp>
      <p:cxnSp>
        <p:nvCxnSpPr>
          <p:cNvPr id="163" name="Straight Arrow Connector 49"/>
          <p:cNvCxnSpPr>
            <a:stCxn id="80" idx="3"/>
            <a:endCxn id="48" idx="1"/>
          </p:cNvCxnSpPr>
          <p:nvPr/>
        </p:nvCxnSpPr>
        <p:spPr>
          <a:xfrm>
            <a:off x="4534423" y="1972239"/>
            <a:ext cx="604210" cy="0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Gebogen verbindingslijn 166"/>
          <p:cNvCxnSpPr>
            <a:stCxn id="80" idx="3"/>
            <a:endCxn id="84" idx="1"/>
          </p:cNvCxnSpPr>
          <p:nvPr/>
        </p:nvCxnSpPr>
        <p:spPr>
          <a:xfrm>
            <a:off x="4534423" y="1972239"/>
            <a:ext cx="604210" cy="1004758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Rectangle 6"/>
          <p:cNvSpPr/>
          <p:nvPr/>
        </p:nvSpPr>
        <p:spPr>
          <a:xfrm>
            <a:off x="2442574" y="5221286"/>
            <a:ext cx="2091848" cy="5816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Pain?</a:t>
            </a:r>
          </a:p>
        </p:txBody>
      </p:sp>
      <p:cxnSp>
        <p:nvCxnSpPr>
          <p:cNvPr id="217" name="Straight Arrow Connector 49"/>
          <p:cNvCxnSpPr>
            <a:stCxn id="60" idx="2"/>
            <a:endCxn id="214" idx="0"/>
          </p:cNvCxnSpPr>
          <p:nvPr/>
        </p:nvCxnSpPr>
        <p:spPr>
          <a:xfrm flipH="1">
            <a:off x="3488498" y="4530337"/>
            <a:ext cx="1" cy="690949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Arrow Connector 49"/>
          <p:cNvCxnSpPr>
            <a:stCxn id="214" idx="1"/>
            <a:endCxn id="222" idx="3"/>
          </p:cNvCxnSpPr>
          <p:nvPr/>
        </p:nvCxnSpPr>
        <p:spPr>
          <a:xfrm flipH="1">
            <a:off x="1694936" y="5512135"/>
            <a:ext cx="747638" cy="0"/>
          </a:xfrm>
          <a:prstGeom prst="straightConnector1">
            <a:avLst/>
          </a:prstGeom>
          <a:ln w="317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1" name="Tekstvak 81"/>
          <p:cNvSpPr txBox="1"/>
          <p:nvPr/>
        </p:nvSpPr>
        <p:spPr>
          <a:xfrm>
            <a:off x="1855706" y="5385176"/>
            <a:ext cx="42609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rgbClr val="000000"/>
                </a:solidFill>
                <a:latin typeface="Arial"/>
                <a:cs typeface="Arial"/>
              </a:rPr>
              <a:t>Yes</a:t>
            </a:r>
          </a:p>
        </p:txBody>
      </p:sp>
      <p:sp>
        <p:nvSpPr>
          <p:cNvPr id="222" name="Rectangle 6">
            <a:hlinkClick r:id="" action="ppaction://noaction"/>
          </p:cNvPr>
          <p:cNvSpPr/>
          <p:nvPr/>
        </p:nvSpPr>
        <p:spPr>
          <a:xfrm>
            <a:off x="149899" y="5221286"/>
            <a:ext cx="1545037" cy="5816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See Pain in FD algorithm</a:t>
            </a:r>
          </a:p>
        </p:txBody>
      </p:sp>
      <p:sp>
        <p:nvSpPr>
          <p:cNvPr id="234" name="Rectangle 3"/>
          <p:cNvSpPr/>
          <p:nvPr/>
        </p:nvSpPr>
        <p:spPr>
          <a:xfrm>
            <a:off x="7705999" y="2542138"/>
            <a:ext cx="1426339" cy="77725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Skeletal Mature</a:t>
            </a:r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algn="ctr"/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Follow up clinical and radiological at  24-36 months</a:t>
            </a:r>
          </a:p>
        </p:txBody>
      </p:sp>
      <p:cxnSp>
        <p:nvCxnSpPr>
          <p:cNvPr id="235" name="Straight Arrow Connector 49"/>
          <p:cNvCxnSpPr>
            <a:stCxn id="48" idx="3"/>
            <a:endCxn id="36" idx="1"/>
          </p:cNvCxnSpPr>
          <p:nvPr/>
        </p:nvCxnSpPr>
        <p:spPr>
          <a:xfrm flipV="1">
            <a:off x="6853395" y="1972207"/>
            <a:ext cx="862637" cy="32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8" name="Gebogen verbindingslijn 237"/>
          <p:cNvCxnSpPr>
            <a:endCxn id="234" idx="1"/>
          </p:cNvCxnSpPr>
          <p:nvPr/>
        </p:nvCxnSpPr>
        <p:spPr>
          <a:xfrm rot="16200000" flipH="1">
            <a:off x="6988960" y="2213728"/>
            <a:ext cx="958561" cy="47551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Rectangle 3"/>
          <p:cNvSpPr/>
          <p:nvPr/>
        </p:nvSpPr>
        <p:spPr>
          <a:xfrm>
            <a:off x="7705997" y="3924210"/>
            <a:ext cx="1426339" cy="60612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Change in lesion or FD related complaints?</a:t>
            </a:r>
          </a:p>
        </p:txBody>
      </p:sp>
      <p:cxnSp>
        <p:nvCxnSpPr>
          <p:cNvPr id="244" name="Straight Arrow Connector 49"/>
          <p:cNvCxnSpPr>
            <a:stCxn id="234" idx="2"/>
            <a:endCxn id="243" idx="0"/>
          </p:cNvCxnSpPr>
          <p:nvPr/>
        </p:nvCxnSpPr>
        <p:spPr>
          <a:xfrm flipH="1">
            <a:off x="8419167" y="3319397"/>
            <a:ext cx="2" cy="604813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7" name="Rectangle 6"/>
          <p:cNvSpPr/>
          <p:nvPr/>
        </p:nvSpPr>
        <p:spPr>
          <a:xfrm>
            <a:off x="7705997" y="5965145"/>
            <a:ext cx="1426338" cy="58169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Follow up primary care doctor</a:t>
            </a:r>
          </a:p>
        </p:txBody>
      </p:sp>
      <p:cxnSp>
        <p:nvCxnSpPr>
          <p:cNvPr id="248" name="Straight Arrow Connector 49"/>
          <p:cNvCxnSpPr>
            <a:stCxn id="243" idx="2"/>
            <a:endCxn id="247" idx="0"/>
          </p:cNvCxnSpPr>
          <p:nvPr/>
        </p:nvCxnSpPr>
        <p:spPr>
          <a:xfrm flipH="1">
            <a:off x="8419166" y="4530338"/>
            <a:ext cx="1" cy="1434807"/>
          </a:xfrm>
          <a:prstGeom prst="straightConnector1">
            <a:avLst/>
          </a:prstGeom>
          <a:ln w="9525" cmpd="sng">
            <a:solidFill>
              <a:schemeClr val="tx1"/>
            </a:solidFill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1" name="Tekstvak 81"/>
          <p:cNvSpPr txBox="1"/>
          <p:nvPr/>
        </p:nvSpPr>
        <p:spPr>
          <a:xfrm>
            <a:off x="7914968" y="5221286"/>
            <a:ext cx="993057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000" dirty="0">
                <a:solidFill>
                  <a:srgbClr val="000000"/>
                </a:solidFill>
                <a:latin typeface="Arial"/>
                <a:cs typeface="Arial"/>
              </a:rPr>
              <a:t>Change</a:t>
            </a:r>
          </a:p>
          <a:p>
            <a:pPr algn="ctr"/>
            <a:r>
              <a:rPr lang="nl-NL" sz="1000" dirty="0">
                <a:solidFill>
                  <a:srgbClr val="000000"/>
                </a:solidFill>
                <a:latin typeface="Arial"/>
                <a:cs typeface="Arial"/>
              </a:rPr>
              <a:t>in</a:t>
            </a:r>
          </a:p>
          <a:p>
            <a:pPr algn="ctr"/>
            <a:r>
              <a:rPr lang="nl-NL" sz="1000" dirty="0" err="1">
                <a:solidFill>
                  <a:srgbClr val="000000"/>
                </a:solidFill>
                <a:latin typeface="Arial"/>
                <a:cs typeface="Arial"/>
              </a:rPr>
              <a:t>complaints</a:t>
            </a:r>
            <a:endParaRPr lang="nl-NL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52" name="Rectangle 3"/>
          <p:cNvSpPr/>
          <p:nvPr/>
        </p:nvSpPr>
        <p:spPr>
          <a:xfrm>
            <a:off x="5138633" y="6083426"/>
            <a:ext cx="1715444" cy="5816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Refer to specialized Center</a:t>
            </a:r>
          </a:p>
        </p:txBody>
      </p:sp>
      <p:sp>
        <p:nvSpPr>
          <p:cNvPr id="261" name="Rectangle 3"/>
          <p:cNvSpPr/>
          <p:nvPr/>
        </p:nvSpPr>
        <p:spPr>
          <a:xfrm>
            <a:off x="5138633" y="3583125"/>
            <a:ext cx="1714762" cy="94721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Skeletal immaturity: </a:t>
            </a:r>
          </a:p>
          <a:p>
            <a:pPr algn="ctr"/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Annual checks</a:t>
            </a:r>
          </a:p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Skeletal </a:t>
            </a:r>
            <a:r>
              <a:rPr lang="en-US" sz="1050" b="1" dirty="0" err="1">
                <a:solidFill>
                  <a:srgbClr val="000000"/>
                </a:solidFill>
                <a:latin typeface="Arial"/>
                <a:cs typeface="Arial"/>
              </a:rPr>
              <a:t>Mature</a:t>
            </a:r>
            <a:r>
              <a:rPr lang="en-US" sz="1050" dirty="0" err="1">
                <a:solidFill>
                  <a:srgbClr val="000000"/>
                </a:solidFill>
                <a:latin typeface="Arial"/>
                <a:cs typeface="Arial"/>
              </a:rPr>
              <a:t>:Follow</a:t>
            </a:r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 up clinical and radiological at  24 months</a:t>
            </a:r>
          </a:p>
        </p:txBody>
      </p:sp>
      <p:cxnSp>
        <p:nvCxnSpPr>
          <p:cNvPr id="267" name="Straight Arrow Connector 49"/>
          <p:cNvCxnSpPr>
            <a:stCxn id="84" idx="2"/>
            <a:endCxn id="261" idx="0"/>
          </p:cNvCxnSpPr>
          <p:nvPr/>
        </p:nvCxnSpPr>
        <p:spPr>
          <a:xfrm>
            <a:off x="5996014" y="3335029"/>
            <a:ext cx="0" cy="248096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0" name="Gebogen verbindingslijn 279"/>
          <p:cNvCxnSpPr>
            <a:stCxn id="243" idx="1"/>
            <a:endCxn id="252" idx="3"/>
          </p:cNvCxnSpPr>
          <p:nvPr/>
        </p:nvCxnSpPr>
        <p:spPr>
          <a:xfrm rot="10800000" flipV="1">
            <a:off x="6854077" y="4227273"/>
            <a:ext cx="851920" cy="214700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Tekstvak 81"/>
          <p:cNvSpPr txBox="1"/>
          <p:nvPr/>
        </p:nvSpPr>
        <p:spPr>
          <a:xfrm>
            <a:off x="7017432" y="4657647"/>
            <a:ext cx="42609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rgbClr val="000000"/>
                </a:solidFill>
                <a:latin typeface="Arial"/>
                <a:cs typeface="Arial"/>
              </a:rPr>
              <a:t>Yes</a:t>
            </a:r>
          </a:p>
        </p:txBody>
      </p:sp>
      <p:sp>
        <p:nvSpPr>
          <p:cNvPr id="289" name="Rectangle 3"/>
          <p:cNvSpPr/>
          <p:nvPr/>
        </p:nvSpPr>
        <p:spPr>
          <a:xfrm>
            <a:off x="5138633" y="4968763"/>
            <a:ext cx="1714762" cy="60612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latin typeface="Arial"/>
                <a:cs typeface="Arial"/>
              </a:rPr>
              <a:t>Change in lesion or FD related complaints?</a:t>
            </a:r>
          </a:p>
        </p:txBody>
      </p:sp>
      <p:cxnSp>
        <p:nvCxnSpPr>
          <p:cNvPr id="311" name="Straight Arrow Connector 49"/>
          <p:cNvCxnSpPr>
            <a:stCxn id="261" idx="2"/>
            <a:endCxn id="289" idx="0"/>
          </p:cNvCxnSpPr>
          <p:nvPr/>
        </p:nvCxnSpPr>
        <p:spPr>
          <a:xfrm>
            <a:off x="5996014" y="4530338"/>
            <a:ext cx="0" cy="438425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Arrow Connector 49"/>
          <p:cNvCxnSpPr>
            <a:stCxn id="289" idx="2"/>
            <a:endCxn id="252" idx="0"/>
          </p:cNvCxnSpPr>
          <p:nvPr/>
        </p:nvCxnSpPr>
        <p:spPr>
          <a:xfrm>
            <a:off x="5996014" y="5574891"/>
            <a:ext cx="341" cy="508535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9" name="Tekstvak 81"/>
          <p:cNvSpPr txBox="1"/>
          <p:nvPr/>
        </p:nvSpPr>
        <p:spPr>
          <a:xfrm>
            <a:off x="5779553" y="5662762"/>
            <a:ext cx="42609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rgbClr val="000000"/>
                </a:solidFill>
                <a:latin typeface="Arial"/>
                <a:cs typeface="Arial"/>
              </a:rPr>
              <a:t>Yes</a:t>
            </a:r>
          </a:p>
        </p:txBody>
      </p:sp>
      <p:cxnSp>
        <p:nvCxnSpPr>
          <p:cNvPr id="333" name="Gebogen verbindingslijn 332"/>
          <p:cNvCxnSpPr>
            <a:stCxn id="289" idx="1"/>
            <a:endCxn id="261" idx="1"/>
          </p:cNvCxnSpPr>
          <p:nvPr/>
        </p:nvCxnSpPr>
        <p:spPr>
          <a:xfrm rot="10800000">
            <a:off x="5138633" y="4056733"/>
            <a:ext cx="12700" cy="1215095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Tekstvak 81"/>
          <p:cNvSpPr txBox="1"/>
          <p:nvPr/>
        </p:nvSpPr>
        <p:spPr>
          <a:xfrm>
            <a:off x="4712194" y="4657647"/>
            <a:ext cx="42609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rgbClr val="000000"/>
                </a:solidFill>
                <a:latin typeface="Arial"/>
                <a:cs typeface="Arial"/>
              </a:rPr>
              <a:t>No</a:t>
            </a:r>
          </a:p>
        </p:txBody>
      </p:sp>
      <p:cxnSp>
        <p:nvCxnSpPr>
          <p:cNvPr id="46" name="Straight Arrow Connector 49"/>
          <p:cNvCxnSpPr/>
          <p:nvPr/>
        </p:nvCxnSpPr>
        <p:spPr>
          <a:xfrm flipH="1">
            <a:off x="8800845" y="4554423"/>
            <a:ext cx="1" cy="1434807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kstvak 81"/>
          <p:cNvSpPr txBox="1"/>
          <p:nvPr/>
        </p:nvSpPr>
        <p:spPr>
          <a:xfrm>
            <a:off x="8677714" y="4657647"/>
            <a:ext cx="42609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rgbClr val="000000"/>
                </a:solidFill>
                <a:latin typeface="Arial"/>
                <a:cs typeface="Arial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438601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-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13917</TotalTime>
  <Words>136</Words>
  <Application>Microsoft Macintosh PowerPoint</Application>
  <PresentationFormat>On-screen Show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Times</vt:lpstr>
      <vt:lpstr>Office-thema</vt:lpstr>
      <vt:lpstr>Algorithm for Skeletal evaluation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treatment algorithm</dc:title>
  <dc:creator>Natasha Appelman</dc:creator>
  <cp:lastModifiedBy>m javaid</cp:lastModifiedBy>
  <cp:revision>67</cp:revision>
  <cp:lastPrinted>2018-04-29T21:42:44Z</cp:lastPrinted>
  <dcterms:created xsi:type="dcterms:W3CDTF">2018-03-01T18:18:46Z</dcterms:created>
  <dcterms:modified xsi:type="dcterms:W3CDTF">2019-02-04T16:38:00Z</dcterms:modified>
</cp:coreProperties>
</file>