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0" r:id="rId2"/>
    <p:sldId id="261" r:id="rId3"/>
    <p:sldId id="262" r:id="rId4"/>
    <p:sldId id="263" r:id="rId5"/>
    <p:sldId id="274" r:id="rId6"/>
    <p:sldId id="265" r:id="rId7"/>
    <p:sldId id="266" r:id="rId8"/>
    <p:sldId id="267" r:id="rId9"/>
    <p:sldId id="270" r:id="rId10"/>
    <p:sldId id="271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98" autoAdjust="0"/>
    <p:restoredTop sz="95833"/>
  </p:normalViewPr>
  <p:slideViewPr>
    <p:cSldViewPr>
      <p:cViewPr varScale="1">
        <p:scale>
          <a:sx n="108" d="100"/>
          <a:sy n="108" d="100"/>
        </p:scale>
        <p:origin x="1248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7802BA-495B-4978-8A15-493C71D1D325}" type="datetimeFigureOut">
              <a:rPr lang="en-US" smtClean="0"/>
              <a:t>2/1/19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347CE-920C-4412-852E-95CC4561F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181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8A1C6-AE4D-4494-93E4-9F49911979AE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134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2856-127B-4489-BF1B-37648B4368BD}" type="datetimeFigureOut">
              <a:rPr lang="en-US" smtClean="0"/>
              <a:t>2/1/19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C1585-3269-491D-856E-E0080DD6B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57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2856-127B-4489-BF1B-37648B4368BD}" type="datetimeFigureOut">
              <a:rPr lang="en-US" smtClean="0"/>
              <a:t>2/1/19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C1585-3269-491D-856E-E0080DD6B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759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2856-127B-4489-BF1B-37648B4368BD}" type="datetimeFigureOut">
              <a:rPr lang="en-US" smtClean="0"/>
              <a:t>2/1/19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C1585-3269-491D-856E-E0080DD6B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325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2856-127B-4489-BF1B-37648B4368BD}" type="datetimeFigureOut">
              <a:rPr lang="en-US" smtClean="0"/>
              <a:t>2/1/19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C1585-3269-491D-856E-E0080DD6B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720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2856-127B-4489-BF1B-37648B4368BD}" type="datetimeFigureOut">
              <a:rPr lang="en-US" smtClean="0"/>
              <a:t>2/1/19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C1585-3269-491D-856E-E0080DD6B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937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2856-127B-4489-BF1B-37648B4368BD}" type="datetimeFigureOut">
              <a:rPr lang="en-US" smtClean="0"/>
              <a:t>2/1/19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C1585-3269-491D-856E-E0080DD6B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872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2856-127B-4489-BF1B-37648B4368BD}" type="datetimeFigureOut">
              <a:rPr lang="en-US" smtClean="0"/>
              <a:t>2/1/19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C1585-3269-491D-856E-E0080DD6B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555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2856-127B-4489-BF1B-37648B4368BD}" type="datetimeFigureOut">
              <a:rPr lang="en-US" smtClean="0"/>
              <a:t>2/1/19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C1585-3269-491D-856E-E0080DD6B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643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2856-127B-4489-BF1B-37648B4368BD}" type="datetimeFigureOut">
              <a:rPr lang="en-US" smtClean="0"/>
              <a:t>2/1/19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C1585-3269-491D-856E-E0080DD6B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947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2856-127B-4489-BF1B-37648B4368BD}" type="datetimeFigureOut">
              <a:rPr lang="en-US" smtClean="0"/>
              <a:t>2/1/19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C1585-3269-491D-856E-E0080DD6B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20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2856-127B-4489-BF1B-37648B4368BD}" type="datetimeFigureOut">
              <a:rPr lang="en-US" smtClean="0"/>
              <a:t>2/1/19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C1585-3269-491D-856E-E0080DD6B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80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CB2856-127B-4489-BF1B-37648B4368BD}" type="datetimeFigureOut">
              <a:rPr lang="en-US" smtClean="0"/>
              <a:t>2/1/19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AC1585-3269-491D-856E-E0080DD6B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402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67926" y="822719"/>
            <a:ext cx="3258431" cy="769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prstClr val="black"/>
                </a:solidFill>
              </a:rPr>
              <a:t>Gonadal Evaluation in Girls</a:t>
            </a:r>
            <a:endParaRPr lang="en-US" sz="1400" b="1" strike="sngStrike" dirty="0">
              <a:solidFill>
                <a:prstClr val="black"/>
              </a:solidFill>
            </a:endParaRPr>
          </a:p>
          <a:p>
            <a:r>
              <a:rPr lang="en-US" sz="1000" dirty="0">
                <a:solidFill>
                  <a:prstClr val="black"/>
                </a:solidFill>
              </a:rPr>
              <a:t>- Targeted H&amp;P (including menstrual history)</a:t>
            </a:r>
          </a:p>
          <a:p>
            <a:r>
              <a:rPr lang="en-US" sz="1000" dirty="0">
                <a:solidFill>
                  <a:prstClr val="black"/>
                </a:solidFill>
              </a:rPr>
              <a:t>- Review growth curve</a:t>
            </a:r>
          </a:p>
          <a:p>
            <a:r>
              <a:rPr lang="en-US" sz="1000" dirty="0">
                <a:solidFill>
                  <a:prstClr val="black"/>
                </a:solidFill>
              </a:rPr>
              <a:t>- Bone age</a:t>
            </a:r>
            <a:endParaRPr lang="en-US" sz="1000" strike="sngStrike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24709" y="2249797"/>
            <a:ext cx="234696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History of breast development, vaginal bleeding and/or signs of estrogenization below age 8 years</a:t>
            </a:r>
          </a:p>
          <a:p>
            <a:pPr algn="ctr"/>
            <a:r>
              <a:rPr lang="en-US" sz="1000" dirty="0">
                <a:solidFill>
                  <a:prstClr val="black"/>
                </a:solidFill>
              </a:rPr>
              <a:t>and/or</a:t>
            </a:r>
          </a:p>
          <a:p>
            <a:pPr algn="ctr"/>
            <a:r>
              <a:rPr lang="en-US" sz="1000" dirty="0">
                <a:solidFill>
                  <a:prstClr val="black"/>
                </a:solidFill>
              </a:rPr>
              <a:t>History of irregular menses (post-puberty)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02858" y="4379386"/>
            <a:ext cx="9906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Normal US +/- abnormal labs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93451" y="4375996"/>
            <a:ext cx="990600" cy="5539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Ovarian cyst +/- abnormal labs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29968" y="5086290"/>
            <a:ext cx="1143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Possible MAS-associated precocious puberty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19200" y="5086290"/>
            <a:ext cx="1143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Likely MAS-associated precocious puberty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60160" y="2203631"/>
            <a:ext cx="2098431" cy="5539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No history of breast development, vaginal bleeding and/or signs of estrogenization below age 8 years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86817" y="3398582"/>
            <a:ext cx="10668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No bone age advancement</a:t>
            </a:r>
          </a:p>
        </p:txBody>
      </p:sp>
      <p:sp useBgFill="1">
        <p:nvSpPr>
          <p:cNvPr id="15" name="TextBox 14"/>
          <p:cNvSpPr txBox="1"/>
          <p:nvPr/>
        </p:nvSpPr>
        <p:spPr>
          <a:xfrm>
            <a:off x="5128438" y="3398582"/>
            <a:ext cx="1107832" cy="55399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Bone age advancement ≥ 2 years</a:t>
            </a:r>
          </a:p>
        </p:txBody>
      </p:sp>
      <p:cxnSp>
        <p:nvCxnSpPr>
          <p:cNvPr id="17" name="Straight Arrow Connector 16"/>
          <p:cNvCxnSpPr>
            <a:cxnSpLocks/>
            <a:stCxn id="2" idx="2"/>
            <a:endCxn id="4" idx="0"/>
          </p:cNvCxnSpPr>
          <p:nvPr/>
        </p:nvCxnSpPr>
        <p:spPr>
          <a:xfrm flipH="1">
            <a:off x="2498189" y="1592160"/>
            <a:ext cx="2098953" cy="657637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cxnSpLocks/>
            <a:stCxn id="2" idx="2"/>
            <a:endCxn id="13" idx="0"/>
          </p:cNvCxnSpPr>
          <p:nvPr/>
        </p:nvCxnSpPr>
        <p:spPr>
          <a:xfrm>
            <a:off x="4597142" y="1592160"/>
            <a:ext cx="1812234" cy="611471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9" idx="2"/>
            <a:endCxn id="12" idx="0"/>
          </p:cNvCxnSpPr>
          <p:nvPr/>
        </p:nvCxnSpPr>
        <p:spPr>
          <a:xfrm>
            <a:off x="1788751" y="4929994"/>
            <a:ext cx="1949" cy="156296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7" idx="2"/>
            <a:endCxn id="10" idx="0"/>
          </p:cNvCxnSpPr>
          <p:nvPr/>
        </p:nvCxnSpPr>
        <p:spPr>
          <a:xfrm>
            <a:off x="3198158" y="4779496"/>
            <a:ext cx="3310" cy="306794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13" idx="2"/>
            <a:endCxn id="14" idx="0"/>
          </p:cNvCxnSpPr>
          <p:nvPr/>
        </p:nvCxnSpPr>
        <p:spPr>
          <a:xfrm>
            <a:off x="6409376" y="2757629"/>
            <a:ext cx="910841" cy="640953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13" idx="2"/>
            <a:endCxn id="15" idx="0"/>
          </p:cNvCxnSpPr>
          <p:nvPr/>
        </p:nvCxnSpPr>
        <p:spPr>
          <a:xfrm flipH="1">
            <a:off x="5682354" y="2757629"/>
            <a:ext cx="727022" cy="640953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787275" y="4128048"/>
            <a:ext cx="1066800" cy="5539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MAS-associated precocious puberty unlikely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71553" y="4128048"/>
            <a:ext cx="1218615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prstClr val="black"/>
                </a:solidFill>
              </a:rPr>
              <a:t>- </a:t>
            </a:r>
            <a:r>
              <a:rPr lang="en-US" sz="1000">
                <a:solidFill>
                  <a:prstClr val="black"/>
                </a:solidFill>
              </a:rPr>
              <a:t>Possible MAS-associated </a:t>
            </a:r>
            <a:r>
              <a:rPr lang="en-US" sz="1000" dirty="0">
                <a:solidFill>
                  <a:prstClr val="black"/>
                </a:solidFill>
              </a:rPr>
              <a:t>precocious puberty</a:t>
            </a:r>
          </a:p>
          <a:p>
            <a:r>
              <a:rPr lang="en-US" sz="1000" dirty="0">
                <a:solidFill>
                  <a:prstClr val="black"/>
                </a:solidFill>
              </a:rPr>
              <a:t>- Consider other MAS-associated endocrinopathies</a:t>
            </a:r>
          </a:p>
        </p:txBody>
      </p:sp>
      <p:cxnSp>
        <p:nvCxnSpPr>
          <p:cNvPr id="23" name="Straight Arrow Connector 22"/>
          <p:cNvCxnSpPr>
            <a:stCxn id="14" idx="2"/>
            <a:endCxn id="27" idx="0"/>
          </p:cNvCxnSpPr>
          <p:nvPr/>
        </p:nvCxnSpPr>
        <p:spPr>
          <a:xfrm>
            <a:off x="7320217" y="3798692"/>
            <a:ext cx="458" cy="329356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15" idx="2"/>
            <a:endCxn id="28" idx="0"/>
          </p:cNvCxnSpPr>
          <p:nvPr/>
        </p:nvCxnSpPr>
        <p:spPr>
          <a:xfrm flipH="1">
            <a:off x="5680861" y="3952580"/>
            <a:ext cx="1493" cy="175468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431389" y="3575231"/>
            <a:ext cx="21336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prstClr val="black"/>
                </a:solidFill>
              </a:rPr>
              <a:t>-LH, FSH and estradiol</a:t>
            </a:r>
          </a:p>
          <a:p>
            <a:r>
              <a:rPr lang="en-US" sz="1000" dirty="0">
                <a:solidFill>
                  <a:prstClr val="black"/>
                </a:solidFill>
              </a:rPr>
              <a:t>-Pelvic US</a:t>
            </a:r>
          </a:p>
        </p:txBody>
      </p:sp>
      <p:cxnSp>
        <p:nvCxnSpPr>
          <p:cNvPr id="16" name="Straight Arrow Connector 15"/>
          <p:cNvCxnSpPr>
            <a:cxnSpLocks/>
            <a:stCxn id="24" idx="2"/>
            <a:endCxn id="9" idx="0"/>
          </p:cNvCxnSpPr>
          <p:nvPr/>
        </p:nvCxnSpPr>
        <p:spPr>
          <a:xfrm flipH="1">
            <a:off x="1788751" y="3975341"/>
            <a:ext cx="709438" cy="400655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cxnSpLocks/>
            <a:stCxn id="24" idx="2"/>
            <a:endCxn id="7" idx="0"/>
          </p:cNvCxnSpPr>
          <p:nvPr/>
        </p:nvCxnSpPr>
        <p:spPr>
          <a:xfrm>
            <a:off x="2498189" y="3975341"/>
            <a:ext cx="699969" cy="404045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cxnSpLocks/>
            <a:stCxn id="4" idx="2"/>
            <a:endCxn id="24" idx="0"/>
          </p:cNvCxnSpPr>
          <p:nvPr/>
        </p:nvCxnSpPr>
        <p:spPr>
          <a:xfrm>
            <a:off x="2498189" y="3265460"/>
            <a:ext cx="0" cy="309771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0280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84203" y="1981200"/>
            <a:ext cx="254923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prstClr val="black"/>
                </a:solidFill>
              </a:rPr>
              <a:t>Hypercortisolism Management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81200" y="2562761"/>
            <a:ext cx="1856077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prstClr val="black"/>
                </a:solidFill>
              </a:rPr>
              <a:t>Short-term management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01078" y="3200400"/>
            <a:ext cx="1803908" cy="8617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prstClr val="black"/>
                </a:solidFill>
              </a:rPr>
              <a:t>Metyrapone –First line</a:t>
            </a:r>
          </a:p>
          <a:p>
            <a:r>
              <a:rPr lang="en-US" sz="1000" dirty="0">
                <a:solidFill>
                  <a:prstClr val="black"/>
                </a:solidFill>
              </a:rPr>
              <a:t>Etomidate- For critically ill patients unstable for surgery</a:t>
            </a:r>
          </a:p>
          <a:p>
            <a:r>
              <a:rPr lang="en-US" sz="1000" dirty="0">
                <a:solidFill>
                  <a:prstClr val="black"/>
                </a:solidFill>
              </a:rPr>
              <a:t>-Others: mitotane, ketoconazole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06796" y="2562761"/>
            <a:ext cx="188792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prstClr val="black"/>
                </a:solidFill>
              </a:rPr>
              <a:t>Long-term management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19275" y="3182779"/>
            <a:ext cx="1062962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Adrenalectomy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53000" y="3715125"/>
            <a:ext cx="2197109" cy="8617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prstClr val="black"/>
                </a:solidFill>
              </a:rPr>
              <a:t>- Bilateral adrenalectomy</a:t>
            </a:r>
          </a:p>
          <a:p>
            <a:r>
              <a:rPr lang="en-US" sz="1000" dirty="0">
                <a:solidFill>
                  <a:prstClr val="black"/>
                </a:solidFill>
              </a:rPr>
              <a:t>- Spontaneous resolution seen in approx. one third—consider watchful waiting in patients with mild disease </a:t>
            </a:r>
          </a:p>
          <a:p>
            <a:r>
              <a:rPr lang="en-US" sz="1000" dirty="0">
                <a:solidFill>
                  <a:prstClr val="black"/>
                </a:solidFill>
              </a:rPr>
              <a:t>- Monitor cognitive development</a:t>
            </a:r>
          </a:p>
        </p:txBody>
      </p:sp>
      <p:cxnSp>
        <p:nvCxnSpPr>
          <p:cNvPr id="17" name="Straight Arrow Connector 16"/>
          <p:cNvCxnSpPr>
            <a:stCxn id="2" idx="2"/>
            <a:endCxn id="3" idx="0"/>
          </p:cNvCxnSpPr>
          <p:nvPr/>
        </p:nvCxnSpPr>
        <p:spPr>
          <a:xfrm flipH="1">
            <a:off x="2909239" y="2288977"/>
            <a:ext cx="1549579" cy="273784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2" idx="2"/>
            <a:endCxn id="9" idx="0"/>
          </p:cNvCxnSpPr>
          <p:nvPr/>
        </p:nvCxnSpPr>
        <p:spPr>
          <a:xfrm>
            <a:off x="4458818" y="2288977"/>
            <a:ext cx="1591938" cy="273784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cxnSpLocks/>
            <a:stCxn id="3" idx="2"/>
            <a:endCxn id="7" idx="0"/>
          </p:cNvCxnSpPr>
          <p:nvPr/>
        </p:nvCxnSpPr>
        <p:spPr>
          <a:xfrm flipH="1">
            <a:off x="2903032" y="2839760"/>
            <a:ext cx="6207" cy="360640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9" idx="2"/>
            <a:endCxn id="10" idx="0"/>
          </p:cNvCxnSpPr>
          <p:nvPr/>
        </p:nvCxnSpPr>
        <p:spPr>
          <a:xfrm>
            <a:off x="6050756" y="2839760"/>
            <a:ext cx="0" cy="343019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10" idx="2"/>
            <a:endCxn id="11" idx="0"/>
          </p:cNvCxnSpPr>
          <p:nvPr/>
        </p:nvCxnSpPr>
        <p:spPr>
          <a:xfrm>
            <a:off x="6050756" y="3429000"/>
            <a:ext cx="799" cy="286125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B983772-9773-CF4B-A7A5-35A551CFFF6C}"/>
              </a:ext>
            </a:extLst>
          </p:cNvPr>
          <p:cNvSpPr txBox="1"/>
          <p:nvPr/>
        </p:nvSpPr>
        <p:spPr>
          <a:xfrm>
            <a:off x="-237506" y="23156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0222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34127" y="762000"/>
            <a:ext cx="33421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prstClr val="black"/>
                </a:solidFill>
              </a:rPr>
              <a:t>Precocious puberty management in girls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181600" y="1430922"/>
            <a:ext cx="227000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prstClr val="black"/>
                </a:solidFill>
              </a:rPr>
              <a:t>Bone age advancement &lt; 2 years,</a:t>
            </a:r>
          </a:p>
          <a:p>
            <a:pPr algn="ctr"/>
            <a:r>
              <a:rPr lang="en-US" sz="1200" dirty="0">
                <a:solidFill>
                  <a:prstClr val="black"/>
                </a:solidFill>
              </a:rPr>
              <a:t>infrequent bleeding, and </a:t>
            </a:r>
          </a:p>
          <a:p>
            <a:pPr algn="ctr"/>
            <a:r>
              <a:rPr lang="en-US" sz="1200" dirty="0">
                <a:solidFill>
                  <a:prstClr val="black"/>
                </a:solidFill>
              </a:rPr>
              <a:t>no psychological distress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81306" y="1430924"/>
            <a:ext cx="202222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prstClr val="black"/>
                </a:solidFill>
              </a:rPr>
              <a:t>Bone age advanced ≥ 2 years, frequent bleeding, and/or psychological distress</a:t>
            </a:r>
          </a:p>
        </p:txBody>
      </p:sp>
      <p:cxnSp>
        <p:nvCxnSpPr>
          <p:cNvPr id="10" name="Straight Arrow Connector 9"/>
          <p:cNvCxnSpPr>
            <a:stCxn id="2" idx="2"/>
            <a:endCxn id="4" idx="0"/>
          </p:cNvCxnSpPr>
          <p:nvPr/>
        </p:nvCxnSpPr>
        <p:spPr>
          <a:xfrm flipH="1">
            <a:off x="3192417" y="1069777"/>
            <a:ext cx="1412760" cy="361147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2" idx="2"/>
            <a:endCxn id="3" idx="0"/>
          </p:cNvCxnSpPr>
          <p:nvPr/>
        </p:nvCxnSpPr>
        <p:spPr>
          <a:xfrm>
            <a:off x="4605177" y="1069777"/>
            <a:ext cx="1711426" cy="361145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2290308" y="3175337"/>
            <a:ext cx="1815403" cy="8665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prstClr val="black"/>
                </a:solidFill>
              </a:rPr>
              <a:t>- Letrozole 2.5 mg daily</a:t>
            </a:r>
          </a:p>
          <a:p>
            <a:r>
              <a:rPr lang="en-US" sz="1000" dirty="0">
                <a:solidFill>
                  <a:prstClr val="black"/>
                </a:solidFill>
              </a:rPr>
              <a:t>- If ineffective--add or replace with tamoxifen, </a:t>
            </a:r>
            <a:r>
              <a:rPr lang="en-US" sz="1000" dirty="0" err="1">
                <a:solidFill>
                  <a:prstClr val="black"/>
                </a:solidFill>
              </a:rPr>
              <a:t>fulvestrant</a:t>
            </a:r>
            <a:endParaRPr lang="en-US" sz="1000" dirty="0">
              <a:solidFill>
                <a:prstClr val="black"/>
              </a:solidFill>
            </a:endParaRPr>
          </a:p>
          <a:p>
            <a:r>
              <a:rPr lang="en-US" sz="1000" dirty="0">
                <a:solidFill>
                  <a:prstClr val="black"/>
                </a:solidFill>
              </a:rPr>
              <a:t>- Monitor for and treat central puberty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719693" y="2491344"/>
            <a:ext cx="945514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prstClr val="black"/>
                </a:solidFill>
              </a:rPr>
              <a:t>Treatment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684292" y="3328480"/>
            <a:ext cx="1264622" cy="5539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prstClr val="black"/>
                </a:solidFill>
              </a:rPr>
              <a:t>Bone age, growth velocity, H&amp;P every  6 months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844498" y="2505677"/>
            <a:ext cx="950129" cy="2866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prstClr val="black"/>
                </a:solidFill>
              </a:rPr>
              <a:t>Monitoring</a:t>
            </a:r>
          </a:p>
        </p:txBody>
      </p:sp>
      <p:cxnSp>
        <p:nvCxnSpPr>
          <p:cNvPr id="38" name="Straight Arrow Connector 37"/>
          <p:cNvCxnSpPr>
            <a:cxnSpLocks/>
            <a:stCxn id="33" idx="2"/>
            <a:endCxn id="32" idx="0"/>
          </p:cNvCxnSpPr>
          <p:nvPr/>
        </p:nvCxnSpPr>
        <p:spPr>
          <a:xfrm>
            <a:off x="3192450" y="2768343"/>
            <a:ext cx="5560" cy="406994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cxnSpLocks/>
            <a:stCxn id="36" idx="2"/>
            <a:endCxn id="35" idx="0"/>
          </p:cNvCxnSpPr>
          <p:nvPr/>
        </p:nvCxnSpPr>
        <p:spPr>
          <a:xfrm flipH="1">
            <a:off x="6316603" y="2792334"/>
            <a:ext cx="2960" cy="536146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>
            <a:cxnSpLocks/>
            <a:stCxn id="4" idx="2"/>
            <a:endCxn id="33" idx="0"/>
          </p:cNvCxnSpPr>
          <p:nvPr/>
        </p:nvCxnSpPr>
        <p:spPr>
          <a:xfrm>
            <a:off x="3192417" y="2077255"/>
            <a:ext cx="33" cy="414089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>
            <a:cxnSpLocks/>
            <a:stCxn id="32" idx="3"/>
            <a:endCxn id="20" idx="1"/>
          </p:cNvCxnSpPr>
          <p:nvPr/>
        </p:nvCxnSpPr>
        <p:spPr>
          <a:xfrm flipV="1">
            <a:off x="4105711" y="3605480"/>
            <a:ext cx="386736" cy="3145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492447" y="3482369"/>
            <a:ext cx="785231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Monitoring</a:t>
            </a:r>
          </a:p>
        </p:txBody>
      </p:sp>
      <p:cxnSp>
        <p:nvCxnSpPr>
          <p:cNvPr id="21" name="Straight Arrow Connector 20"/>
          <p:cNvCxnSpPr>
            <a:stCxn id="20" idx="3"/>
            <a:endCxn id="35" idx="1"/>
          </p:cNvCxnSpPr>
          <p:nvPr/>
        </p:nvCxnSpPr>
        <p:spPr>
          <a:xfrm flipV="1">
            <a:off x="5277678" y="3605479"/>
            <a:ext cx="406614" cy="1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2F012FA-EC08-4A6B-9840-00FAEDDF3AAB}"/>
              </a:ext>
            </a:extLst>
          </p:cNvPr>
          <p:cNvCxnSpPr>
            <a:cxnSpLocks/>
            <a:stCxn id="3" idx="2"/>
            <a:endCxn id="36" idx="0"/>
          </p:cNvCxnSpPr>
          <p:nvPr/>
        </p:nvCxnSpPr>
        <p:spPr>
          <a:xfrm>
            <a:off x="6316603" y="2077253"/>
            <a:ext cx="2960" cy="428424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6503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67884" y="981670"/>
            <a:ext cx="2956716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prstClr val="black"/>
                </a:solidFill>
              </a:rPr>
              <a:t>Gonadal Evaluation in Boys and Men</a:t>
            </a:r>
          </a:p>
          <a:p>
            <a:r>
              <a:rPr lang="en-US" sz="1000" dirty="0">
                <a:solidFill>
                  <a:prstClr val="black"/>
                </a:solidFill>
              </a:rPr>
              <a:t>- Targeted H&amp;P (including testicular volume)</a:t>
            </a:r>
          </a:p>
          <a:p>
            <a:r>
              <a:rPr lang="en-US" sz="1000" dirty="0">
                <a:solidFill>
                  <a:prstClr val="black"/>
                </a:solidFill>
              </a:rPr>
              <a:t>- Review growth curve (children)</a:t>
            </a:r>
          </a:p>
          <a:p>
            <a:r>
              <a:rPr lang="en-US" sz="1000" dirty="0">
                <a:solidFill>
                  <a:prstClr val="black"/>
                </a:solidFill>
              </a:rPr>
              <a:t>- Bone age (children)</a:t>
            </a:r>
          </a:p>
          <a:p>
            <a:r>
              <a:rPr lang="en-US" sz="1000" dirty="0">
                <a:solidFill>
                  <a:prstClr val="black"/>
                </a:solidFill>
              </a:rPr>
              <a:t>- Testicular US (at baseline and after age 5)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51405" y="2287488"/>
            <a:ext cx="138801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Abnormal US and/or macro-</a:t>
            </a:r>
            <a:r>
              <a:rPr lang="en-US" sz="1000" dirty="0" err="1">
                <a:solidFill>
                  <a:prstClr val="black"/>
                </a:solidFill>
              </a:rPr>
              <a:t>orchidism</a:t>
            </a:r>
            <a:endParaRPr lang="en-US" sz="10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51405" y="2976026"/>
            <a:ext cx="138801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Likely MAS-associated testicular involvement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54749" y="3809828"/>
            <a:ext cx="4782834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Suspicion for precocious puberty (based on physical exam, growth acceleration, bone age advancement): LH, FSH, testosterone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54749" y="4547233"/>
            <a:ext cx="1451300" cy="5650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Elevated testosterone +/- bone age advancement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38847" y="5329010"/>
            <a:ext cx="1490332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Likely MAS-associated precocious puberty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137150" y="2306598"/>
            <a:ext cx="1582158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Normal US, no macro-orchidism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389360" y="4547233"/>
            <a:ext cx="1448223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Normal labs, no bone age advancement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723804" y="4547233"/>
            <a:ext cx="14478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Normal labs, bone age advancement ≥ 2 years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397796" y="5320160"/>
            <a:ext cx="1429848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No MAS-associated precocious puberty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636355" y="5310426"/>
            <a:ext cx="1629417" cy="8617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prstClr val="black"/>
                </a:solidFill>
              </a:rPr>
              <a:t>- Possible MAS-associated precocious puberty </a:t>
            </a:r>
          </a:p>
          <a:p>
            <a:r>
              <a:rPr lang="en-US" sz="1000" dirty="0">
                <a:solidFill>
                  <a:prstClr val="black"/>
                </a:solidFill>
              </a:rPr>
              <a:t>- Consider other MAS-associated endocrinopathies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137150" y="2976026"/>
            <a:ext cx="1582158" cy="3783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MAS-associated testicular involvement unlikely</a:t>
            </a:r>
          </a:p>
        </p:txBody>
      </p:sp>
      <p:cxnSp>
        <p:nvCxnSpPr>
          <p:cNvPr id="41" name="Straight Arrow Connector 40"/>
          <p:cNvCxnSpPr>
            <a:cxnSpLocks/>
            <a:stCxn id="2" idx="2"/>
            <a:endCxn id="34" idx="0"/>
          </p:cNvCxnSpPr>
          <p:nvPr/>
        </p:nvCxnSpPr>
        <p:spPr>
          <a:xfrm>
            <a:off x="4846242" y="1905000"/>
            <a:ext cx="1081987" cy="401598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cxnSpLocks/>
            <a:stCxn id="2" idx="2"/>
            <a:endCxn id="4" idx="0"/>
          </p:cNvCxnSpPr>
          <p:nvPr/>
        </p:nvCxnSpPr>
        <p:spPr>
          <a:xfrm flipH="1">
            <a:off x="3445410" y="1905000"/>
            <a:ext cx="1400832" cy="382488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cxnSpLocks/>
            <a:stCxn id="34" idx="2"/>
            <a:endCxn id="40" idx="0"/>
          </p:cNvCxnSpPr>
          <p:nvPr/>
        </p:nvCxnSpPr>
        <p:spPr>
          <a:xfrm>
            <a:off x="5928229" y="2706708"/>
            <a:ext cx="0" cy="269318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cxnSpLocks/>
            <a:stCxn id="28" idx="2"/>
            <a:endCxn id="32" idx="0"/>
          </p:cNvCxnSpPr>
          <p:nvPr/>
        </p:nvCxnSpPr>
        <p:spPr>
          <a:xfrm flipH="1">
            <a:off x="1780399" y="4209938"/>
            <a:ext cx="1665767" cy="337295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cxnSpLocks/>
            <a:stCxn id="28" idx="2"/>
            <a:endCxn id="37" idx="0"/>
          </p:cNvCxnSpPr>
          <p:nvPr/>
        </p:nvCxnSpPr>
        <p:spPr>
          <a:xfrm>
            <a:off x="3446166" y="4209938"/>
            <a:ext cx="1538" cy="337295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>
            <a:cxnSpLocks/>
            <a:stCxn id="28" idx="2"/>
            <a:endCxn id="36" idx="0"/>
          </p:cNvCxnSpPr>
          <p:nvPr/>
        </p:nvCxnSpPr>
        <p:spPr>
          <a:xfrm>
            <a:off x="3446166" y="4209938"/>
            <a:ext cx="1667306" cy="337295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>
            <a:stCxn id="37" idx="2"/>
            <a:endCxn id="39" idx="0"/>
          </p:cNvCxnSpPr>
          <p:nvPr/>
        </p:nvCxnSpPr>
        <p:spPr>
          <a:xfrm>
            <a:off x="3447704" y="4947343"/>
            <a:ext cx="3360" cy="363083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>
            <a:stCxn id="36" idx="2"/>
            <a:endCxn id="38" idx="0"/>
          </p:cNvCxnSpPr>
          <p:nvPr/>
        </p:nvCxnSpPr>
        <p:spPr>
          <a:xfrm flipH="1">
            <a:off x="5112720" y="4947343"/>
            <a:ext cx="752" cy="372817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>
            <a:cxnSpLocks/>
            <a:stCxn id="4" idx="2"/>
            <a:endCxn id="9" idx="0"/>
          </p:cNvCxnSpPr>
          <p:nvPr/>
        </p:nvCxnSpPr>
        <p:spPr>
          <a:xfrm>
            <a:off x="3445410" y="2687598"/>
            <a:ext cx="0" cy="288428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32" idx="2"/>
            <a:endCxn id="33" idx="0"/>
          </p:cNvCxnSpPr>
          <p:nvPr/>
        </p:nvCxnSpPr>
        <p:spPr>
          <a:xfrm>
            <a:off x="1780399" y="5112263"/>
            <a:ext cx="3614" cy="216747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C0DAC7B-D2AC-4069-8986-A44D44DF9F23}"/>
              </a:ext>
            </a:extLst>
          </p:cNvPr>
          <p:cNvCxnSpPr>
            <a:cxnSpLocks/>
            <a:stCxn id="9" idx="2"/>
            <a:endCxn id="28" idx="0"/>
          </p:cNvCxnSpPr>
          <p:nvPr/>
        </p:nvCxnSpPr>
        <p:spPr>
          <a:xfrm>
            <a:off x="3445410" y="3376136"/>
            <a:ext cx="756" cy="433692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3693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53355" y="1219200"/>
            <a:ext cx="345706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prstClr val="black"/>
                </a:solidFill>
              </a:rPr>
              <a:t>Gonadal involvement management in boys and men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70069" y="1977800"/>
            <a:ext cx="213360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prstClr val="black"/>
                </a:solidFill>
              </a:rPr>
              <a:t>Ultrasound abnormalities only (boys and men)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05607" y="2743200"/>
            <a:ext cx="2264405" cy="8617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prstClr val="black"/>
                </a:solidFill>
              </a:rPr>
              <a:t>- Testicular physical exam yearly</a:t>
            </a:r>
          </a:p>
          <a:p>
            <a:r>
              <a:rPr lang="en-US" sz="1000" dirty="0">
                <a:solidFill>
                  <a:prstClr val="black"/>
                </a:solidFill>
              </a:rPr>
              <a:t>- US for lesions that are palpable or increasing in size </a:t>
            </a:r>
          </a:p>
          <a:p>
            <a:r>
              <a:rPr lang="en-US" sz="1000" dirty="0">
                <a:solidFill>
                  <a:prstClr val="black"/>
                </a:solidFill>
              </a:rPr>
              <a:t>Consider biopsy for palpable mass, large and/or progressive lesions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40679" y="1988641"/>
            <a:ext cx="2097921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prstClr val="black"/>
                </a:solidFill>
              </a:rPr>
              <a:t>Precocious puberty </a:t>
            </a:r>
          </a:p>
          <a:p>
            <a:pPr algn="ctr"/>
            <a:r>
              <a:rPr lang="en-US" sz="1200" dirty="0">
                <a:solidFill>
                  <a:prstClr val="black"/>
                </a:solidFill>
              </a:rPr>
              <a:t>(boys)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80791" y="2743201"/>
            <a:ext cx="1902636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Bone age advancement &lt; 2 years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2743200"/>
            <a:ext cx="1801092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prstClr val="black"/>
                </a:solidFill>
              </a:rPr>
              <a:t>Bone age advanced ≥ 2 years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7027" y="4014096"/>
            <a:ext cx="1508098" cy="8617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prstClr val="black"/>
                </a:solidFill>
              </a:rPr>
              <a:t>-  Combination testosterone blocker and aromatase inhibitor</a:t>
            </a:r>
          </a:p>
          <a:p>
            <a:r>
              <a:rPr lang="en-US" sz="1000" dirty="0">
                <a:solidFill>
                  <a:prstClr val="black"/>
                </a:solidFill>
              </a:rPr>
              <a:t>-  Monitor for and treat central puberty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94174" y="3338377"/>
            <a:ext cx="781416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prstClr val="black"/>
                </a:solidFill>
              </a:rPr>
              <a:t>Treatment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99649" y="4169806"/>
            <a:ext cx="1264622" cy="5539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prstClr val="black"/>
                </a:solidFill>
              </a:rPr>
              <a:t>- Bone age, growth velocity, H&amp;P every  6 months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34799" y="3338378"/>
            <a:ext cx="785231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Monitoring</a:t>
            </a:r>
          </a:p>
        </p:txBody>
      </p:sp>
      <p:cxnSp>
        <p:nvCxnSpPr>
          <p:cNvPr id="12" name="Straight Arrow Connector 11"/>
          <p:cNvCxnSpPr>
            <a:stCxn id="9" idx="2"/>
            <a:endCxn id="8" idx="0"/>
          </p:cNvCxnSpPr>
          <p:nvPr/>
        </p:nvCxnSpPr>
        <p:spPr>
          <a:xfrm>
            <a:off x="1584882" y="3584598"/>
            <a:ext cx="6194" cy="429498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cxnSpLocks/>
            <a:stCxn id="8" idx="3"/>
            <a:endCxn id="31" idx="1"/>
          </p:cNvCxnSpPr>
          <p:nvPr/>
        </p:nvCxnSpPr>
        <p:spPr>
          <a:xfrm>
            <a:off x="2345125" y="4444983"/>
            <a:ext cx="232373" cy="0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6" idx="2"/>
            <a:endCxn id="11" idx="0"/>
          </p:cNvCxnSpPr>
          <p:nvPr/>
        </p:nvCxnSpPr>
        <p:spPr>
          <a:xfrm flipH="1">
            <a:off x="4227415" y="2989422"/>
            <a:ext cx="4694" cy="348956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7" idx="2"/>
            <a:endCxn id="9" idx="0"/>
          </p:cNvCxnSpPr>
          <p:nvPr/>
        </p:nvCxnSpPr>
        <p:spPr>
          <a:xfrm flipH="1">
            <a:off x="1584882" y="2989421"/>
            <a:ext cx="1464" cy="348956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cxnSpLocks/>
            <a:stCxn id="2" idx="2"/>
            <a:endCxn id="5" idx="0"/>
          </p:cNvCxnSpPr>
          <p:nvPr/>
        </p:nvCxnSpPr>
        <p:spPr>
          <a:xfrm flipH="1">
            <a:off x="2989640" y="1742420"/>
            <a:ext cx="2192248" cy="246221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2" idx="2"/>
            <a:endCxn id="3" idx="0"/>
          </p:cNvCxnSpPr>
          <p:nvPr/>
        </p:nvCxnSpPr>
        <p:spPr>
          <a:xfrm>
            <a:off x="5181888" y="1742420"/>
            <a:ext cx="1854981" cy="235380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cxnSpLocks/>
            <a:stCxn id="5" idx="2"/>
            <a:endCxn id="7" idx="0"/>
          </p:cNvCxnSpPr>
          <p:nvPr/>
        </p:nvCxnSpPr>
        <p:spPr>
          <a:xfrm flipH="1">
            <a:off x="1586346" y="2450306"/>
            <a:ext cx="1403294" cy="292894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cxnSpLocks/>
            <a:stCxn id="5" idx="2"/>
            <a:endCxn id="6" idx="0"/>
          </p:cNvCxnSpPr>
          <p:nvPr/>
        </p:nvCxnSpPr>
        <p:spPr>
          <a:xfrm>
            <a:off x="2989640" y="2450306"/>
            <a:ext cx="1242469" cy="292895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cxnSpLocks/>
            <a:stCxn id="3" idx="2"/>
            <a:endCxn id="4" idx="0"/>
          </p:cNvCxnSpPr>
          <p:nvPr/>
        </p:nvCxnSpPr>
        <p:spPr>
          <a:xfrm>
            <a:off x="7036869" y="2439465"/>
            <a:ext cx="941" cy="303735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1" idx="2"/>
            <a:endCxn id="10" idx="0"/>
          </p:cNvCxnSpPr>
          <p:nvPr/>
        </p:nvCxnSpPr>
        <p:spPr>
          <a:xfrm>
            <a:off x="4227415" y="3584599"/>
            <a:ext cx="4545" cy="585207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577498" y="4321872"/>
            <a:ext cx="785231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Monitoring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17917DDB-4E06-4C39-8A65-50392DF97A96}"/>
              </a:ext>
            </a:extLst>
          </p:cNvPr>
          <p:cNvCxnSpPr>
            <a:cxnSpLocks/>
            <a:stCxn id="31" idx="3"/>
            <a:endCxn id="10" idx="1"/>
          </p:cNvCxnSpPr>
          <p:nvPr/>
        </p:nvCxnSpPr>
        <p:spPr>
          <a:xfrm>
            <a:off x="3362729" y="4444983"/>
            <a:ext cx="236920" cy="1822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9455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788898" y="2591797"/>
            <a:ext cx="973602" cy="5539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Abnormal US, normal thyroid function tests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800" y="2591850"/>
            <a:ext cx="1465046" cy="5539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Abnormal US, low TSH, elevated free T4 or T3, </a:t>
            </a:r>
            <a:r>
              <a:rPr lang="en-US" sz="1000" dirty="0"/>
              <a:t>T3/T4 ratio &gt;20</a:t>
            </a:r>
            <a:endParaRPr lang="en-US" sz="1000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84770" y="2602282"/>
            <a:ext cx="1078054" cy="5318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Normal US, normal thyroid function tests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84770" y="3435662"/>
            <a:ext cx="1078054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No thyroid involvement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12534" y="3438927"/>
            <a:ext cx="11430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Subclinical thyroid involvement</a:t>
            </a:r>
            <a:endParaRPr lang="en-US" sz="1000" baseline="30000" dirty="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40458" y="4161472"/>
            <a:ext cx="2699859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prstClr val="black"/>
                </a:solidFill>
              </a:rPr>
              <a:t>All patients:</a:t>
            </a:r>
          </a:p>
          <a:p>
            <a:r>
              <a:rPr lang="en-US" sz="1000" dirty="0">
                <a:solidFill>
                  <a:prstClr val="black"/>
                </a:solidFill>
              </a:rPr>
              <a:t>- Thyroid exam yearly</a:t>
            </a:r>
          </a:p>
          <a:p>
            <a:r>
              <a:rPr lang="en-US" sz="1000" dirty="0">
                <a:solidFill>
                  <a:prstClr val="black"/>
                </a:solidFill>
              </a:rPr>
              <a:t>- Thyroid US yearly</a:t>
            </a:r>
          </a:p>
          <a:p>
            <a:pPr marL="171450" indent="-171450">
              <a:buFontTx/>
              <a:buChar char="-"/>
            </a:pPr>
            <a:r>
              <a:rPr lang="en-US" sz="1000" dirty="0">
                <a:solidFill>
                  <a:prstClr val="black"/>
                </a:solidFill>
              </a:rPr>
              <a:t>Consider biopsy or removal of</a:t>
            </a:r>
          </a:p>
          <a:p>
            <a:pPr marL="171450" indent="-171450">
              <a:buFontTx/>
              <a:buChar char="-"/>
            </a:pPr>
            <a:r>
              <a:rPr lang="en-US" sz="1000" dirty="0">
                <a:solidFill>
                  <a:prstClr val="black"/>
                </a:solidFill>
              </a:rPr>
              <a:t>lesions with concerning appearance</a:t>
            </a:r>
          </a:p>
          <a:p>
            <a:r>
              <a:rPr lang="en-US" sz="1000" dirty="0">
                <a:solidFill>
                  <a:prstClr val="black"/>
                </a:solidFill>
              </a:rPr>
              <a:t>Age ≤ 10 years:</a:t>
            </a:r>
          </a:p>
          <a:p>
            <a:r>
              <a:rPr lang="en-US" sz="1000" dirty="0">
                <a:solidFill>
                  <a:prstClr val="black"/>
                </a:solidFill>
              </a:rPr>
              <a:t>- Thyroid function tests every 6-12 months</a:t>
            </a:r>
          </a:p>
          <a:p>
            <a:pPr marL="171450" indent="-171450">
              <a:buFontTx/>
              <a:buChar char="-"/>
            </a:pPr>
            <a:r>
              <a:rPr lang="en-US" sz="1000" dirty="0">
                <a:solidFill>
                  <a:prstClr val="black"/>
                </a:solidFill>
              </a:rPr>
              <a:t>Physical examination, growth</a:t>
            </a:r>
          </a:p>
          <a:p>
            <a:r>
              <a:rPr lang="en-US" sz="1000" dirty="0">
                <a:solidFill>
                  <a:prstClr val="black"/>
                </a:solidFill>
              </a:rPr>
              <a:t>velocity every 6 months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3419817"/>
            <a:ext cx="1465046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MAS-associated hyperthyroidism</a:t>
            </a:r>
          </a:p>
        </p:txBody>
      </p:sp>
      <p:cxnSp>
        <p:nvCxnSpPr>
          <p:cNvPr id="35" name="Straight Arrow Connector 34"/>
          <p:cNvCxnSpPr>
            <a:cxnSpLocks/>
            <a:stCxn id="26" idx="2"/>
            <a:endCxn id="11" idx="0"/>
          </p:cNvCxnSpPr>
          <p:nvPr/>
        </p:nvCxnSpPr>
        <p:spPr>
          <a:xfrm>
            <a:off x="4290387" y="2179320"/>
            <a:ext cx="1633410" cy="422962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cxnSpLocks/>
            <a:stCxn id="26" idx="2"/>
            <a:endCxn id="10" idx="0"/>
          </p:cNvCxnSpPr>
          <p:nvPr/>
        </p:nvCxnSpPr>
        <p:spPr>
          <a:xfrm flipH="1">
            <a:off x="2561323" y="2179320"/>
            <a:ext cx="1729064" cy="412530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cxnSpLocks/>
            <a:stCxn id="26" idx="2"/>
            <a:endCxn id="9" idx="0"/>
          </p:cNvCxnSpPr>
          <p:nvPr/>
        </p:nvCxnSpPr>
        <p:spPr>
          <a:xfrm flipH="1">
            <a:off x="4275699" y="2179320"/>
            <a:ext cx="14688" cy="412477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cxnSpLocks/>
            <a:stCxn id="11" idx="2"/>
            <a:endCxn id="13" idx="0"/>
          </p:cNvCxnSpPr>
          <p:nvPr/>
        </p:nvCxnSpPr>
        <p:spPr>
          <a:xfrm>
            <a:off x="5923797" y="3134127"/>
            <a:ext cx="0" cy="301535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9" idx="2"/>
            <a:endCxn id="14" idx="0"/>
          </p:cNvCxnSpPr>
          <p:nvPr/>
        </p:nvCxnSpPr>
        <p:spPr>
          <a:xfrm>
            <a:off x="4275699" y="3145795"/>
            <a:ext cx="8335" cy="293132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cxnSpLocks/>
            <a:stCxn id="10" idx="2"/>
            <a:endCxn id="18" idx="0"/>
          </p:cNvCxnSpPr>
          <p:nvPr/>
        </p:nvCxnSpPr>
        <p:spPr>
          <a:xfrm>
            <a:off x="2561323" y="3145848"/>
            <a:ext cx="0" cy="273969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cxnSpLocks/>
            <a:stCxn id="14" idx="2"/>
            <a:endCxn id="16" idx="0"/>
          </p:cNvCxnSpPr>
          <p:nvPr/>
        </p:nvCxnSpPr>
        <p:spPr>
          <a:xfrm>
            <a:off x="4284034" y="3839037"/>
            <a:ext cx="6354" cy="322435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1D69835B-874A-4169-9EA9-139734A14D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8544844"/>
              </p:ext>
            </p:extLst>
          </p:nvPr>
        </p:nvGraphicFramePr>
        <p:xfrm>
          <a:off x="2316980" y="924560"/>
          <a:ext cx="3946814" cy="1254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1885">
                  <a:extLst>
                    <a:ext uri="{9D8B030D-6E8A-4147-A177-3AD203B41FA5}">
                      <a16:colId xmlns:a16="http://schemas.microsoft.com/office/drawing/2014/main" val="818808563"/>
                    </a:ext>
                  </a:extLst>
                </a:gridCol>
                <a:gridCol w="2054929">
                  <a:extLst>
                    <a:ext uri="{9D8B030D-6E8A-4147-A177-3AD203B41FA5}">
                      <a16:colId xmlns:a16="http://schemas.microsoft.com/office/drawing/2014/main" val="86611774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prstClr val="black"/>
                          </a:solidFill>
                        </a:rPr>
                        <a:t>Thyroid Evaluation</a:t>
                      </a:r>
                      <a:endParaRPr lang="en-US" sz="1400" dirty="0">
                        <a:solidFill>
                          <a:prstClr val="black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7093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Children</a:t>
                      </a:r>
                      <a:endParaRPr lang="en-US" dirty="0"/>
                    </a:p>
                    <a:p>
                      <a:r>
                        <a:rPr lang="en-US" sz="1000" dirty="0"/>
                        <a:t>- Targeted H&amp;P</a:t>
                      </a:r>
                    </a:p>
                    <a:p>
                      <a:r>
                        <a:rPr lang="en-US" sz="1000" dirty="0"/>
                        <a:t>- Review growth curve (children)</a:t>
                      </a:r>
                    </a:p>
                    <a:p>
                      <a:r>
                        <a:rPr lang="en-US" sz="1000" dirty="0"/>
                        <a:t>- T3, free T4, TSH</a:t>
                      </a:r>
                    </a:p>
                    <a:p>
                      <a:r>
                        <a:rPr lang="en-US" sz="1000" dirty="0"/>
                        <a:t>- Thyroid 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Adults</a:t>
                      </a:r>
                      <a:endParaRPr lang="en-US" dirty="0"/>
                    </a:p>
                    <a:p>
                      <a:r>
                        <a:rPr lang="en-US" sz="1000" dirty="0"/>
                        <a:t>- Targeted H&amp;P</a:t>
                      </a:r>
                    </a:p>
                    <a:p>
                      <a:r>
                        <a:rPr lang="en-US" sz="1000" dirty="0"/>
                        <a:t>- T3, free T4, TSH</a:t>
                      </a:r>
                    </a:p>
                    <a:p>
                      <a:r>
                        <a:rPr lang="en-US" sz="1000" dirty="0"/>
                        <a:t>- Thyroid US only if abnormal thyroid physical exam 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74007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1281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781088" y="1600200"/>
            <a:ext cx="2855551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prstClr val="black"/>
                </a:solidFill>
              </a:rPr>
              <a:t>Hyperthyroidism Management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5782" y="2368532"/>
            <a:ext cx="2138794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Short-term management:</a:t>
            </a:r>
          </a:p>
          <a:p>
            <a:r>
              <a:rPr lang="en-US" sz="1200" dirty="0">
                <a:solidFill>
                  <a:prstClr val="black"/>
                </a:solidFill>
              </a:rPr>
              <a:t>- </a:t>
            </a:r>
            <a:r>
              <a:rPr lang="en-US" sz="1200" dirty="0" err="1">
                <a:solidFill>
                  <a:prstClr val="black"/>
                </a:solidFill>
              </a:rPr>
              <a:t>Carbimazole</a:t>
            </a:r>
            <a:r>
              <a:rPr lang="en-US" sz="1200" dirty="0">
                <a:solidFill>
                  <a:prstClr val="black"/>
                </a:solidFill>
              </a:rPr>
              <a:t> or Methimazole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07609" y="2288165"/>
            <a:ext cx="1885374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prstClr val="black"/>
                </a:solidFill>
              </a:rPr>
              <a:t>Long-term management:</a:t>
            </a:r>
          </a:p>
          <a:p>
            <a:pPr marL="171450" indent="-171450">
              <a:buFontTx/>
              <a:buChar char="-"/>
            </a:pPr>
            <a:r>
              <a:rPr lang="en-US" sz="1200" dirty="0">
                <a:solidFill>
                  <a:prstClr val="black"/>
                </a:solidFill>
              </a:rPr>
              <a:t>Total thyroidectomy or</a:t>
            </a:r>
          </a:p>
          <a:p>
            <a:pPr marL="171450" indent="-171450">
              <a:buFontTx/>
              <a:buChar char="-"/>
            </a:pPr>
            <a:r>
              <a:rPr lang="en-US" sz="1200" dirty="0" err="1">
                <a:solidFill>
                  <a:prstClr val="black"/>
                </a:solidFill>
              </a:rPr>
              <a:t>Radioablation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53000" y="3258979"/>
            <a:ext cx="2198293" cy="5539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Monitor thyroid function tests and periodic thyroid US due to possibility of tissue regrowth</a:t>
            </a:r>
          </a:p>
        </p:txBody>
      </p:sp>
      <p:cxnSp>
        <p:nvCxnSpPr>
          <p:cNvPr id="20" name="Straight Arrow Connector 19"/>
          <p:cNvCxnSpPr>
            <a:stCxn id="12" idx="2"/>
            <a:endCxn id="13" idx="0"/>
          </p:cNvCxnSpPr>
          <p:nvPr/>
        </p:nvCxnSpPr>
        <p:spPr>
          <a:xfrm>
            <a:off x="6050296" y="2934496"/>
            <a:ext cx="1851" cy="324483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6" idx="2"/>
            <a:endCxn id="7" idx="0"/>
          </p:cNvCxnSpPr>
          <p:nvPr/>
        </p:nvCxnSpPr>
        <p:spPr>
          <a:xfrm flipH="1">
            <a:off x="2115179" y="1907977"/>
            <a:ext cx="2093685" cy="460555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6" idx="2"/>
            <a:endCxn id="12" idx="0"/>
          </p:cNvCxnSpPr>
          <p:nvPr/>
        </p:nvCxnSpPr>
        <p:spPr>
          <a:xfrm>
            <a:off x="4208864" y="1907977"/>
            <a:ext cx="1841432" cy="380188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1555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1961" y="853722"/>
            <a:ext cx="3046439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prstClr val="black"/>
                </a:solidFill>
              </a:rPr>
              <a:t>Growth Hormone Excess evaluation</a:t>
            </a:r>
            <a:endParaRPr lang="en-US" sz="1000" dirty="0">
              <a:solidFill>
                <a:prstClr val="black"/>
              </a:solidFill>
            </a:endParaRPr>
          </a:p>
          <a:p>
            <a:r>
              <a:rPr lang="en-US" sz="1000" dirty="0">
                <a:solidFill>
                  <a:prstClr val="black"/>
                </a:solidFill>
              </a:rPr>
              <a:t>- Targeted H&amp;P (including height measurement and comparison to </a:t>
            </a:r>
            <a:r>
              <a:rPr lang="en-US" sz="1000" dirty="0" err="1">
                <a:solidFill>
                  <a:prstClr val="black"/>
                </a:solidFill>
              </a:rPr>
              <a:t>midparental</a:t>
            </a:r>
            <a:r>
              <a:rPr lang="en-US" sz="1000" dirty="0">
                <a:solidFill>
                  <a:prstClr val="black"/>
                </a:solidFill>
              </a:rPr>
              <a:t>)</a:t>
            </a:r>
          </a:p>
          <a:p>
            <a:r>
              <a:rPr lang="en-US" sz="1000" dirty="0">
                <a:solidFill>
                  <a:prstClr val="black"/>
                </a:solidFill>
              </a:rPr>
              <a:t>- Review growth </a:t>
            </a:r>
            <a:r>
              <a:rPr lang="en-US" sz="1000" dirty="0"/>
              <a:t>curve (children)</a:t>
            </a:r>
          </a:p>
          <a:p>
            <a:r>
              <a:rPr lang="en-US" sz="1000" dirty="0">
                <a:solidFill>
                  <a:prstClr val="black"/>
                </a:solidFill>
              </a:rPr>
              <a:t>- Bone age (children)</a:t>
            </a:r>
          </a:p>
          <a:p>
            <a:r>
              <a:rPr lang="en-US" sz="1000" dirty="0">
                <a:solidFill>
                  <a:prstClr val="black"/>
                </a:solidFill>
              </a:rPr>
              <a:t>- IGF-1, GH, prolactin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57400" y="2273975"/>
            <a:ext cx="1028700" cy="5539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Abnormal</a:t>
            </a:r>
          </a:p>
          <a:p>
            <a:pPr algn="ctr"/>
            <a:r>
              <a:rPr lang="en-US" sz="1000" dirty="0">
                <a:solidFill>
                  <a:prstClr val="black"/>
                </a:solidFill>
              </a:rPr>
              <a:t>labs +/- clinical symptoms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09800" y="3771423"/>
            <a:ext cx="1065734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Abnormal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24600" y="2273975"/>
            <a:ext cx="1070578" cy="5539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Normal</a:t>
            </a:r>
          </a:p>
          <a:p>
            <a:pPr algn="ctr"/>
            <a:r>
              <a:rPr lang="en-US" sz="1000" dirty="0">
                <a:solidFill>
                  <a:prstClr val="black"/>
                </a:solidFill>
              </a:rPr>
              <a:t>labs, no clinical symptoms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80945" y="3219026"/>
            <a:ext cx="1157888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MAS-associated GH excess unlikely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57995" y="3771423"/>
            <a:ext cx="887377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Normal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09800" y="4293140"/>
            <a:ext cx="1063336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MAS-associated GH excess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41679" y="4299374"/>
            <a:ext cx="1920921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prstClr val="black"/>
                </a:solidFill>
              </a:rPr>
              <a:t>- Monitor clinical symptoms</a:t>
            </a:r>
          </a:p>
          <a:p>
            <a:r>
              <a:rPr lang="en-US" sz="1000" dirty="0">
                <a:solidFill>
                  <a:prstClr val="black"/>
                </a:solidFill>
              </a:rPr>
              <a:t>- Evaluate for other MAS-associated endocrinopathies</a:t>
            </a:r>
          </a:p>
          <a:p>
            <a:r>
              <a:rPr lang="en-US" sz="1000" dirty="0">
                <a:solidFill>
                  <a:prstClr val="black"/>
                </a:solidFill>
              </a:rPr>
              <a:t>- Consider repeat IGF-1 and OGTT in 4-6 months</a:t>
            </a:r>
          </a:p>
          <a:p>
            <a:r>
              <a:rPr lang="en-US" sz="1000" dirty="0">
                <a:solidFill>
                  <a:prstClr val="black"/>
                </a:solidFill>
              </a:rPr>
              <a:t>- Consider frequent GH sampling</a:t>
            </a:r>
          </a:p>
          <a:p>
            <a:r>
              <a:rPr lang="en-US" sz="1000" dirty="0">
                <a:solidFill>
                  <a:prstClr val="black"/>
                </a:solidFill>
              </a:rPr>
              <a:t>- </a:t>
            </a:r>
            <a:r>
              <a:rPr lang="en-US" sz="1000" dirty="0"/>
              <a:t>Consider referral to expert center when symptoms or IGF-1/OGTT remains abnormal</a:t>
            </a:r>
          </a:p>
        </p:txBody>
      </p:sp>
      <p:cxnSp>
        <p:nvCxnSpPr>
          <p:cNvPr id="13" name="Straight Arrow Connector 12"/>
          <p:cNvCxnSpPr>
            <a:stCxn id="2" idx="2"/>
            <a:endCxn id="3" idx="0"/>
          </p:cNvCxnSpPr>
          <p:nvPr/>
        </p:nvCxnSpPr>
        <p:spPr>
          <a:xfrm flipH="1">
            <a:off x="2571750" y="1930940"/>
            <a:ext cx="2153431" cy="343035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2" idx="2"/>
            <a:endCxn id="7" idx="0"/>
          </p:cNvCxnSpPr>
          <p:nvPr/>
        </p:nvCxnSpPr>
        <p:spPr>
          <a:xfrm>
            <a:off x="4725181" y="1930940"/>
            <a:ext cx="2134708" cy="343035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4" idx="2"/>
            <a:endCxn id="10" idx="0"/>
          </p:cNvCxnSpPr>
          <p:nvPr/>
        </p:nvCxnSpPr>
        <p:spPr>
          <a:xfrm flipH="1">
            <a:off x="2741468" y="4017644"/>
            <a:ext cx="1199" cy="275496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cxnSpLocks/>
            <a:stCxn id="9" idx="2"/>
            <a:endCxn id="11" idx="0"/>
          </p:cNvCxnSpPr>
          <p:nvPr/>
        </p:nvCxnSpPr>
        <p:spPr>
          <a:xfrm>
            <a:off x="4601684" y="4017644"/>
            <a:ext cx="456" cy="281730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cxnSpLocks/>
            <a:stCxn id="8" idx="2"/>
            <a:endCxn id="34" idx="0"/>
          </p:cNvCxnSpPr>
          <p:nvPr/>
        </p:nvCxnSpPr>
        <p:spPr>
          <a:xfrm>
            <a:off x="6859889" y="3619136"/>
            <a:ext cx="1" cy="668709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060617" y="2249916"/>
            <a:ext cx="1341988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Equivocal (normal to mildly elevated IGF-1, GH, and/or prolactin +/- clinical symptoms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240089" y="3226340"/>
            <a:ext cx="2789111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Oral Glucose Tolerance Test</a:t>
            </a:r>
          </a:p>
        </p:txBody>
      </p:sp>
      <p:cxnSp>
        <p:nvCxnSpPr>
          <p:cNvPr id="58" name="Straight Arrow Connector 57"/>
          <p:cNvCxnSpPr>
            <a:cxnSpLocks/>
            <a:stCxn id="3" idx="2"/>
          </p:cNvCxnSpPr>
          <p:nvPr/>
        </p:nvCxnSpPr>
        <p:spPr>
          <a:xfrm>
            <a:off x="2571750" y="2827973"/>
            <a:ext cx="0" cy="398367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>
            <a:stCxn id="35" idx="2"/>
            <a:endCxn id="4" idx="0"/>
          </p:cNvCxnSpPr>
          <p:nvPr/>
        </p:nvCxnSpPr>
        <p:spPr>
          <a:xfrm flipH="1">
            <a:off x="2742667" y="3472561"/>
            <a:ext cx="891978" cy="298862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>
            <a:stCxn id="35" idx="2"/>
            <a:endCxn id="9" idx="0"/>
          </p:cNvCxnSpPr>
          <p:nvPr/>
        </p:nvCxnSpPr>
        <p:spPr>
          <a:xfrm>
            <a:off x="3634645" y="3472561"/>
            <a:ext cx="967039" cy="298862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>
            <a:stCxn id="2" idx="2"/>
            <a:endCxn id="28" idx="0"/>
          </p:cNvCxnSpPr>
          <p:nvPr/>
        </p:nvCxnSpPr>
        <p:spPr>
          <a:xfrm>
            <a:off x="4725181" y="1930940"/>
            <a:ext cx="6430" cy="318976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cxnSpLocks/>
            <a:stCxn id="28" idx="2"/>
          </p:cNvCxnSpPr>
          <p:nvPr/>
        </p:nvCxnSpPr>
        <p:spPr>
          <a:xfrm flipH="1">
            <a:off x="4725181" y="2957802"/>
            <a:ext cx="6430" cy="268538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7B4362CA-BD02-4C30-95E6-9D47B335F954}"/>
              </a:ext>
            </a:extLst>
          </p:cNvPr>
          <p:cNvSpPr txBox="1"/>
          <p:nvPr/>
        </p:nvSpPr>
        <p:spPr>
          <a:xfrm>
            <a:off x="2209800" y="4961094"/>
            <a:ext cx="1063336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Pituitary MRI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F1C2915-B5AF-4A92-9E31-06774604FAB1}"/>
              </a:ext>
            </a:extLst>
          </p:cNvPr>
          <p:cNvCxnSpPr>
            <a:cxnSpLocks/>
            <a:stCxn id="10" idx="2"/>
            <a:endCxn id="30" idx="0"/>
          </p:cNvCxnSpPr>
          <p:nvPr/>
        </p:nvCxnSpPr>
        <p:spPr>
          <a:xfrm>
            <a:off x="2741468" y="4693250"/>
            <a:ext cx="0" cy="267844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6F3C9021-C29E-4010-971E-2ACD4A702C65}"/>
              </a:ext>
            </a:extLst>
          </p:cNvPr>
          <p:cNvSpPr txBox="1"/>
          <p:nvPr/>
        </p:nvSpPr>
        <p:spPr>
          <a:xfrm>
            <a:off x="6223051" y="4287845"/>
            <a:ext cx="1273677" cy="7122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Continue to monitor yearly head circumference and IGF-1 in children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BB2F142-5676-4E70-8B81-68BD01FB288F}"/>
              </a:ext>
            </a:extLst>
          </p:cNvPr>
          <p:cNvCxnSpPr>
            <a:cxnSpLocks/>
            <a:stCxn id="7" idx="2"/>
            <a:endCxn id="8" idx="0"/>
          </p:cNvCxnSpPr>
          <p:nvPr/>
        </p:nvCxnSpPr>
        <p:spPr>
          <a:xfrm>
            <a:off x="6859889" y="2827973"/>
            <a:ext cx="0" cy="391053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3418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96885" y="1593466"/>
            <a:ext cx="3232515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prstClr val="black"/>
                </a:solidFill>
              </a:rPr>
              <a:t>Growth Hormone excess management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52600" y="2230867"/>
            <a:ext cx="692727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prstClr val="black"/>
                </a:solidFill>
              </a:rPr>
              <a:t>Medical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55551" y="2954581"/>
            <a:ext cx="1693753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prstClr val="black"/>
                </a:solidFill>
              </a:rPr>
              <a:t>- </a:t>
            </a:r>
            <a:r>
              <a:rPr lang="en-US" sz="1000" dirty="0">
                <a:solidFill>
                  <a:prstClr val="black"/>
                </a:solidFill>
              </a:rPr>
              <a:t>Somatostatin analogs</a:t>
            </a:r>
          </a:p>
          <a:p>
            <a:r>
              <a:rPr lang="en-US" sz="1000" dirty="0">
                <a:solidFill>
                  <a:prstClr val="black"/>
                </a:solidFill>
              </a:rPr>
              <a:t>- </a:t>
            </a:r>
            <a:r>
              <a:rPr lang="en-US" sz="1000" dirty="0" err="1">
                <a:solidFill>
                  <a:prstClr val="black"/>
                </a:solidFill>
              </a:rPr>
              <a:t>Pegvisomant</a:t>
            </a:r>
            <a:endParaRPr lang="en-US" sz="1000" dirty="0">
              <a:solidFill>
                <a:prstClr val="black"/>
              </a:solidFill>
            </a:endParaRPr>
          </a:p>
          <a:p>
            <a:r>
              <a:rPr lang="en-US" sz="1000" dirty="0">
                <a:solidFill>
                  <a:prstClr val="black"/>
                </a:solidFill>
              </a:rPr>
              <a:t>- Dopamine agonist (for mild disease)</a:t>
            </a:r>
          </a:p>
          <a:p>
            <a:r>
              <a:rPr lang="en-US" sz="1000" dirty="0">
                <a:solidFill>
                  <a:prstClr val="black"/>
                </a:solidFill>
              </a:rPr>
              <a:t>- Used alone or in combination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48200" y="2262389"/>
            <a:ext cx="703747" cy="2866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prstClr val="black"/>
                </a:solidFill>
              </a:rPr>
              <a:t>Surgical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73375" y="2252467"/>
            <a:ext cx="1031781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prstClr val="black"/>
                </a:solidFill>
              </a:rPr>
              <a:t>Radiotherapy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0999" y="4570482"/>
            <a:ext cx="8001001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prstClr val="black"/>
                </a:solidFill>
              </a:rPr>
              <a:t>Treatment Goal:</a:t>
            </a:r>
            <a:r>
              <a:rPr lang="en-US" sz="1000" dirty="0">
                <a:solidFill>
                  <a:prstClr val="black"/>
                </a:solidFill>
              </a:rPr>
              <a:t> IGF-1 Z-score between -2 and +1.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44239" y="2954581"/>
            <a:ext cx="1508761" cy="96657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prstClr val="black"/>
                </a:solidFill>
              </a:rPr>
              <a:t>- For patients inadequately responsive to medical therapy</a:t>
            </a:r>
          </a:p>
          <a:p>
            <a:r>
              <a:rPr lang="en-US" sz="1000" dirty="0">
                <a:solidFill>
                  <a:prstClr val="black"/>
                </a:solidFill>
              </a:rPr>
              <a:t>- Total hypophysectomy typically required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21145" y="2954581"/>
            <a:ext cx="1936241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prstClr val="black"/>
                </a:solidFill>
              </a:rPr>
              <a:t>- Controversial due to increased sarcomatous transformation of craniofacial FD</a:t>
            </a:r>
          </a:p>
          <a:p>
            <a:r>
              <a:rPr lang="en-US" sz="1000" dirty="0">
                <a:solidFill>
                  <a:prstClr val="black"/>
                </a:solidFill>
              </a:rPr>
              <a:t>- Frequently ineffective</a:t>
            </a:r>
          </a:p>
          <a:p>
            <a:r>
              <a:rPr lang="en-US" sz="1000" dirty="0">
                <a:solidFill>
                  <a:prstClr val="black"/>
                </a:solidFill>
              </a:rPr>
              <a:t>- Final recourse for severe disease resistant to medications AND poor surgical </a:t>
            </a:r>
            <a:r>
              <a:rPr lang="en-US" sz="1000" dirty="0"/>
              <a:t>candidates only after consultation with referral center</a:t>
            </a:r>
          </a:p>
        </p:txBody>
      </p:sp>
      <p:cxnSp>
        <p:nvCxnSpPr>
          <p:cNvPr id="12" name="Straight Arrow Connector 11"/>
          <p:cNvCxnSpPr>
            <a:endCxn id="3" idx="0"/>
          </p:cNvCxnSpPr>
          <p:nvPr/>
        </p:nvCxnSpPr>
        <p:spPr>
          <a:xfrm flipH="1">
            <a:off x="2098964" y="1898266"/>
            <a:ext cx="2456978" cy="332601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2" idx="2"/>
            <a:endCxn id="6" idx="0"/>
          </p:cNvCxnSpPr>
          <p:nvPr/>
        </p:nvCxnSpPr>
        <p:spPr>
          <a:xfrm flipH="1">
            <a:off x="5000074" y="1901243"/>
            <a:ext cx="0" cy="361146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2" idx="2"/>
            <a:endCxn id="7" idx="0"/>
          </p:cNvCxnSpPr>
          <p:nvPr/>
        </p:nvCxnSpPr>
        <p:spPr>
          <a:xfrm>
            <a:off x="5013143" y="1901243"/>
            <a:ext cx="2576123" cy="351224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3" idx="2"/>
            <a:endCxn id="4" idx="0"/>
          </p:cNvCxnSpPr>
          <p:nvPr/>
        </p:nvCxnSpPr>
        <p:spPr>
          <a:xfrm>
            <a:off x="2098964" y="2507866"/>
            <a:ext cx="3464" cy="446715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6" idx="2"/>
            <a:endCxn id="9" idx="0"/>
          </p:cNvCxnSpPr>
          <p:nvPr/>
        </p:nvCxnSpPr>
        <p:spPr>
          <a:xfrm flipH="1">
            <a:off x="4998620" y="2549046"/>
            <a:ext cx="1454" cy="405535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7" idx="2"/>
            <a:endCxn id="10" idx="0"/>
          </p:cNvCxnSpPr>
          <p:nvPr/>
        </p:nvCxnSpPr>
        <p:spPr>
          <a:xfrm>
            <a:off x="7589266" y="2529466"/>
            <a:ext cx="0" cy="425115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cxnSpLocks/>
            <a:stCxn id="4" idx="2"/>
          </p:cNvCxnSpPr>
          <p:nvPr/>
        </p:nvCxnSpPr>
        <p:spPr>
          <a:xfrm>
            <a:off x="2102428" y="3970244"/>
            <a:ext cx="0" cy="586885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cxnSpLocks/>
            <a:stCxn id="10" idx="2"/>
          </p:cNvCxnSpPr>
          <p:nvPr/>
        </p:nvCxnSpPr>
        <p:spPr>
          <a:xfrm>
            <a:off x="7589266" y="4431909"/>
            <a:ext cx="0" cy="125220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cxnSpLocks/>
            <a:stCxn id="9" idx="2"/>
          </p:cNvCxnSpPr>
          <p:nvPr/>
        </p:nvCxnSpPr>
        <p:spPr>
          <a:xfrm>
            <a:off x="4998620" y="3921152"/>
            <a:ext cx="14523" cy="643173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4807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/>
        </p:nvGrpSpPr>
        <p:grpSpPr>
          <a:xfrm>
            <a:off x="135134" y="990600"/>
            <a:ext cx="8932666" cy="4047291"/>
            <a:chOff x="48301" y="152400"/>
            <a:chExt cx="8932666" cy="4047291"/>
          </a:xfrm>
        </p:grpSpPr>
        <p:sp>
          <p:nvSpPr>
            <p:cNvPr id="2" name="TextBox 1"/>
            <p:cNvSpPr txBox="1"/>
            <p:nvPr/>
          </p:nvSpPr>
          <p:spPr>
            <a:xfrm>
              <a:off x="3108568" y="152400"/>
              <a:ext cx="2671999" cy="107721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prstClr val="black"/>
                  </a:solidFill>
                </a:rPr>
                <a:t>Adrenal Evaluation</a:t>
              </a:r>
              <a:r>
                <a:rPr lang="en-US" sz="1400" b="1" baseline="30000" dirty="0">
                  <a:solidFill>
                    <a:prstClr val="black"/>
                  </a:solidFill>
                </a:rPr>
                <a:t> </a:t>
              </a:r>
              <a:r>
                <a:rPr lang="en-US" sz="1400" b="1" dirty="0">
                  <a:solidFill>
                    <a:prstClr val="black"/>
                  </a:solidFill>
                </a:rPr>
                <a:t>(children)</a:t>
              </a:r>
            </a:p>
            <a:p>
              <a:r>
                <a:rPr lang="en-US" sz="1000" dirty="0">
                  <a:solidFill>
                    <a:prstClr val="black"/>
                  </a:solidFill>
                </a:rPr>
                <a:t>- Targeted H&amp;P (hypertension, facial plethora, hirsutism, abdominal obesity, developmental delay, failure to thrive, small for gestational age)</a:t>
              </a:r>
            </a:p>
            <a:p>
              <a:r>
                <a:rPr lang="en-US" sz="1000" dirty="0">
                  <a:solidFill>
                    <a:prstClr val="black"/>
                  </a:solidFill>
                </a:rPr>
                <a:t>- Review growth curve</a:t>
              </a: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057911" y="1592104"/>
              <a:ext cx="2019297" cy="24622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prstClr val="black"/>
                  </a:solidFill>
                </a:rPr>
                <a:t>High suspicion for hypercortisolism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4878810" y="1592103"/>
              <a:ext cx="1975676" cy="24622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prstClr val="black"/>
                  </a:solidFill>
                </a:rPr>
                <a:t>Low suspicion for hypercortisolism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6081256" y="2560142"/>
              <a:ext cx="1106424" cy="55399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prstClr val="black"/>
                  </a:solidFill>
                </a:rPr>
                <a:t>Future </a:t>
              </a:r>
              <a:r>
                <a:rPr lang="en-US" sz="1000" dirty="0" err="1">
                  <a:solidFill>
                    <a:prstClr val="black"/>
                  </a:solidFill>
                </a:rPr>
                <a:t>hypercortisolism</a:t>
              </a:r>
              <a:r>
                <a:rPr lang="en-US" sz="1000" dirty="0">
                  <a:solidFill>
                    <a:prstClr val="black"/>
                  </a:solidFill>
                </a:rPr>
                <a:t> unlikely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057912" y="2019300"/>
              <a:ext cx="2019296" cy="178510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prstClr val="black"/>
                  </a:solidFill>
                </a:rPr>
                <a:t>- 24 hour urinary free cortisol</a:t>
              </a:r>
            </a:p>
            <a:p>
              <a:r>
                <a:rPr lang="en-US" sz="1000" dirty="0">
                  <a:solidFill>
                    <a:prstClr val="black"/>
                  </a:solidFill>
                </a:rPr>
                <a:t>- Low dose dexamethasone suppression test </a:t>
              </a:r>
            </a:p>
            <a:p>
              <a:r>
                <a:rPr lang="en-US" sz="1000" dirty="0">
                  <a:solidFill>
                    <a:prstClr val="black"/>
                  </a:solidFill>
                </a:rPr>
                <a:t>-Diurnal cortisol (may not be useful less than ~ 1 year of age)</a:t>
              </a:r>
            </a:p>
            <a:p>
              <a:r>
                <a:rPr lang="en-US" sz="1000" dirty="0">
                  <a:solidFill>
                    <a:prstClr val="black"/>
                  </a:solidFill>
                </a:rPr>
                <a:t>- Chemistry panel (evaluate for hypokalemia, hyperglycemia, </a:t>
              </a:r>
              <a:r>
                <a:rPr lang="en-US" sz="1000" dirty="0" err="1">
                  <a:solidFill>
                    <a:prstClr val="black"/>
                  </a:solidFill>
                </a:rPr>
                <a:t>transaminemia</a:t>
              </a:r>
              <a:r>
                <a:rPr lang="en-US" sz="1000" dirty="0">
                  <a:solidFill>
                    <a:prstClr val="black"/>
                  </a:solidFill>
                </a:rPr>
                <a:t>)</a:t>
              </a:r>
            </a:p>
            <a:p>
              <a:r>
                <a:rPr lang="en-US" sz="1000" dirty="0">
                  <a:solidFill>
                    <a:prstClr val="black"/>
                  </a:solidFill>
                </a:rPr>
                <a:t>- Adrenal CT</a:t>
              </a:r>
            </a:p>
            <a:p>
              <a:r>
                <a:rPr lang="en-US" sz="1000" dirty="0">
                  <a:solidFill>
                    <a:prstClr val="black"/>
                  </a:solidFill>
                </a:rPr>
                <a:t>- Renal US (nephrocalcinosis)</a:t>
              </a:r>
            </a:p>
            <a:p>
              <a:r>
                <a:rPr lang="en-US" sz="1000" dirty="0">
                  <a:solidFill>
                    <a:prstClr val="black"/>
                  </a:solidFill>
                </a:rPr>
                <a:t>- Echocardiogram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588895" y="2560142"/>
              <a:ext cx="1188720" cy="101566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prstClr val="black"/>
                  </a:solidFill>
                </a:rPr>
                <a:t>- Small potential for future hypercortisolism</a:t>
              </a:r>
            </a:p>
            <a:p>
              <a:r>
                <a:rPr lang="en-US" sz="1000" dirty="0">
                  <a:solidFill>
                    <a:prstClr val="black"/>
                  </a:solidFill>
                </a:rPr>
                <a:t>- Growth velocity, H&amp;P every 6 months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678349" y="2019300"/>
              <a:ext cx="914400" cy="24622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prstClr val="black"/>
                  </a:solidFill>
                </a:rPr>
                <a:t>Age ≤ 3 years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170676" y="2019299"/>
              <a:ext cx="914400" cy="24622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prstClr val="black"/>
                  </a:solidFill>
                </a:rPr>
                <a:t>Age &gt; 3 years</a:t>
              </a:r>
            </a:p>
          </p:txBody>
        </p:sp>
        <p:cxnSp>
          <p:nvCxnSpPr>
            <p:cNvPr id="11" name="Straight Arrow Connector 10"/>
            <p:cNvCxnSpPr>
              <a:stCxn id="2" idx="2"/>
              <a:endCxn id="3" idx="0"/>
            </p:cNvCxnSpPr>
            <p:nvPr/>
          </p:nvCxnSpPr>
          <p:spPr>
            <a:xfrm flipH="1">
              <a:off x="3067560" y="1229618"/>
              <a:ext cx="1377008" cy="362486"/>
            </a:xfrm>
            <a:prstGeom prst="straightConnector1">
              <a:avLst/>
            </a:prstGeom>
            <a:ln w="63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>
              <a:stCxn id="2" idx="2"/>
              <a:endCxn id="4" idx="0"/>
            </p:cNvCxnSpPr>
            <p:nvPr/>
          </p:nvCxnSpPr>
          <p:spPr>
            <a:xfrm>
              <a:off x="4444568" y="1229618"/>
              <a:ext cx="1422080" cy="362485"/>
            </a:xfrm>
            <a:prstGeom prst="straightConnector1">
              <a:avLst/>
            </a:prstGeom>
            <a:ln w="63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>
              <a:cxnSpLocks/>
              <a:stCxn id="3" idx="2"/>
              <a:endCxn id="6" idx="0"/>
            </p:cNvCxnSpPr>
            <p:nvPr/>
          </p:nvCxnSpPr>
          <p:spPr>
            <a:xfrm>
              <a:off x="3067560" y="1838325"/>
              <a:ext cx="0" cy="180975"/>
            </a:xfrm>
            <a:prstGeom prst="straightConnector1">
              <a:avLst/>
            </a:prstGeom>
            <a:ln w="63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>
              <a:stCxn id="4" idx="2"/>
              <a:endCxn id="8" idx="0"/>
            </p:cNvCxnSpPr>
            <p:nvPr/>
          </p:nvCxnSpPr>
          <p:spPr>
            <a:xfrm flipH="1">
              <a:off x="5135549" y="1838324"/>
              <a:ext cx="731099" cy="180976"/>
            </a:xfrm>
            <a:prstGeom prst="straightConnector1">
              <a:avLst/>
            </a:prstGeom>
            <a:ln w="63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>
              <a:stCxn id="4" idx="2"/>
              <a:endCxn id="9" idx="0"/>
            </p:cNvCxnSpPr>
            <p:nvPr/>
          </p:nvCxnSpPr>
          <p:spPr>
            <a:xfrm>
              <a:off x="5866648" y="1838324"/>
              <a:ext cx="761228" cy="180975"/>
            </a:xfrm>
            <a:prstGeom prst="straightConnector1">
              <a:avLst/>
            </a:prstGeom>
            <a:ln w="63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stCxn id="8" idx="2"/>
              <a:endCxn id="7" idx="0"/>
            </p:cNvCxnSpPr>
            <p:nvPr/>
          </p:nvCxnSpPr>
          <p:spPr>
            <a:xfrm>
              <a:off x="5135549" y="2265521"/>
              <a:ext cx="0" cy="294621"/>
            </a:xfrm>
            <a:prstGeom prst="straightConnector1">
              <a:avLst/>
            </a:prstGeom>
            <a:ln w="63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>
              <a:stCxn id="9" idx="2"/>
              <a:endCxn id="5" idx="0"/>
            </p:cNvCxnSpPr>
            <p:nvPr/>
          </p:nvCxnSpPr>
          <p:spPr>
            <a:xfrm>
              <a:off x="6627876" y="2265521"/>
              <a:ext cx="6592" cy="294621"/>
            </a:xfrm>
            <a:prstGeom prst="straightConnector1">
              <a:avLst/>
            </a:prstGeom>
            <a:ln w="63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/>
            <p:cNvSpPr/>
            <p:nvPr/>
          </p:nvSpPr>
          <p:spPr>
            <a:xfrm>
              <a:off x="48301" y="3938081"/>
              <a:ext cx="8932666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en-US" sz="1100" b="1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06954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2621</TotalTime>
  <Words>942</Words>
  <Application>Microsoft Macintosh PowerPoint</Application>
  <PresentationFormat>On-screen Show (4:3)</PresentationFormat>
  <Paragraphs>159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Diagnosis and Clinical Management in McCune-Albright Syndrome</dc:title>
  <dc:creator>Collins, Michael T (NIH/NIDCR) [E]</dc:creator>
  <cp:lastModifiedBy>m javaid</cp:lastModifiedBy>
  <cp:revision>186</cp:revision>
  <dcterms:created xsi:type="dcterms:W3CDTF">2014-12-12T02:11:07Z</dcterms:created>
  <dcterms:modified xsi:type="dcterms:W3CDTF">2019-02-01T14:58:04Z</dcterms:modified>
</cp:coreProperties>
</file>