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89" autoAdjust="0"/>
  </p:normalViewPr>
  <p:slideViewPr>
    <p:cSldViewPr snapToGrid="0">
      <p:cViewPr varScale="1">
        <p:scale>
          <a:sx n="79" d="100"/>
          <a:sy n="79" d="100"/>
        </p:scale>
        <p:origin x="7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cuments\Stick%202019\Fragebogen\neusubgruppen%20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cuments\Stick%202019\Fragebogen\neusubgruppen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cuments\Stick%202019\Fragebogen\neusubgruppen%20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/>
              <a:t>Subgroup</a:t>
            </a:r>
            <a:r>
              <a:rPr lang="en-US" sz="1400" b="1" baseline="0"/>
              <a:t> mild versus severe - general health, quality of life, knowledge about clinical studies</a:t>
            </a:r>
            <a:endParaRPr lang="en-US" sz="1400" b="1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7217724487785373"/>
          <c:y val="0.11320950396556334"/>
          <c:w val="0.38801633213748243"/>
          <c:h val="0.80912935395358876"/>
        </c:manualLayout>
      </c:layout>
      <c:barChart>
        <c:barDir val="bar"/>
        <c:grouping val="percentStacked"/>
        <c:varyColors val="0"/>
        <c:ser>
          <c:idx val="0"/>
          <c:order val="0"/>
          <c:tx>
            <c:v>1 - (very) poor / low 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DB-4D88-A196-51C8665A0D88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DB-4D88-A196-51C8665A0D88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DB-4D88-A196-51C8665A0D88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5DB-4D88-A196-51C8665A0D88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5DB-4D88-A196-51C8665A0D88}"/>
              </c:ext>
            </c:extLst>
          </c:dPt>
          <c:dPt>
            <c:idx val="1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5DB-4D88-A196-51C8665A0D88}"/>
              </c:ext>
            </c:extLst>
          </c:dPt>
          <c:dPt>
            <c:idx val="2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5DB-4D88-A196-51C8665A0D88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5DB-4D88-A196-51C8665A0D88}"/>
              </c:ext>
            </c:extLst>
          </c:dPt>
          <c:dPt>
            <c:idx val="2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5DB-4D88-A196-51C8665A0D88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5DB-4D88-A196-51C8665A0D8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5DB-4D88-A196-51C8665A0D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severe'!$C$42:$AH$42</c:f>
              <c:strCache>
                <c:ptCount val="32"/>
                <c:pt idx="0">
                  <c:v>Quality of Life in the past 12 months        mild (n=14)</c:v>
                </c:pt>
                <c:pt idx="1">
                  <c:v>severe (n=16)</c:v>
                </c:pt>
                <c:pt idx="3">
                  <c:v>Health status in the past 12 months       mild (n=13) </c:v>
                </c:pt>
                <c:pt idx="4">
                  <c:v>severe (n=16)</c:v>
                </c:pt>
                <c:pt idx="6">
                  <c:v>Medical care outside EB House Austria in the past 12 months       mild (n=13)</c:v>
                </c:pt>
                <c:pt idx="7">
                  <c:v>severe (n=15)</c:v>
                </c:pt>
                <c:pt idx="9">
                  <c:v>Medical care within the EB House Austria in the past 12 months       mild (n=12)</c:v>
                </c:pt>
                <c:pt idx="10">
                  <c:v>severe (n=13)</c:v>
                </c:pt>
                <c:pt idx="12">
                  <c:v>Knowledge about clinical trials in the EB House Austria      mild (n=14) </c:v>
                </c:pt>
                <c:pt idx="13">
                  <c:v>severe (n= 15)</c:v>
                </c:pt>
                <c:pt idx="15">
                  <c:v>Knowledge about worldwide clinical trials for EB       mild (n=14)</c:v>
                </c:pt>
                <c:pt idx="16">
                  <c:v>severe (n= 15)</c:v>
                </c:pt>
                <c:pt idx="18">
                  <c:v>Willingness to persuade other patients to participate in a clinical trial       mild (n=8)</c:v>
                </c:pt>
                <c:pt idx="19">
                  <c:v>severe (n= 14)</c:v>
                </c:pt>
                <c:pt idx="21">
                  <c:v>Willingness to participate in clinical studies       mild (n=14)</c:v>
                </c:pt>
                <c:pt idx="22">
                  <c:v>severe (n= 15)</c:v>
                </c:pt>
                <c:pt idx="24">
                  <c:v>*Desire for better treatment options      mild  (n=13)</c:v>
                </c:pt>
                <c:pt idx="25">
                  <c:v>severe (n= 15)</c:v>
                </c:pt>
                <c:pt idx="27">
                  <c:v>Hope for improved QoL within the next 5-10 years through new therapies       mild (n=14)</c:v>
                </c:pt>
                <c:pt idx="28">
                  <c:v>severe (n= 15)</c:v>
                </c:pt>
                <c:pt idx="30">
                  <c:v>Desire for more information about clinical studies       mild (n=13)</c:v>
                </c:pt>
                <c:pt idx="31">
                  <c:v>severe (n= 15)</c:v>
                </c:pt>
              </c:strCache>
            </c:strRef>
          </c:cat>
          <c:val>
            <c:numRef>
              <c:f>'subgroup mild severe'!$C$43:$AH$43</c:f>
              <c:numCache>
                <c:formatCode>General</c:formatCode>
                <c:ptCount val="32"/>
                <c:pt idx="6" formatCode="###0">
                  <c:v>1</c:v>
                </c:pt>
                <c:pt idx="12" formatCode="###0">
                  <c:v>1</c:v>
                </c:pt>
                <c:pt idx="13" formatCode="###0">
                  <c:v>2</c:v>
                </c:pt>
                <c:pt idx="15" formatCode="###0">
                  <c:v>1</c:v>
                </c:pt>
                <c:pt idx="16" formatCode="###0">
                  <c:v>1</c:v>
                </c:pt>
                <c:pt idx="18" formatCode="###0">
                  <c:v>1</c:v>
                </c:pt>
                <c:pt idx="19" formatCode="###0">
                  <c:v>1</c:v>
                </c:pt>
                <c:pt idx="21" formatCode="###0">
                  <c:v>2</c:v>
                </c:pt>
                <c:pt idx="22" formatCode="###0">
                  <c:v>3</c:v>
                </c:pt>
                <c:pt idx="24" formatCode="###0">
                  <c:v>1</c:v>
                </c:pt>
                <c:pt idx="27" formatCode="###0">
                  <c:v>2</c:v>
                </c:pt>
                <c:pt idx="28" formatCode="###0">
                  <c:v>1</c:v>
                </c:pt>
                <c:pt idx="30" formatCode="###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75DB-4D88-A196-51C8665A0D88}"/>
            </c:ext>
          </c:extLst>
        </c:ser>
        <c:ser>
          <c:idx val="1"/>
          <c:order val="1"/>
          <c:tx>
            <c:v>2</c:v>
          </c:tx>
          <c:spPr>
            <a:solidFill>
              <a:srgbClr val="F63B00"/>
            </a:solidFill>
            <a:ln>
              <a:noFill/>
            </a:ln>
            <a:effectLst/>
          </c:spPr>
          <c:invertIfNegative val="0"/>
          <c:dLbls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5DB-4D88-A196-51C8665A0D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severe'!$C$42:$AH$42</c:f>
              <c:strCache>
                <c:ptCount val="32"/>
                <c:pt idx="0">
                  <c:v>Quality of Life in the past 12 months        mild (n=14)</c:v>
                </c:pt>
                <c:pt idx="1">
                  <c:v>severe (n=16)</c:v>
                </c:pt>
                <c:pt idx="3">
                  <c:v>Health status in the past 12 months       mild (n=13) </c:v>
                </c:pt>
                <c:pt idx="4">
                  <c:v>severe (n=16)</c:v>
                </c:pt>
                <c:pt idx="6">
                  <c:v>Medical care outside EB House Austria in the past 12 months       mild (n=13)</c:v>
                </c:pt>
                <c:pt idx="7">
                  <c:v>severe (n=15)</c:v>
                </c:pt>
                <c:pt idx="9">
                  <c:v>Medical care within the EB House Austria in the past 12 months       mild (n=12)</c:v>
                </c:pt>
                <c:pt idx="10">
                  <c:v>severe (n=13)</c:v>
                </c:pt>
                <c:pt idx="12">
                  <c:v>Knowledge about clinical trials in the EB House Austria      mild (n=14) </c:v>
                </c:pt>
                <c:pt idx="13">
                  <c:v>severe (n= 15)</c:v>
                </c:pt>
                <c:pt idx="15">
                  <c:v>Knowledge about worldwide clinical trials for EB       mild (n=14)</c:v>
                </c:pt>
                <c:pt idx="16">
                  <c:v>severe (n= 15)</c:v>
                </c:pt>
                <c:pt idx="18">
                  <c:v>Willingness to persuade other patients to participate in a clinical trial       mild (n=8)</c:v>
                </c:pt>
                <c:pt idx="19">
                  <c:v>severe (n= 14)</c:v>
                </c:pt>
                <c:pt idx="21">
                  <c:v>Willingness to participate in clinical studies       mild (n=14)</c:v>
                </c:pt>
                <c:pt idx="22">
                  <c:v>severe (n= 15)</c:v>
                </c:pt>
                <c:pt idx="24">
                  <c:v>*Desire for better treatment options      mild  (n=13)</c:v>
                </c:pt>
                <c:pt idx="25">
                  <c:v>severe (n= 15)</c:v>
                </c:pt>
                <c:pt idx="27">
                  <c:v>Hope for improved QoL within the next 5-10 years through new therapies       mild (n=14)</c:v>
                </c:pt>
                <c:pt idx="28">
                  <c:v>severe (n= 15)</c:v>
                </c:pt>
                <c:pt idx="30">
                  <c:v>Desire for more information about clinical studies       mild (n=13)</c:v>
                </c:pt>
                <c:pt idx="31">
                  <c:v>severe (n= 15)</c:v>
                </c:pt>
              </c:strCache>
            </c:strRef>
          </c:cat>
          <c:val>
            <c:numRef>
              <c:f>'subgroup mild severe'!$C$44:$AH$44</c:f>
              <c:numCache>
                <c:formatCode>###0</c:formatCode>
                <c:ptCount val="32"/>
                <c:pt idx="0" formatCode="General">
                  <c:v>1</c:v>
                </c:pt>
                <c:pt idx="4">
                  <c:v>1</c:v>
                </c:pt>
                <c:pt idx="7">
                  <c:v>2</c:v>
                </c:pt>
                <c:pt idx="12">
                  <c:v>2</c:v>
                </c:pt>
                <c:pt idx="13">
                  <c:v>1</c:v>
                </c:pt>
                <c:pt idx="15">
                  <c:v>3</c:v>
                </c:pt>
                <c:pt idx="16">
                  <c:v>2</c:v>
                </c:pt>
                <c:pt idx="18">
                  <c:v>0</c:v>
                </c:pt>
                <c:pt idx="19">
                  <c:v>2</c:v>
                </c:pt>
                <c:pt idx="21">
                  <c:v>1</c:v>
                </c:pt>
                <c:pt idx="22">
                  <c:v>2</c:v>
                </c:pt>
                <c:pt idx="24">
                  <c:v>1</c:v>
                </c:pt>
                <c:pt idx="25">
                  <c:v>2</c:v>
                </c:pt>
                <c:pt idx="28">
                  <c:v>1</c:v>
                </c:pt>
                <c:pt idx="30">
                  <c:v>1</c:v>
                </c:pt>
                <c:pt idx="3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75DB-4D88-A196-51C8665A0D88}"/>
            </c:ext>
          </c:extLst>
        </c:ser>
        <c:ser>
          <c:idx val="2"/>
          <c:order val="2"/>
          <c:tx>
            <c:v>3</c:v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severe'!$C$42:$AH$42</c:f>
              <c:strCache>
                <c:ptCount val="32"/>
                <c:pt idx="0">
                  <c:v>Quality of Life in the past 12 months        mild (n=14)</c:v>
                </c:pt>
                <c:pt idx="1">
                  <c:v>severe (n=16)</c:v>
                </c:pt>
                <c:pt idx="3">
                  <c:v>Health status in the past 12 months       mild (n=13) </c:v>
                </c:pt>
                <c:pt idx="4">
                  <c:v>severe (n=16)</c:v>
                </c:pt>
                <c:pt idx="6">
                  <c:v>Medical care outside EB House Austria in the past 12 months       mild (n=13)</c:v>
                </c:pt>
                <c:pt idx="7">
                  <c:v>severe (n=15)</c:v>
                </c:pt>
                <c:pt idx="9">
                  <c:v>Medical care within the EB House Austria in the past 12 months       mild (n=12)</c:v>
                </c:pt>
                <c:pt idx="10">
                  <c:v>severe (n=13)</c:v>
                </c:pt>
                <c:pt idx="12">
                  <c:v>Knowledge about clinical trials in the EB House Austria      mild (n=14) </c:v>
                </c:pt>
                <c:pt idx="13">
                  <c:v>severe (n= 15)</c:v>
                </c:pt>
                <c:pt idx="15">
                  <c:v>Knowledge about worldwide clinical trials for EB       mild (n=14)</c:v>
                </c:pt>
                <c:pt idx="16">
                  <c:v>severe (n= 15)</c:v>
                </c:pt>
                <c:pt idx="18">
                  <c:v>Willingness to persuade other patients to participate in a clinical trial       mild (n=8)</c:v>
                </c:pt>
                <c:pt idx="19">
                  <c:v>severe (n= 14)</c:v>
                </c:pt>
                <c:pt idx="21">
                  <c:v>Willingness to participate in clinical studies       mild (n=14)</c:v>
                </c:pt>
                <c:pt idx="22">
                  <c:v>severe (n= 15)</c:v>
                </c:pt>
                <c:pt idx="24">
                  <c:v>*Desire for better treatment options      mild  (n=13)</c:v>
                </c:pt>
                <c:pt idx="25">
                  <c:v>severe (n= 15)</c:v>
                </c:pt>
                <c:pt idx="27">
                  <c:v>Hope for improved QoL within the next 5-10 years through new therapies       mild (n=14)</c:v>
                </c:pt>
                <c:pt idx="28">
                  <c:v>severe (n= 15)</c:v>
                </c:pt>
                <c:pt idx="30">
                  <c:v>Desire for more information about clinical studies       mild (n=13)</c:v>
                </c:pt>
                <c:pt idx="31">
                  <c:v>severe (n= 15)</c:v>
                </c:pt>
              </c:strCache>
            </c:strRef>
          </c:cat>
          <c:val>
            <c:numRef>
              <c:f>'subgroup mild severe'!$C$45:$AH$45</c:f>
              <c:numCache>
                <c:formatCode>###0</c:formatCode>
                <c:ptCount val="32"/>
                <c:pt idx="0" formatCode="General">
                  <c:v>1</c:v>
                </c:pt>
                <c:pt idx="1">
                  <c:v>4</c:v>
                </c:pt>
                <c:pt idx="3" formatCode="General">
                  <c:v>2</c:v>
                </c:pt>
                <c:pt idx="4">
                  <c:v>7</c:v>
                </c:pt>
                <c:pt idx="6">
                  <c:v>3</c:v>
                </c:pt>
                <c:pt idx="7">
                  <c:v>3</c:v>
                </c:pt>
                <c:pt idx="10">
                  <c:v>1</c:v>
                </c:pt>
                <c:pt idx="12">
                  <c:v>4</c:v>
                </c:pt>
                <c:pt idx="13">
                  <c:v>6</c:v>
                </c:pt>
                <c:pt idx="15">
                  <c:v>4</c:v>
                </c:pt>
                <c:pt idx="16">
                  <c:v>4</c:v>
                </c:pt>
                <c:pt idx="18">
                  <c:v>4</c:v>
                </c:pt>
                <c:pt idx="19">
                  <c:v>5</c:v>
                </c:pt>
                <c:pt idx="21">
                  <c:v>2</c:v>
                </c:pt>
                <c:pt idx="22">
                  <c:v>2</c:v>
                </c:pt>
                <c:pt idx="24">
                  <c:v>7</c:v>
                </c:pt>
                <c:pt idx="25">
                  <c:v>2</c:v>
                </c:pt>
                <c:pt idx="27">
                  <c:v>3</c:v>
                </c:pt>
                <c:pt idx="28">
                  <c:v>3</c:v>
                </c:pt>
                <c:pt idx="30">
                  <c:v>2</c:v>
                </c:pt>
                <c:pt idx="3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5DB-4D88-A196-51C8665A0D88}"/>
            </c:ext>
          </c:extLst>
        </c:ser>
        <c:ser>
          <c:idx val="3"/>
          <c:order val="3"/>
          <c:tx>
            <c:v>4</c:v>
          </c:tx>
          <c:spPr>
            <a:solidFill>
              <a:srgbClr val="83BD5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'subgroup mild severe'!$C$46:$AH$46</c:f>
              <c:numCache>
                <c:formatCode>###0</c:formatCode>
                <c:ptCount val="32"/>
                <c:pt idx="0" formatCode="General">
                  <c:v>8</c:v>
                </c:pt>
                <c:pt idx="1">
                  <c:v>9</c:v>
                </c:pt>
                <c:pt idx="3" formatCode="General">
                  <c:v>8</c:v>
                </c:pt>
                <c:pt idx="4">
                  <c:v>7</c:v>
                </c:pt>
                <c:pt idx="6">
                  <c:v>6</c:v>
                </c:pt>
                <c:pt idx="7">
                  <c:v>6</c:v>
                </c:pt>
                <c:pt idx="9">
                  <c:v>3</c:v>
                </c:pt>
                <c:pt idx="10">
                  <c:v>6</c:v>
                </c:pt>
                <c:pt idx="12">
                  <c:v>4</c:v>
                </c:pt>
                <c:pt idx="13">
                  <c:v>6</c:v>
                </c:pt>
                <c:pt idx="15">
                  <c:v>3</c:v>
                </c:pt>
                <c:pt idx="16">
                  <c:v>6</c:v>
                </c:pt>
                <c:pt idx="18">
                  <c:v>3</c:v>
                </c:pt>
                <c:pt idx="19">
                  <c:v>3</c:v>
                </c:pt>
                <c:pt idx="21">
                  <c:v>3</c:v>
                </c:pt>
                <c:pt idx="22">
                  <c:v>4</c:v>
                </c:pt>
                <c:pt idx="24">
                  <c:v>1</c:v>
                </c:pt>
                <c:pt idx="25">
                  <c:v>2</c:v>
                </c:pt>
                <c:pt idx="27">
                  <c:v>6</c:v>
                </c:pt>
                <c:pt idx="30">
                  <c:v>1</c:v>
                </c:pt>
                <c:pt idx="3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75DB-4D88-A196-51C8665A0D88}"/>
            </c:ext>
          </c:extLst>
        </c:ser>
        <c:ser>
          <c:idx val="4"/>
          <c:order val="4"/>
          <c:tx>
            <c:v>5 - very good/high</c:v>
          </c:tx>
          <c:spPr>
            <a:solidFill>
              <a:srgbClr val="0099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5DB-4D88-A196-51C8665A0D88}"/>
              </c:ext>
            </c:extLst>
          </c:dPt>
          <c:dPt>
            <c:idx val="4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75DB-4D88-A196-51C8665A0D88}"/>
              </c:ext>
            </c:extLst>
          </c:dPt>
          <c:dPt>
            <c:idx val="7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75DB-4D88-A196-51C8665A0D88}"/>
              </c:ext>
            </c:extLst>
          </c:dPt>
          <c:dPt>
            <c:idx val="10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75DB-4D88-A196-51C8665A0D88}"/>
              </c:ext>
            </c:extLst>
          </c:dPt>
          <c:dPt>
            <c:idx val="13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75DB-4D88-A196-51C8665A0D88}"/>
              </c:ext>
            </c:extLst>
          </c:dPt>
          <c:dPt>
            <c:idx val="16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75DB-4D88-A196-51C8665A0D88}"/>
              </c:ext>
            </c:extLst>
          </c:dPt>
          <c:dPt>
            <c:idx val="19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75DB-4D88-A196-51C8665A0D88}"/>
              </c:ext>
            </c:extLst>
          </c:dPt>
          <c:dPt>
            <c:idx val="22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75DB-4D88-A196-51C8665A0D88}"/>
              </c:ext>
            </c:extLst>
          </c:dPt>
          <c:dPt>
            <c:idx val="25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75DB-4D88-A196-51C8665A0D88}"/>
              </c:ext>
            </c:extLst>
          </c:dPt>
          <c:dPt>
            <c:idx val="28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75DB-4D88-A196-51C8665A0D88}"/>
              </c:ext>
            </c:extLst>
          </c:dPt>
          <c:dPt>
            <c:idx val="31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75DB-4D88-A196-51C8665A0D88}"/>
              </c:ext>
            </c:extLst>
          </c:dPt>
          <c:dLbls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75DB-4D88-A196-51C8665A0D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'subgroup mild severe'!$C$47:$AI$47</c:f>
              <c:numCache>
                <c:formatCode>###0</c:formatCode>
                <c:ptCount val="33"/>
                <c:pt idx="0" formatCode="General">
                  <c:v>4</c:v>
                </c:pt>
                <c:pt idx="1">
                  <c:v>3</c:v>
                </c:pt>
                <c:pt idx="3" formatCode="General">
                  <c:v>3</c:v>
                </c:pt>
                <c:pt idx="4">
                  <c:v>1</c:v>
                </c:pt>
                <c:pt idx="6">
                  <c:v>3</c:v>
                </c:pt>
                <c:pt idx="7">
                  <c:v>4</c:v>
                </c:pt>
                <c:pt idx="9" formatCode="General">
                  <c:v>9</c:v>
                </c:pt>
                <c:pt idx="10">
                  <c:v>6</c:v>
                </c:pt>
                <c:pt idx="12">
                  <c:v>3</c:v>
                </c:pt>
                <c:pt idx="15">
                  <c:v>3</c:v>
                </c:pt>
                <c:pt idx="16">
                  <c:v>2</c:v>
                </c:pt>
                <c:pt idx="18">
                  <c:v>0</c:v>
                </c:pt>
                <c:pt idx="19">
                  <c:v>3</c:v>
                </c:pt>
                <c:pt idx="21">
                  <c:v>6</c:v>
                </c:pt>
                <c:pt idx="22">
                  <c:v>4</c:v>
                </c:pt>
                <c:pt idx="24">
                  <c:v>3</c:v>
                </c:pt>
                <c:pt idx="25">
                  <c:v>9</c:v>
                </c:pt>
                <c:pt idx="27">
                  <c:v>3</c:v>
                </c:pt>
                <c:pt idx="28">
                  <c:v>10</c:v>
                </c:pt>
                <c:pt idx="30">
                  <c:v>8</c:v>
                </c:pt>
                <c:pt idx="3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1-75DB-4D88-A196-51C8665A0D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682730384"/>
        <c:axId val="682730712"/>
      </c:barChart>
      <c:catAx>
        <c:axId val="682730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1"/>
          <a:lstStyle/>
          <a:p>
            <a:pPr>
              <a:defRPr sz="1200" b="0" i="0" u="none" strike="noStrike" kern="1200" spc="-9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2730712"/>
        <c:crosses val="autoZero"/>
        <c:auto val="1"/>
        <c:lblAlgn val="ctr"/>
        <c:lblOffset val="100"/>
        <c:noMultiLvlLbl val="0"/>
      </c:catAx>
      <c:valAx>
        <c:axId val="6827307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273038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baseline="0">
                <a:effectLst/>
              </a:rPr>
              <a:t>Subgroup mild versus severe - </a:t>
            </a:r>
            <a:r>
              <a:rPr lang="en-US" sz="1400" b="1"/>
              <a:t>Arguments for participation in a clinical trial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v>1 - not at all important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EC-4EA4-9D4A-EAFD465ACA8C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EC-4EA4-9D4A-EAFD465ACA8C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EC-4EA4-9D4A-EAFD465ACA8C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EC-4EA4-9D4A-EAFD465ACA8C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EC-4EA4-9D4A-EAFD465ACA8C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EC-4EA4-9D4A-EAFD465ACA8C}"/>
              </c:ext>
            </c:extLst>
          </c:dPt>
          <c:dPt>
            <c:idx val="1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0EC-4EA4-9D4A-EAFD465ACA8C}"/>
              </c:ext>
            </c:extLst>
          </c:dPt>
          <c:dPt>
            <c:idx val="2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0EC-4EA4-9D4A-EAFD465ACA8C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0EC-4EA4-9D4A-EAFD465ACA8C}"/>
              </c:ext>
            </c:extLst>
          </c:dPt>
          <c:dPt>
            <c:idx val="2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0EC-4EA4-9D4A-EAFD465ACA8C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0EC-4EA4-9D4A-EAFD465ACA8C}"/>
              </c:ext>
            </c:extLst>
          </c:dPt>
          <c:dPt>
            <c:idx val="3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0EC-4EA4-9D4A-EAFD465ACA8C}"/>
              </c:ext>
            </c:extLst>
          </c:dPt>
          <c:dPt>
            <c:idx val="3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0EC-4EA4-9D4A-EAFD465ACA8C}"/>
              </c:ext>
            </c:extLst>
          </c:dPt>
          <c:dPt>
            <c:idx val="4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0EC-4EA4-9D4A-EAFD465ACA8C}"/>
              </c:ext>
            </c:extLst>
          </c:dPt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40EC-4EA4-9D4A-EAFD465ACA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severe'!$AK$42:$BY$42</c:f>
              <c:strCache>
                <c:ptCount val="41"/>
                <c:pt idx="0">
                  <c:v>Future improvement for other EB patients       mild (n=11)</c:v>
                </c:pt>
                <c:pt idx="1">
                  <c:v>severe (n= 15)</c:v>
                </c:pt>
                <c:pt idx="3">
                  <c:v>Alleviation of own symptoms       mild (n=10) </c:v>
                </c:pt>
                <c:pt idx="4">
                  <c:v>severe (n= 15)</c:v>
                </c:pt>
                <c:pt idx="6">
                  <c:v>*Study visits via telemedicine/ telephone       mild (n=11)</c:v>
                </c:pt>
                <c:pt idx="7">
                  <c:v>severe (n= 15)</c:v>
                </c:pt>
                <c:pt idx="9">
                  <c:v>Study visit times consider patients' need and are flexible       mild (n=12)</c:v>
                </c:pt>
                <c:pt idx="10">
                  <c:v>severe (n= 15)</c:v>
                </c:pt>
                <c:pt idx="12">
                  <c:v>Contribution to something important for the general welfare      mild (n=11)</c:v>
                </c:pt>
                <c:pt idx="13">
                  <c:v>severe (n= 15)</c:v>
                </c:pt>
                <c:pt idx="15">
                  <c:v>Contribute to an increased knowledge about the disease       mild (n=11)</c:v>
                </c:pt>
                <c:pt idx="16">
                  <c:v>severe (n=15)</c:v>
                </c:pt>
                <c:pt idx="18">
                  <c:v>Being in the treatment group (rather than placebo group)       mild (n=10)</c:v>
                </c:pt>
                <c:pt idx="19">
                  <c:v>severe (n= 15)</c:v>
                </c:pt>
                <c:pt idx="21">
                  <c:v>No additional expenses occur for participiants  (e.g. for travelling)       mild (n=11)</c:v>
                </c:pt>
                <c:pt idx="22">
                  <c:v>severe (n= 15)</c:v>
                </c:pt>
                <c:pt idx="24">
                  <c:v>Better medical care through increased frequency of visits       mild (n=11)</c:v>
                </c:pt>
                <c:pt idx="25">
                  <c:v>severe (n= 15)</c:v>
                </c:pt>
                <c:pt idx="27">
                  <c:v>Receiving recommendations from social network or online fores       mild (n=11) </c:v>
                </c:pt>
                <c:pt idx="28">
                  <c:v>severe (n=14)</c:v>
                </c:pt>
                <c:pt idx="30">
                  <c:v>Receiving recommendations from my physician       mild (n=11)</c:v>
                </c:pt>
                <c:pt idx="31">
                  <c:v>severe (n= 14)</c:v>
                </c:pt>
                <c:pt idx="33">
                  <c:v>Receiving recommendations from friends       mild (n=11)</c:v>
                </c:pt>
                <c:pt idx="34">
                  <c:v>severe (n= 15)</c:v>
                </c:pt>
                <c:pt idx="36">
                  <c:v>Availability of a contact person from the study team night and day       mild (n=11) </c:v>
                </c:pt>
                <c:pt idx="37">
                  <c:v>severe (n= 14)</c:v>
                </c:pt>
                <c:pt idx="39">
                  <c:v>Attractive rewards (e.g. ipad, camera) are offered       mild (n=11)</c:v>
                </c:pt>
                <c:pt idx="40">
                  <c:v>severe (n= 14)</c:v>
                </c:pt>
              </c:strCache>
            </c:strRef>
          </c:cat>
          <c:val>
            <c:numRef>
              <c:f>'subgroup mild severe'!$AK$43:$BY$43</c:f>
              <c:numCache>
                <c:formatCode>###0</c:formatCode>
                <c:ptCount val="41"/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10">
                  <c:v>2</c:v>
                </c:pt>
                <c:pt idx="12">
                  <c:v>1</c:v>
                </c:pt>
                <c:pt idx="15">
                  <c:v>1</c:v>
                </c:pt>
                <c:pt idx="16">
                  <c:v>1</c:v>
                </c:pt>
                <c:pt idx="18">
                  <c:v>1</c:v>
                </c:pt>
                <c:pt idx="19">
                  <c:v>1</c:v>
                </c:pt>
                <c:pt idx="21">
                  <c:v>2</c:v>
                </c:pt>
                <c:pt idx="22">
                  <c:v>1</c:v>
                </c:pt>
                <c:pt idx="24">
                  <c:v>2</c:v>
                </c:pt>
                <c:pt idx="25">
                  <c:v>2</c:v>
                </c:pt>
                <c:pt idx="27">
                  <c:v>2</c:v>
                </c:pt>
                <c:pt idx="28">
                  <c:v>2</c:v>
                </c:pt>
                <c:pt idx="30">
                  <c:v>3</c:v>
                </c:pt>
                <c:pt idx="31">
                  <c:v>2</c:v>
                </c:pt>
                <c:pt idx="33">
                  <c:v>3</c:v>
                </c:pt>
                <c:pt idx="34">
                  <c:v>3</c:v>
                </c:pt>
                <c:pt idx="36">
                  <c:v>4</c:v>
                </c:pt>
                <c:pt idx="37">
                  <c:v>3</c:v>
                </c:pt>
                <c:pt idx="39">
                  <c:v>7</c:v>
                </c:pt>
                <c:pt idx="4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40EC-4EA4-9D4A-EAFD465ACA8C}"/>
            </c:ext>
          </c:extLst>
        </c:ser>
        <c:ser>
          <c:idx val="1"/>
          <c:order val="1"/>
          <c:tx>
            <c:v>2</c:v>
          </c:tx>
          <c:spPr>
            <a:solidFill>
              <a:srgbClr val="F63B00"/>
            </a:solidFill>
            <a:ln>
              <a:noFill/>
            </a:ln>
            <a:effectLst/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40EC-4EA4-9D4A-EAFD465ACA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severe'!$AK$42:$BY$42</c:f>
              <c:strCache>
                <c:ptCount val="41"/>
                <c:pt idx="0">
                  <c:v>Future improvement for other EB patients       mild (n=11)</c:v>
                </c:pt>
                <c:pt idx="1">
                  <c:v>severe (n= 15)</c:v>
                </c:pt>
                <c:pt idx="3">
                  <c:v>Alleviation of own symptoms       mild (n=10) </c:v>
                </c:pt>
                <c:pt idx="4">
                  <c:v>severe (n= 15)</c:v>
                </c:pt>
                <c:pt idx="6">
                  <c:v>*Study visits via telemedicine/ telephone       mild (n=11)</c:v>
                </c:pt>
                <c:pt idx="7">
                  <c:v>severe (n= 15)</c:v>
                </c:pt>
                <c:pt idx="9">
                  <c:v>Study visit times consider patients' need and are flexible       mild (n=12)</c:v>
                </c:pt>
                <c:pt idx="10">
                  <c:v>severe (n= 15)</c:v>
                </c:pt>
                <c:pt idx="12">
                  <c:v>Contribution to something important for the general welfare      mild (n=11)</c:v>
                </c:pt>
                <c:pt idx="13">
                  <c:v>severe (n= 15)</c:v>
                </c:pt>
                <c:pt idx="15">
                  <c:v>Contribute to an increased knowledge about the disease       mild (n=11)</c:v>
                </c:pt>
                <c:pt idx="16">
                  <c:v>severe (n=15)</c:v>
                </c:pt>
                <c:pt idx="18">
                  <c:v>Being in the treatment group (rather than placebo group)       mild (n=10)</c:v>
                </c:pt>
                <c:pt idx="19">
                  <c:v>severe (n= 15)</c:v>
                </c:pt>
                <c:pt idx="21">
                  <c:v>No additional expenses occur for participiants  (e.g. for travelling)       mild (n=11)</c:v>
                </c:pt>
                <c:pt idx="22">
                  <c:v>severe (n= 15)</c:v>
                </c:pt>
                <c:pt idx="24">
                  <c:v>Better medical care through increased frequency of visits       mild (n=11)</c:v>
                </c:pt>
                <c:pt idx="25">
                  <c:v>severe (n= 15)</c:v>
                </c:pt>
                <c:pt idx="27">
                  <c:v>Receiving recommendations from social network or online fores       mild (n=11) </c:v>
                </c:pt>
                <c:pt idx="28">
                  <c:v>severe (n=14)</c:v>
                </c:pt>
                <c:pt idx="30">
                  <c:v>Receiving recommendations from my physician       mild (n=11)</c:v>
                </c:pt>
                <c:pt idx="31">
                  <c:v>severe (n= 14)</c:v>
                </c:pt>
                <c:pt idx="33">
                  <c:v>Receiving recommendations from friends       mild (n=11)</c:v>
                </c:pt>
                <c:pt idx="34">
                  <c:v>severe (n= 15)</c:v>
                </c:pt>
                <c:pt idx="36">
                  <c:v>Availability of a contact person from the study team night and day       mild (n=11) </c:v>
                </c:pt>
                <c:pt idx="37">
                  <c:v>severe (n= 14)</c:v>
                </c:pt>
                <c:pt idx="39">
                  <c:v>Attractive rewards (e.g. ipad, camera) are offered       mild (n=11)</c:v>
                </c:pt>
                <c:pt idx="40">
                  <c:v>severe (n= 14)</c:v>
                </c:pt>
              </c:strCache>
            </c:strRef>
          </c:cat>
          <c:val>
            <c:numRef>
              <c:f>'subgroup mild severe'!$AK$44:$BY$44</c:f>
              <c:numCache>
                <c:formatCode>###0</c:formatCode>
                <c:ptCount val="41"/>
                <c:pt idx="1">
                  <c:v>1</c:v>
                </c:pt>
                <c:pt idx="4">
                  <c:v>1</c:v>
                </c:pt>
                <c:pt idx="7">
                  <c:v>1</c:v>
                </c:pt>
                <c:pt idx="9">
                  <c:v>1</c:v>
                </c:pt>
                <c:pt idx="10">
                  <c:v>1</c:v>
                </c:pt>
                <c:pt idx="13">
                  <c:v>4</c:v>
                </c:pt>
                <c:pt idx="16">
                  <c:v>2</c:v>
                </c:pt>
                <c:pt idx="19">
                  <c:v>2</c:v>
                </c:pt>
                <c:pt idx="22">
                  <c:v>1</c:v>
                </c:pt>
                <c:pt idx="24">
                  <c:v>1</c:v>
                </c:pt>
                <c:pt idx="25">
                  <c:v>3</c:v>
                </c:pt>
                <c:pt idx="27">
                  <c:v>1</c:v>
                </c:pt>
                <c:pt idx="28">
                  <c:v>1</c:v>
                </c:pt>
                <c:pt idx="30">
                  <c:v>1</c:v>
                </c:pt>
                <c:pt idx="31">
                  <c:v>3</c:v>
                </c:pt>
                <c:pt idx="34">
                  <c:v>2</c:v>
                </c:pt>
                <c:pt idx="36">
                  <c:v>3</c:v>
                </c:pt>
                <c:pt idx="37">
                  <c:v>2</c:v>
                </c:pt>
                <c:pt idx="4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40EC-4EA4-9D4A-EAFD465ACA8C}"/>
            </c:ext>
          </c:extLst>
        </c:ser>
        <c:ser>
          <c:idx val="2"/>
          <c:order val="2"/>
          <c:tx>
            <c:v>3</c:v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severe'!$AK$42:$BY$42</c:f>
              <c:strCache>
                <c:ptCount val="41"/>
                <c:pt idx="0">
                  <c:v>Future improvement for other EB patients       mild (n=11)</c:v>
                </c:pt>
                <c:pt idx="1">
                  <c:v>severe (n= 15)</c:v>
                </c:pt>
                <c:pt idx="3">
                  <c:v>Alleviation of own symptoms       mild (n=10) </c:v>
                </c:pt>
                <c:pt idx="4">
                  <c:v>severe (n= 15)</c:v>
                </c:pt>
                <c:pt idx="6">
                  <c:v>*Study visits via telemedicine/ telephone       mild (n=11)</c:v>
                </c:pt>
                <c:pt idx="7">
                  <c:v>severe (n= 15)</c:v>
                </c:pt>
                <c:pt idx="9">
                  <c:v>Study visit times consider patients' need and are flexible       mild (n=12)</c:v>
                </c:pt>
                <c:pt idx="10">
                  <c:v>severe (n= 15)</c:v>
                </c:pt>
                <c:pt idx="12">
                  <c:v>Contribution to something important for the general welfare      mild (n=11)</c:v>
                </c:pt>
                <c:pt idx="13">
                  <c:v>severe (n= 15)</c:v>
                </c:pt>
                <c:pt idx="15">
                  <c:v>Contribute to an increased knowledge about the disease       mild (n=11)</c:v>
                </c:pt>
                <c:pt idx="16">
                  <c:v>severe (n=15)</c:v>
                </c:pt>
                <c:pt idx="18">
                  <c:v>Being in the treatment group (rather than placebo group)       mild (n=10)</c:v>
                </c:pt>
                <c:pt idx="19">
                  <c:v>severe (n= 15)</c:v>
                </c:pt>
                <c:pt idx="21">
                  <c:v>No additional expenses occur for participiants  (e.g. for travelling)       mild (n=11)</c:v>
                </c:pt>
                <c:pt idx="22">
                  <c:v>severe (n= 15)</c:v>
                </c:pt>
                <c:pt idx="24">
                  <c:v>Better medical care through increased frequency of visits       mild (n=11)</c:v>
                </c:pt>
                <c:pt idx="25">
                  <c:v>severe (n= 15)</c:v>
                </c:pt>
                <c:pt idx="27">
                  <c:v>Receiving recommendations from social network or online fores       mild (n=11) </c:v>
                </c:pt>
                <c:pt idx="28">
                  <c:v>severe (n=14)</c:v>
                </c:pt>
                <c:pt idx="30">
                  <c:v>Receiving recommendations from my physician       mild (n=11)</c:v>
                </c:pt>
                <c:pt idx="31">
                  <c:v>severe (n= 14)</c:v>
                </c:pt>
                <c:pt idx="33">
                  <c:v>Receiving recommendations from friends       mild (n=11)</c:v>
                </c:pt>
                <c:pt idx="34">
                  <c:v>severe (n= 15)</c:v>
                </c:pt>
                <c:pt idx="36">
                  <c:v>Availability of a contact person from the study team night and day       mild (n=11) </c:v>
                </c:pt>
                <c:pt idx="37">
                  <c:v>severe (n= 14)</c:v>
                </c:pt>
                <c:pt idx="39">
                  <c:v>Attractive rewards (e.g. ipad, camera) are offered       mild (n=11)</c:v>
                </c:pt>
                <c:pt idx="40">
                  <c:v>severe (n= 14)</c:v>
                </c:pt>
              </c:strCache>
            </c:strRef>
          </c:cat>
          <c:val>
            <c:numRef>
              <c:f>'subgroup mild severe'!$AK$45:$BY$45</c:f>
              <c:numCache>
                <c:formatCode>###0</c:formatCode>
                <c:ptCount val="41"/>
                <c:pt idx="1">
                  <c:v>2</c:v>
                </c:pt>
                <c:pt idx="3">
                  <c:v>2</c:v>
                </c:pt>
                <c:pt idx="4">
                  <c:v>2</c:v>
                </c:pt>
                <c:pt idx="7">
                  <c:v>6</c:v>
                </c:pt>
                <c:pt idx="9">
                  <c:v>1</c:v>
                </c:pt>
                <c:pt idx="10">
                  <c:v>4</c:v>
                </c:pt>
                <c:pt idx="12">
                  <c:v>1</c:v>
                </c:pt>
                <c:pt idx="13">
                  <c:v>3</c:v>
                </c:pt>
                <c:pt idx="15">
                  <c:v>1</c:v>
                </c:pt>
                <c:pt idx="16">
                  <c:v>3</c:v>
                </c:pt>
                <c:pt idx="18">
                  <c:v>2</c:v>
                </c:pt>
                <c:pt idx="19">
                  <c:v>2</c:v>
                </c:pt>
                <c:pt idx="21">
                  <c:v>2</c:v>
                </c:pt>
                <c:pt idx="22">
                  <c:v>3</c:v>
                </c:pt>
                <c:pt idx="24">
                  <c:v>5</c:v>
                </c:pt>
                <c:pt idx="25">
                  <c:v>3</c:v>
                </c:pt>
                <c:pt idx="27">
                  <c:v>5</c:v>
                </c:pt>
                <c:pt idx="28">
                  <c:v>7</c:v>
                </c:pt>
                <c:pt idx="30">
                  <c:v>4</c:v>
                </c:pt>
                <c:pt idx="31">
                  <c:v>2</c:v>
                </c:pt>
                <c:pt idx="33">
                  <c:v>6</c:v>
                </c:pt>
                <c:pt idx="34">
                  <c:v>4</c:v>
                </c:pt>
                <c:pt idx="36">
                  <c:v>2</c:v>
                </c:pt>
                <c:pt idx="37">
                  <c:v>3</c:v>
                </c:pt>
                <c:pt idx="39">
                  <c:v>2</c:v>
                </c:pt>
                <c:pt idx="4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0EC-4EA4-9D4A-EAFD465ACA8C}"/>
            </c:ext>
          </c:extLst>
        </c:ser>
        <c:ser>
          <c:idx val="3"/>
          <c:order val="3"/>
          <c:tx>
            <c:v>4</c:v>
          </c:tx>
          <c:spPr>
            <a:solidFill>
              <a:srgbClr val="83BD5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severe'!$AK$42:$BY$42</c:f>
              <c:strCache>
                <c:ptCount val="41"/>
                <c:pt idx="0">
                  <c:v>Future improvement for other EB patients       mild (n=11)</c:v>
                </c:pt>
                <c:pt idx="1">
                  <c:v>severe (n= 15)</c:v>
                </c:pt>
                <c:pt idx="3">
                  <c:v>Alleviation of own symptoms       mild (n=10) </c:v>
                </c:pt>
                <c:pt idx="4">
                  <c:v>severe (n= 15)</c:v>
                </c:pt>
                <c:pt idx="6">
                  <c:v>*Study visits via telemedicine/ telephone       mild (n=11)</c:v>
                </c:pt>
                <c:pt idx="7">
                  <c:v>severe (n= 15)</c:v>
                </c:pt>
                <c:pt idx="9">
                  <c:v>Study visit times consider patients' need and are flexible       mild (n=12)</c:v>
                </c:pt>
                <c:pt idx="10">
                  <c:v>severe (n= 15)</c:v>
                </c:pt>
                <c:pt idx="12">
                  <c:v>Contribution to something important for the general welfare      mild (n=11)</c:v>
                </c:pt>
                <c:pt idx="13">
                  <c:v>severe (n= 15)</c:v>
                </c:pt>
                <c:pt idx="15">
                  <c:v>Contribute to an increased knowledge about the disease       mild (n=11)</c:v>
                </c:pt>
                <c:pt idx="16">
                  <c:v>severe (n=15)</c:v>
                </c:pt>
                <c:pt idx="18">
                  <c:v>Being in the treatment group (rather than placebo group)       mild (n=10)</c:v>
                </c:pt>
                <c:pt idx="19">
                  <c:v>severe (n= 15)</c:v>
                </c:pt>
                <c:pt idx="21">
                  <c:v>No additional expenses occur for participiants  (e.g. for travelling)       mild (n=11)</c:v>
                </c:pt>
                <c:pt idx="22">
                  <c:v>severe (n= 15)</c:v>
                </c:pt>
                <c:pt idx="24">
                  <c:v>Better medical care through increased frequency of visits       mild (n=11)</c:v>
                </c:pt>
                <c:pt idx="25">
                  <c:v>severe (n= 15)</c:v>
                </c:pt>
                <c:pt idx="27">
                  <c:v>Receiving recommendations from social network or online fores       mild (n=11) </c:v>
                </c:pt>
                <c:pt idx="28">
                  <c:v>severe (n=14)</c:v>
                </c:pt>
                <c:pt idx="30">
                  <c:v>Receiving recommendations from my physician       mild (n=11)</c:v>
                </c:pt>
                <c:pt idx="31">
                  <c:v>severe (n= 14)</c:v>
                </c:pt>
                <c:pt idx="33">
                  <c:v>Receiving recommendations from friends       mild (n=11)</c:v>
                </c:pt>
                <c:pt idx="34">
                  <c:v>severe (n= 15)</c:v>
                </c:pt>
                <c:pt idx="36">
                  <c:v>Availability of a contact person from the study team night and day       mild (n=11) </c:v>
                </c:pt>
                <c:pt idx="37">
                  <c:v>severe (n= 14)</c:v>
                </c:pt>
                <c:pt idx="39">
                  <c:v>Attractive rewards (e.g. ipad, camera) are offered       mild (n=11)</c:v>
                </c:pt>
                <c:pt idx="40">
                  <c:v>severe (n= 14)</c:v>
                </c:pt>
              </c:strCache>
            </c:strRef>
          </c:cat>
          <c:val>
            <c:numRef>
              <c:f>'subgroup mild severe'!$AK$46:$BY$46</c:f>
              <c:numCache>
                <c:formatCode>###0</c:formatCode>
                <c:ptCount val="41"/>
                <c:pt idx="0" formatCode="General">
                  <c:v>2</c:v>
                </c:pt>
                <c:pt idx="1">
                  <c:v>2</c:v>
                </c:pt>
                <c:pt idx="4">
                  <c:v>3</c:v>
                </c:pt>
                <c:pt idx="6" formatCode="General">
                  <c:v>3</c:v>
                </c:pt>
                <c:pt idx="7">
                  <c:v>6</c:v>
                </c:pt>
                <c:pt idx="9">
                  <c:v>4</c:v>
                </c:pt>
                <c:pt idx="10">
                  <c:v>6</c:v>
                </c:pt>
                <c:pt idx="12">
                  <c:v>3</c:v>
                </c:pt>
                <c:pt idx="13">
                  <c:v>2</c:v>
                </c:pt>
                <c:pt idx="15">
                  <c:v>4</c:v>
                </c:pt>
                <c:pt idx="16">
                  <c:v>2</c:v>
                </c:pt>
                <c:pt idx="18">
                  <c:v>4</c:v>
                </c:pt>
                <c:pt idx="19">
                  <c:v>3</c:v>
                </c:pt>
                <c:pt idx="21">
                  <c:v>3</c:v>
                </c:pt>
                <c:pt idx="22">
                  <c:v>3</c:v>
                </c:pt>
                <c:pt idx="24">
                  <c:v>1</c:v>
                </c:pt>
                <c:pt idx="25">
                  <c:v>2</c:v>
                </c:pt>
                <c:pt idx="27">
                  <c:v>2</c:v>
                </c:pt>
                <c:pt idx="28">
                  <c:v>2</c:v>
                </c:pt>
                <c:pt idx="30">
                  <c:v>2</c:v>
                </c:pt>
                <c:pt idx="31">
                  <c:v>4</c:v>
                </c:pt>
                <c:pt idx="33">
                  <c:v>1</c:v>
                </c:pt>
                <c:pt idx="34">
                  <c:v>5</c:v>
                </c:pt>
                <c:pt idx="36">
                  <c:v>1</c:v>
                </c:pt>
                <c:pt idx="37">
                  <c:v>4</c:v>
                </c:pt>
                <c:pt idx="4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40EC-4EA4-9D4A-EAFD465ACA8C}"/>
            </c:ext>
          </c:extLst>
        </c:ser>
        <c:ser>
          <c:idx val="4"/>
          <c:order val="4"/>
          <c:tx>
            <c:v>5 - outmost important</c:v>
          </c:tx>
          <c:spPr>
            <a:solidFill>
              <a:srgbClr val="0099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40EC-4EA4-9D4A-EAFD465ACA8C}"/>
              </c:ext>
            </c:extLst>
          </c:dPt>
          <c:dPt>
            <c:idx val="4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40EC-4EA4-9D4A-EAFD465ACA8C}"/>
              </c:ext>
            </c:extLst>
          </c:dPt>
          <c:dPt>
            <c:idx val="7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40EC-4EA4-9D4A-EAFD465ACA8C}"/>
              </c:ext>
            </c:extLst>
          </c:dPt>
          <c:dPt>
            <c:idx val="10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40EC-4EA4-9D4A-EAFD465ACA8C}"/>
              </c:ext>
            </c:extLst>
          </c:dPt>
          <c:dPt>
            <c:idx val="13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40EC-4EA4-9D4A-EAFD465ACA8C}"/>
              </c:ext>
            </c:extLst>
          </c:dPt>
          <c:dPt>
            <c:idx val="16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40EC-4EA4-9D4A-EAFD465ACA8C}"/>
              </c:ext>
            </c:extLst>
          </c:dPt>
          <c:dPt>
            <c:idx val="19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40EC-4EA4-9D4A-EAFD465ACA8C}"/>
              </c:ext>
            </c:extLst>
          </c:dPt>
          <c:dPt>
            <c:idx val="22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40EC-4EA4-9D4A-EAFD465ACA8C}"/>
              </c:ext>
            </c:extLst>
          </c:dPt>
          <c:dPt>
            <c:idx val="25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40EC-4EA4-9D4A-EAFD465ACA8C}"/>
              </c:ext>
            </c:extLst>
          </c:dPt>
          <c:dPt>
            <c:idx val="28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40EC-4EA4-9D4A-EAFD465ACA8C}"/>
              </c:ext>
            </c:extLst>
          </c:dPt>
          <c:dPt>
            <c:idx val="31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40EC-4EA4-9D4A-EAFD465ACA8C}"/>
              </c:ext>
            </c:extLst>
          </c:dPt>
          <c:dPt>
            <c:idx val="34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40EC-4EA4-9D4A-EAFD465ACA8C}"/>
              </c:ext>
            </c:extLst>
          </c:dPt>
          <c:dPt>
            <c:idx val="37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40EC-4EA4-9D4A-EAFD465ACA8C}"/>
              </c:ext>
            </c:extLst>
          </c:dPt>
          <c:dPt>
            <c:idx val="40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40EC-4EA4-9D4A-EAFD465ACA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severe'!$AK$42:$BY$42</c:f>
              <c:strCache>
                <c:ptCount val="41"/>
                <c:pt idx="0">
                  <c:v>Future improvement for other EB patients       mild (n=11)</c:v>
                </c:pt>
                <c:pt idx="1">
                  <c:v>severe (n= 15)</c:v>
                </c:pt>
                <c:pt idx="3">
                  <c:v>Alleviation of own symptoms       mild (n=10) </c:v>
                </c:pt>
                <c:pt idx="4">
                  <c:v>severe (n= 15)</c:v>
                </c:pt>
                <c:pt idx="6">
                  <c:v>*Study visits via telemedicine/ telephone       mild (n=11)</c:v>
                </c:pt>
                <c:pt idx="7">
                  <c:v>severe (n= 15)</c:v>
                </c:pt>
                <c:pt idx="9">
                  <c:v>Study visit times consider patients' need and are flexible       mild (n=12)</c:v>
                </c:pt>
                <c:pt idx="10">
                  <c:v>severe (n= 15)</c:v>
                </c:pt>
                <c:pt idx="12">
                  <c:v>Contribution to something important for the general welfare      mild (n=11)</c:v>
                </c:pt>
                <c:pt idx="13">
                  <c:v>severe (n= 15)</c:v>
                </c:pt>
                <c:pt idx="15">
                  <c:v>Contribute to an increased knowledge about the disease       mild (n=11)</c:v>
                </c:pt>
                <c:pt idx="16">
                  <c:v>severe (n=15)</c:v>
                </c:pt>
                <c:pt idx="18">
                  <c:v>Being in the treatment group (rather than placebo group)       mild (n=10)</c:v>
                </c:pt>
                <c:pt idx="19">
                  <c:v>severe (n= 15)</c:v>
                </c:pt>
                <c:pt idx="21">
                  <c:v>No additional expenses occur for participiants  (e.g. for travelling)       mild (n=11)</c:v>
                </c:pt>
                <c:pt idx="22">
                  <c:v>severe (n= 15)</c:v>
                </c:pt>
                <c:pt idx="24">
                  <c:v>Better medical care through increased frequency of visits       mild (n=11)</c:v>
                </c:pt>
                <c:pt idx="25">
                  <c:v>severe (n= 15)</c:v>
                </c:pt>
                <c:pt idx="27">
                  <c:v>Receiving recommendations from social network or online fores       mild (n=11) </c:v>
                </c:pt>
                <c:pt idx="28">
                  <c:v>severe (n=14)</c:v>
                </c:pt>
                <c:pt idx="30">
                  <c:v>Receiving recommendations from my physician       mild (n=11)</c:v>
                </c:pt>
                <c:pt idx="31">
                  <c:v>severe (n= 14)</c:v>
                </c:pt>
                <c:pt idx="33">
                  <c:v>Receiving recommendations from friends       mild (n=11)</c:v>
                </c:pt>
                <c:pt idx="34">
                  <c:v>severe (n= 15)</c:v>
                </c:pt>
                <c:pt idx="36">
                  <c:v>Availability of a contact person from the study team night and day       mild (n=11) </c:v>
                </c:pt>
                <c:pt idx="37">
                  <c:v>severe (n= 14)</c:v>
                </c:pt>
                <c:pt idx="39">
                  <c:v>Attractive rewards (e.g. ipad, camera) are offered       mild (n=11)</c:v>
                </c:pt>
                <c:pt idx="40">
                  <c:v>severe (n= 14)</c:v>
                </c:pt>
              </c:strCache>
            </c:strRef>
          </c:cat>
          <c:val>
            <c:numRef>
              <c:f>'subgroup mild severe'!$AK$47:$BY$47</c:f>
              <c:numCache>
                <c:formatCode>###0</c:formatCode>
                <c:ptCount val="41"/>
                <c:pt idx="0">
                  <c:v>9</c:v>
                </c:pt>
                <c:pt idx="1">
                  <c:v>10</c:v>
                </c:pt>
                <c:pt idx="3">
                  <c:v>8</c:v>
                </c:pt>
                <c:pt idx="4">
                  <c:v>8</c:v>
                </c:pt>
                <c:pt idx="6">
                  <c:v>7</c:v>
                </c:pt>
                <c:pt idx="7">
                  <c:v>1</c:v>
                </c:pt>
                <c:pt idx="9">
                  <c:v>6</c:v>
                </c:pt>
                <c:pt idx="10">
                  <c:v>2</c:v>
                </c:pt>
                <c:pt idx="12">
                  <c:v>6</c:v>
                </c:pt>
                <c:pt idx="13">
                  <c:v>6</c:v>
                </c:pt>
                <c:pt idx="15">
                  <c:v>5</c:v>
                </c:pt>
                <c:pt idx="16">
                  <c:v>7</c:v>
                </c:pt>
                <c:pt idx="18">
                  <c:v>3</c:v>
                </c:pt>
                <c:pt idx="19">
                  <c:v>7</c:v>
                </c:pt>
                <c:pt idx="21">
                  <c:v>4</c:v>
                </c:pt>
                <c:pt idx="22">
                  <c:v>7</c:v>
                </c:pt>
                <c:pt idx="24">
                  <c:v>2</c:v>
                </c:pt>
                <c:pt idx="25">
                  <c:v>5</c:v>
                </c:pt>
                <c:pt idx="27">
                  <c:v>1</c:v>
                </c:pt>
                <c:pt idx="28">
                  <c:v>2</c:v>
                </c:pt>
                <c:pt idx="30">
                  <c:v>1</c:v>
                </c:pt>
                <c:pt idx="31">
                  <c:v>3</c:v>
                </c:pt>
                <c:pt idx="33">
                  <c:v>1</c:v>
                </c:pt>
                <c:pt idx="34">
                  <c:v>1</c:v>
                </c:pt>
                <c:pt idx="36">
                  <c:v>1</c:v>
                </c:pt>
                <c:pt idx="37">
                  <c:v>2</c:v>
                </c:pt>
                <c:pt idx="39">
                  <c:v>2</c:v>
                </c:pt>
                <c:pt idx="4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E-40EC-4EA4-9D4A-EAFD465ACA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880372624"/>
        <c:axId val="880372952"/>
      </c:barChart>
      <c:catAx>
        <c:axId val="8803726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-9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372952"/>
        <c:crosses val="autoZero"/>
        <c:auto val="1"/>
        <c:lblAlgn val="ctr"/>
        <c:lblOffset val="100"/>
        <c:noMultiLvlLbl val="0"/>
      </c:catAx>
      <c:valAx>
        <c:axId val="8803729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37262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baseline="0">
                <a:effectLst/>
              </a:rPr>
              <a:t>Subgroup mild versus severe - </a:t>
            </a:r>
            <a:r>
              <a:rPr lang="en-US" sz="1400" b="1"/>
              <a:t>Arguments against participation in a clinical trial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9593724723390425"/>
          <c:y val="0.10069406073543047"/>
          <c:w val="0.4060094522709729"/>
          <c:h val="0.82795023038282745"/>
        </c:manualLayout>
      </c:layout>
      <c:barChart>
        <c:barDir val="bar"/>
        <c:grouping val="percentStacked"/>
        <c:varyColors val="0"/>
        <c:ser>
          <c:idx val="0"/>
          <c:order val="0"/>
          <c:tx>
            <c:v>1 - not at all important</c:v>
          </c:tx>
          <c:spPr>
            <a:solidFill>
              <a:srgbClr val="0099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A9-425E-8138-64D00590C49F}"/>
              </c:ext>
            </c:extLst>
          </c:dPt>
          <c:dPt>
            <c:idx val="4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A9-425E-8138-64D00590C49F}"/>
              </c:ext>
            </c:extLst>
          </c:dPt>
          <c:dPt>
            <c:idx val="7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A9-425E-8138-64D00590C49F}"/>
              </c:ext>
            </c:extLst>
          </c:dPt>
          <c:dPt>
            <c:idx val="10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A9-425E-8138-64D00590C49F}"/>
              </c:ext>
            </c:extLst>
          </c:dPt>
          <c:dPt>
            <c:idx val="13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A9-425E-8138-64D00590C49F}"/>
              </c:ext>
            </c:extLst>
          </c:dPt>
          <c:dPt>
            <c:idx val="16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EA9-425E-8138-64D00590C49F}"/>
              </c:ext>
            </c:extLst>
          </c:dPt>
          <c:dPt>
            <c:idx val="19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EA9-425E-8138-64D00590C49F}"/>
              </c:ext>
            </c:extLst>
          </c:dPt>
          <c:dPt>
            <c:idx val="22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EA9-425E-8138-64D00590C49F}"/>
              </c:ext>
            </c:extLst>
          </c:dPt>
          <c:dPt>
            <c:idx val="25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EA9-425E-8138-64D00590C49F}"/>
              </c:ext>
            </c:extLst>
          </c:dPt>
          <c:dPt>
            <c:idx val="28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EA9-425E-8138-64D00590C49F}"/>
              </c:ext>
            </c:extLst>
          </c:dPt>
          <c:dPt>
            <c:idx val="31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EA9-425E-8138-64D00590C49F}"/>
              </c:ext>
            </c:extLst>
          </c:dPt>
          <c:dPt>
            <c:idx val="34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EA9-425E-8138-64D00590C49F}"/>
              </c:ext>
            </c:extLst>
          </c:dPt>
          <c:dPt>
            <c:idx val="37"/>
            <c:invertIfNegative val="0"/>
            <c:bubble3D val="0"/>
            <c:spPr>
              <a:solidFill>
                <a:srgbClr val="00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EA9-425E-8138-64D00590C4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severe'!$CB$42:$DM$42</c:f>
              <c:strCache>
                <c:ptCount val="38"/>
                <c:pt idx="0">
                  <c:v>Distance of the study center       mild (n=13)</c:v>
                </c:pt>
                <c:pt idx="1">
                  <c:v>severe (n= 15)</c:v>
                </c:pt>
                <c:pt idx="3">
                  <c:v>Failure to meet the inclusion criteria      mild (n=12)</c:v>
                </c:pt>
                <c:pt idx="4">
                  <c:v>severe (n= 13)</c:v>
                </c:pt>
                <c:pt idx="6">
                  <c:v>Personal financial expenditures and incompatibility with occupational obligations       mild (n=12)</c:v>
                </c:pt>
                <c:pt idx="7">
                  <c:v>severe (n= 15)</c:v>
                </c:pt>
                <c:pt idx="9">
                  <c:v>*Extent of possible adverse reactions or unknown risk of the study medication       mild (n=13)</c:v>
                </c:pt>
                <c:pt idx="10">
                  <c:v>severe (n= 15)</c:v>
                </c:pt>
                <c:pt idx="12">
                  <c:v>Medication not addressing the most important complaint       mild (n=13) </c:v>
                </c:pt>
                <c:pt idx="13">
                  <c:v>severe (n= 14)</c:v>
                </c:pt>
                <c:pt idx="15">
                  <c:v>Need to daily document complaints       mild (n=12)</c:v>
                </c:pt>
                <c:pt idx="16">
                  <c:v>severe (n= 15)</c:v>
                </c:pt>
                <c:pt idx="18">
                  <c:v>Concern to be in the placebo group       mild (n=12)</c:v>
                </c:pt>
                <c:pt idx="19">
                  <c:v>severe (n= 13)</c:v>
                </c:pt>
                <c:pt idx="21">
                  <c:v>*Extent of scheduled invasive investigations (e.g. blood taking, biopsy)       mild (n=13)</c:v>
                </c:pt>
                <c:pt idx="22">
                  <c:v>severe (n= 15)</c:v>
                </c:pt>
                <c:pt idx="24">
                  <c:v>Need to stop the familial symptomatic treatment       mild (n=13) </c:v>
                </c:pt>
                <c:pt idx="25">
                  <c:v>severe (n= 14)</c:v>
                </c:pt>
                <c:pt idx="27">
                  <c:v>Extent and comprehensibility of informed consent paper       mild (n=12)</c:v>
                </c:pt>
                <c:pt idx="28">
                  <c:v>severe (n= 13)</c:v>
                </c:pt>
                <c:pt idx="30">
                  <c:v>Negative experiences from other participants       mild (n=12)</c:v>
                </c:pt>
                <c:pt idx="31">
                  <c:v>severe (n= 14)</c:v>
                </c:pt>
                <c:pt idx="33">
                  <c:v>Adverse personal circumstances       mild (n=9)</c:v>
                </c:pt>
                <c:pt idx="34">
                  <c:v>severe (n= 13)</c:v>
                </c:pt>
                <c:pt idx="36">
                  <c:v>Negative experiences made in previous studies      mild (n=11)</c:v>
                </c:pt>
                <c:pt idx="37">
                  <c:v>severe (n= 14)</c:v>
                </c:pt>
              </c:strCache>
            </c:strRef>
          </c:cat>
          <c:val>
            <c:numRef>
              <c:f>'subgroup mild severe'!$CB$43:$DM$43</c:f>
              <c:numCache>
                <c:formatCode>###0</c:formatCode>
                <c:ptCount val="38"/>
                <c:pt idx="0">
                  <c:v>3</c:v>
                </c:pt>
                <c:pt idx="1">
                  <c:v>2</c:v>
                </c:pt>
                <c:pt idx="3">
                  <c:v>3</c:v>
                </c:pt>
                <c:pt idx="4">
                  <c:v>5</c:v>
                </c:pt>
                <c:pt idx="6">
                  <c:v>3</c:v>
                </c:pt>
                <c:pt idx="7">
                  <c:v>3</c:v>
                </c:pt>
                <c:pt idx="9">
                  <c:v>3</c:v>
                </c:pt>
                <c:pt idx="12">
                  <c:v>4</c:v>
                </c:pt>
                <c:pt idx="13">
                  <c:v>2</c:v>
                </c:pt>
                <c:pt idx="15">
                  <c:v>5</c:v>
                </c:pt>
                <c:pt idx="16">
                  <c:v>5</c:v>
                </c:pt>
                <c:pt idx="18">
                  <c:v>4</c:v>
                </c:pt>
                <c:pt idx="19">
                  <c:v>4</c:v>
                </c:pt>
                <c:pt idx="21">
                  <c:v>5</c:v>
                </c:pt>
                <c:pt idx="22">
                  <c:v>3</c:v>
                </c:pt>
                <c:pt idx="24">
                  <c:v>7</c:v>
                </c:pt>
                <c:pt idx="25">
                  <c:v>6</c:v>
                </c:pt>
                <c:pt idx="27">
                  <c:v>8</c:v>
                </c:pt>
                <c:pt idx="28">
                  <c:v>7</c:v>
                </c:pt>
                <c:pt idx="30">
                  <c:v>9</c:v>
                </c:pt>
                <c:pt idx="31">
                  <c:v>8</c:v>
                </c:pt>
                <c:pt idx="33">
                  <c:v>7</c:v>
                </c:pt>
                <c:pt idx="34">
                  <c:v>6</c:v>
                </c:pt>
                <c:pt idx="36">
                  <c:v>11</c:v>
                </c:pt>
                <c:pt idx="3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2EA9-425E-8138-64D00590C49F}"/>
            </c:ext>
          </c:extLst>
        </c:ser>
        <c:ser>
          <c:idx val="1"/>
          <c:order val="1"/>
          <c:tx>
            <c:v>2</c:v>
          </c:tx>
          <c:spPr>
            <a:solidFill>
              <a:srgbClr val="83BD5B"/>
            </a:solidFill>
            <a:ln>
              <a:noFill/>
            </a:ln>
            <a:effectLst/>
          </c:spPr>
          <c:invertIfNegative val="0"/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EA9-425E-8138-64D00590C49F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EA9-425E-8138-64D00590C49F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EA9-425E-8138-64D00590C49F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EA9-425E-8138-64D00590C4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severe'!$CB$42:$DM$42</c:f>
              <c:strCache>
                <c:ptCount val="38"/>
                <c:pt idx="0">
                  <c:v>Distance of the study center       mild (n=13)</c:v>
                </c:pt>
                <c:pt idx="1">
                  <c:v>severe (n= 15)</c:v>
                </c:pt>
                <c:pt idx="3">
                  <c:v>Failure to meet the inclusion criteria      mild (n=12)</c:v>
                </c:pt>
                <c:pt idx="4">
                  <c:v>severe (n= 13)</c:v>
                </c:pt>
                <c:pt idx="6">
                  <c:v>Personal financial expenditures and incompatibility with occupational obligations       mild (n=12)</c:v>
                </c:pt>
                <c:pt idx="7">
                  <c:v>severe (n= 15)</c:v>
                </c:pt>
                <c:pt idx="9">
                  <c:v>*Extent of possible adverse reactions or unknown risk of the study medication       mild (n=13)</c:v>
                </c:pt>
                <c:pt idx="10">
                  <c:v>severe (n= 15)</c:v>
                </c:pt>
                <c:pt idx="12">
                  <c:v>Medication not addressing the most important complaint       mild (n=13) </c:v>
                </c:pt>
                <c:pt idx="13">
                  <c:v>severe (n= 14)</c:v>
                </c:pt>
                <c:pt idx="15">
                  <c:v>Need to daily document complaints       mild (n=12)</c:v>
                </c:pt>
                <c:pt idx="16">
                  <c:v>severe (n= 15)</c:v>
                </c:pt>
                <c:pt idx="18">
                  <c:v>Concern to be in the placebo group       mild (n=12)</c:v>
                </c:pt>
                <c:pt idx="19">
                  <c:v>severe (n= 13)</c:v>
                </c:pt>
                <c:pt idx="21">
                  <c:v>*Extent of scheduled invasive investigations (e.g. blood taking, biopsy)       mild (n=13)</c:v>
                </c:pt>
                <c:pt idx="22">
                  <c:v>severe (n= 15)</c:v>
                </c:pt>
                <c:pt idx="24">
                  <c:v>Need to stop the familial symptomatic treatment       mild (n=13) </c:v>
                </c:pt>
                <c:pt idx="25">
                  <c:v>severe (n= 14)</c:v>
                </c:pt>
                <c:pt idx="27">
                  <c:v>Extent and comprehensibility of informed consent paper       mild (n=12)</c:v>
                </c:pt>
                <c:pt idx="28">
                  <c:v>severe (n= 13)</c:v>
                </c:pt>
                <c:pt idx="30">
                  <c:v>Negative experiences from other participants       mild (n=12)</c:v>
                </c:pt>
                <c:pt idx="31">
                  <c:v>severe (n= 14)</c:v>
                </c:pt>
                <c:pt idx="33">
                  <c:v>Adverse personal circumstances       mild (n=9)</c:v>
                </c:pt>
                <c:pt idx="34">
                  <c:v>severe (n= 13)</c:v>
                </c:pt>
                <c:pt idx="36">
                  <c:v>Negative experiences made in previous studies      mild (n=11)</c:v>
                </c:pt>
                <c:pt idx="37">
                  <c:v>severe (n= 14)</c:v>
                </c:pt>
              </c:strCache>
            </c:strRef>
          </c:cat>
          <c:val>
            <c:numRef>
              <c:f>'subgroup mild severe'!$CB$44:$DM$44</c:f>
              <c:numCache>
                <c:formatCode>###0</c:formatCode>
                <c:ptCount val="38"/>
                <c:pt idx="1">
                  <c:v>1</c:v>
                </c:pt>
                <c:pt idx="3">
                  <c:v>1</c:v>
                </c:pt>
                <c:pt idx="6">
                  <c:v>2</c:v>
                </c:pt>
                <c:pt idx="9">
                  <c:v>1</c:v>
                </c:pt>
                <c:pt idx="10">
                  <c:v>6</c:v>
                </c:pt>
                <c:pt idx="12">
                  <c:v>1</c:v>
                </c:pt>
                <c:pt idx="13">
                  <c:v>2</c:v>
                </c:pt>
                <c:pt idx="15">
                  <c:v>1</c:v>
                </c:pt>
                <c:pt idx="16">
                  <c:v>2</c:v>
                </c:pt>
                <c:pt idx="18">
                  <c:v>3</c:v>
                </c:pt>
                <c:pt idx="19">
                  <c:v>2</c:v>
                </c:pt>
                <c:pt idx="21">
                  <c:v>1</c:v>
                </c:pt>
                <c:pt idx="22">
                  <c:v>1</c:v>
                </c:pt>
                <c:pt idx="24" formatCode="General">
                  <c:v>3</c:v>
                </c:pt>
                <c:pt idx="25">
                  <c:v>2</c:v>
                </c:pt>
                <c:pt idx="27">
                  <c:v>1</c:v>
                </c:pt>
                <c:pt idx="28">
                  <c:v>4</c:v>
                </c:pt>
                <c:pt idx="30" formatCode="General">
                  <c:v>1</c:v>
                </c:pt>
                <c:pt idx="31">
                  <c:v>4</c:v>
                </c:pt>
                <c:pt idx="34">
                  <c:v>2</c:v>
                </c:pt>
                <c:pt idx="36" formatCode="General">
                  <c:v>0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2EA9-425E-8138-64D00590C49F}"/>
            </c:ext>
          </c:extLst>
        </c:ser>
        <c:ser>
          <c:idx val="3"/>
          <c:order val="2"/>
          <c:tx>
            <c:v>3</c:v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'subgroup mild severe'!$CB$45:$DM$45</c:f>
              <c:numCache>
                <c:formatCode>###0</c:formatCode>
                <c:ptCount val="38"/>
                <c:pt idx="0">
                  <c:v>1</c:v>
                </c:pt>
                <c:pt idx="1">
                  <c:v>1</c:v>
                </c:pt>
                <c:pt idx="3">
                  <c:v>3</c:v>
                </c:pt>
                <c:pt idx="4">
                  <c:v>3</c:v>
                </c:pt>
                <c:pt idx="6">
                  <c:v>2</c:v>
                </c:pt>
                <c:pt idx="7" formatCode="General">
                  <c:v>1</c:v>
                </c:pt>
                <c:pt idx="9">
                  <c:v>6</c:v>
                </c:pt>
                <c:pt idx="10">
                  <c:v>1</c:v>
                </c:pt>
                <c:pt idx="12">
                  <c:v>3</c:v>
                </c:pt>
                <c:pt idx="13">
                  <c:v>2</c:v>
                </c:pt>
                <c:pt idx="15">
                  <c:v>2</c:v>
                </c:pt>
                <c:pt idx="16">
                  <c:v>4</c:v>
                </c:pt>
                <c:pt idx="18">
                  <c:v>3</c:v>
                </c:pt>
                <c:pt idx="19">
                  <c:v>4</c:v>
                </c:pt>
                <c:pt idx="21">
                  <c:v>6</c:v>
                </c:pt>
                <c:pt idx="22">
                  <c:v>4</c:v>
                </c:pt>
                <c:pt idx="25">
                  <c:v>3</c:v>
                </c:pt>
                <c:pt idx="27">
                  <c:v>2</c:v>
                </c:pt>
                <c:pt idx="28">
                  <c:v>2</c:v>
                </c:pt>
                <c:pt idx="31">
                  <c:v>1</c:v>
                </c:pt>
                <c:pt idx="33">
                  <c:v>1</c:v>
                </c:pt>
                <c:pt idx="34">
                  <c:v>1</c:v>
                </c:pt>
                <c:pt idx="3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2EA9-425E-8138-64D00590C49F}"/>
            </c:ext>
          </c:extLst>
        </c:ser>
        <c:ser>
          <c:idx val="4"/>
          <c:order val="3"/>
          <c:tx>
            <c:v>4</c:v>
          </c:tx>
          <c:spPr>
            <a:solidFill>
              <a:srgbClr val="F63B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'subgroup mild severe'!$CB$46:$DM$46</c:f>
              <c:numCache>
                <c:formatCode>###0</c:formatCode>
                <c:ptCount val="38"/>
                <c:pt idx="0">
                  <c:v>2</c:v>
                </c:pt>
                <c:pt idx="1">
                  <c:v>3</c:v>
                </c:pt>
                <c:pt idx="4">
                  <c:v>2</c:v>
                </c:pt>
                <c:pt idx="7" formatCode="General">
                  <c:v>6</c:v>
                </c:pt>
                <c:pt idx="9">
                  <c:v>1</c:v>
                </c:pt>
                <c:pt idx="10">
                  <c:v>3</c:v>
                </c:pt>
                <c:pt idx="12">
                  <c:v>5</c:v>
                </c:pt>
                <c:pt idx="13">
                  <c:v>5</c:v>
                </c:pt>
                <c:pt idx="15">
                  <c:v>3</c:v>
                </c:pt>
                <c:pt idx="16">
                  <c:v>3</c:v>
                </c:pt>
                <c:pt idx="18">
                  <c:v>1</c:v>
                </c:pt>
                <c:pt idx="19">
                  <c:v>2</c:v>
                </c:pt>
                <c:pt idx="22">
                  <c:v>2</c:v>
                </c:pt>
                <c:pt idx="24" formatCode="General">
                  <c:v>2</c:v>
                </c:pt>
                <c:pt idx="25">
                  <c:v>4</c:v>
                </c:pt>
                <c:pt idx="31">
                  <c:v>1</c:v>
                </c:pt>
                <c:pt idx="33">
                  <c:v>1</c:v>
                </c:pt>
                <c:pt idx="34">
                  <c:v>1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2EA9-425E-8138-64D00590C49F}"/>
            </c:ext>
          </c:extLst>
        </c:ser>
        <c:ser>
          <c:idx val="2"/>
          <c:order val="4"/>
          <c:tx>
            <c:v>5 - outmost important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2EA9-425E-8138-64D00590C49F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2EA9-425E-8138-64D00590C49F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2EA9-425E-8138-64D00590C49F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2EA9-425E-8138-64D00590C49F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2EA9-425E-8138-64D00590C49F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2EA9-425E-8138-64D00590C49F}"/>
              </c:ext>
            </c:extLst>
          </c:dPt>
          <c:dPt>
            <c:idx val="1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2EA9-425E-8138-64D00590C49F}"/>
              </c:ext>
            </c:extLst>
          </c:dPt>
          <c:dPt>
            <c:idx val="2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2EA9-425E-8138-64D00590C49F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2EA9-425E-8138-64D00590C49F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2EA9-425E-8138-64D00590C49F}"/>
              </c:ext>
            </c:extLst>
          </c:dPt>
          <c:dPt>
            <c:idx val="3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2EA9-425E-8138-64D00590C49F}"/>
              </c:ext>
            </c:extLst>
          </c:dPt>
          <c:dPt>
            <c:idx val="3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2EA9-425E-8138-64D00590C49F}"/>
              </c:ext>
            </c:extLst>
          </c:dPt>
          <c:dLbls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2EA9-425E-8138-64D00590C49F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2EA9-425E-8138-64D00590C4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'subgroup mild severe'!$CB$42:$DM$42</c:f>
              <c:strCache>
                <c:ptCount val="38"/>
                <c:pt idx="0">
                  <c:v>Distance of the study center       mild (n=13)</c:v>
                </c:pt>
                <c:pt idx="1">
                  <c:v>severe (n= 15)</c:v>
                </c:pt>
                <c:pt idx="3">
                  <c:v>Failure to meet the inclusion criteria      mild (n=12)</c:v>
                </c:pt>
                <c:pt idx="4">
                  <c:v>severe (n= 13)</c:v>
                </c:pt>
                <c:pt idx="6">
                  <c:v>Personal financial expenditures and incompatibility with occupational obligations       mild (n=12)</c:v>
                </c:pt>
                <c:pt idx="7">
                  <c:v>severe (n= 15)</c:v>
                </c:pt>
                <c:pt idx="9">
                  <c:v>*Extent of possible adverse reactions or unknown risk of the study medication       mild (n=13)</c:v>
                </c:pt>
                <c:pt idx="10">
                  <c:v>severe (n= 15)</c:v>
                </c:pt>
                <c:pt idx="12">
                  <c:v>Medication not addressing the most important complaint       mild (n=13) </c:v>
                </c:pt>
                <c:pt idx="13">
                  <c:v>severe (n= 14)</c:v>
                </c:pt>
                <c:pt idx="15">
                  <c:v>Need to daily document complaints       mild (n=12)</c:v>
                </c:pt>
                <c:pt idx="16">
                  <c:v>severe (n= 15)</c:v>
                </c:pt>
                <c:pt idx="18">
                  <c:v>Concern to be in the placebo group       mild (n=12)</c:v>
                </c:pt>
                <c:pt idx="19">
                  <c:v>severe (n= 13)</c:v>
                </c:pt>
                <c:pt idx="21">
                  <c:v>*Extent of scheduled invasive investigations (e.g. blood taking, biopsy)       mild (n=13)</c:v>
                </c:pt>
                <c:pt idx="22">
                  <c:v>severe (n= 15)</c:v>
                </c:pt>
                <c:pt idx="24">
                  <c:v>Need to stop the familial symptomatic treatment       mild (n=13) </c:v>
                </c:pt>
                <c:pt idx="25">
                  <c:v>severe (n= 14)</c:v>
                </c:pt>
                <c:pt idx="27">
                  <c:v>Extent and comprehensibility of informed consent paper       mild (n=12)</c:v>
                </c:pt>
                <c:pt idx="28">
                  <c:v>severe (n= 13)</c:v>
                </c:pt>
                <c:pt idx="30">
                  <c:v>Negative experiences from other participants       mild (n=12)</c:v>
                </c:pt>
                <c:pt idx="31">
                  <c:v>severe (n= 14)</c:v>
                </c:pt>
                <c:pt idx="33">
                  <c:v>Adverse personal circumstances       mild (n=9)</c:v>
                </c:pt>
                <c:pt idx="34">
                  <c:v>severe (n= 13)</c:v>
                </c:pt>
                <c:pt idx="36">
                  <c:v>Negative experiences made in previous studies      mild (n=11)</c:v>
                </c:pt>
                <c:pt idx="37">
                  <c:v>severe (n= 14)</c:v>
                </c:pt>
              </c:strCache>
            </c:strRef>
          </c:cat>
          <c:val>
            <c:numRef>
              <c:f>'subgroup mild severe'!$CB$47:$DM$47</c:f>
              <c:numCache>
                <c:formatCode>###0</c:formatCode>
                <c:ptCount val="38"/>
                <c:pt idx="0">
                  <c:v>7</c:v>
                </c:pt>
                <c:pt idx="1">
                  <c:v>8</c:v>
                </c:pt>
                <c:pt idx="3">
                  <c:v>5</c:v>
                </c:pt>
                <c:pt idx="4">
                  <c:v>3</c:v>
                </c:pt>
                <c:pt idx="6">
                  <c:v>5</c:v>
                </c:pt>
                <c:pt idx="7">
                  <c:v>5</c:v>
                </c:pt>
                <c:pt idx="9">
                  <c:v>2</c:v>
                </c:pt>
                <c:pt idx="10">
                  <c:v>5</c:v>
                </c:pt>
                <c:pt idx="13">
                  <c:v>3</c:v>
                </c:pt>
                <c:pt idx="15">
                  <c:v>1</c:v>
                </c:pt>
                <c:pt idx="16">
                  <c:v>1</c:v>
                </c:pt>
                <c:pt idx="18">
                  <c:v>1</c:v>
                </c:pt>
                <c:pt idx="19">
                  <c:v>1</c:v>
                </c:pt>
                <c:pt idx="21">
                  <c:v>1</c:v>
                </c:pt>
                <c:pt idx="22">
                  <c:v>5</c:v>
                </c:pt>
                <c:pt idx="24">
                  <c:v>1</c:v>
                </c:pt>
                <c:pt idx="27">
                  <c:v>1</c:v>
                </c:pt>
                <c:pt idx="28" formatCode="General">
                  <c:v>0</c:v>
                </c:pt>
                <c:pt idx="30">
                  <c:v>2</c:v>
                </c:pt>
                <c:pt idx="34">
                  <c:v>3</c:v>
                </c:pt>
                <c:pt idx="36" formatCode="General">
                  <c:v>0</c:v>
                </c:pt>
                <c:pt idx="3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C-2EA9-425E-8138-64D00590C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908142664"/>
        <c:axId val="908142992"/>
      </c:barChart>
      <c:catAx>
        <c:axId val="908142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-9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142992"/>
        <c:crosses val="autoZero"/>
        <c:auto val="1"/>
        <c:lblAlgn val="ctr"/>
        <c:lblOffset val="100"/>
        <c:noMultiLvlLbl val="0"/>
      </c:catAx>
      <c:valAx>
        <c:axId val="90814299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814266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485287388879208"/>
          <c:y val="0.95376942407105947"/>
          <c:w val="0.39277504731193502"/>
          <c:h val="3.6473886258509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D4DA9-0E8C-4AB8-8751-FBDF1A27B7E9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6CFD0-CB33-4461-95CF-DD7913F3C91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2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Supplementary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figure</a:t>
            </a:r>
            <a:r>
              <a:rPr lang="de-DE" baseline="0" dirty="0" smtClean="0"/>
              <a:t> 2a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6CFD0-CB33-4461-95CF-DD7913F3C9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90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Supplementary</a:t>
            </a:r>
            <a:r>
              <a:rPr lang="de-DE" dirty="0" smtClean="0"/>
              <a:t> </a:t>
            </a:r>
            <a:r>
              <a:rPr lang="de-DE" dirty="0" err="1" smtClean="0"/>
              <a:t>figure</a:t>
            </a:r>
            <a:r>
              <a:rPr lang="de-DE" dirty="0" smtClean="0"/>
              <a:t> 2b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6CFD0-CB33-4461-95CF-DD7913F3C9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270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Supplementary</a:t>
            </a:r>
            <a:r>
              <a:rPr lang="de-DE" dirty="0" smtClean="0"/>
              <a:t> </a:t>
            </a:r>
            <a:r>
              <a:rPr lang="de-DE" dirty="0" err="1" smtClean="0"/>
              <a:t>figure</a:t>
            </a:r>
            <a:r>
              <a:rPr lang="de-DE" baseline="0" dirty="0" smtClean="0"/>
              <a:t> 2c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6CFD0-CB33-4461-95CF-DD7913F3C9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02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8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5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1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5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1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9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67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04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F119F-9643-4EAF-BCA8-A7BF2B155B1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2949D-3681-46CA-957D-CFB325F6779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6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845463"/>
              </p:ext>
            </p:extLst>
          </p:nvPr>
        </p:nvGraphicFramePr>
        <p:xfrm>
          <a:off x="612843" y="107004"/>
          <a:ext cx="10943617" cy="6595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201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27023"/>
              </p:ext>
            </p:extLst>
          </p:nvPr>
        </p:nvGraphicFramePr>
        <p:xfrm>
          <a:off x="1678631" y="144887"/>
          <a:ext cx="8834737" cy="656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043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7190318"/>
              </p:ext>
            </p:extLst>
          </p:nvPr>
        </p:nvGraphicFramePr>
        <p:xfrm>
          <a:off x="369651" y="68094"/>
          <a:ext cx="11498094" cy="6789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0041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Breitbild</PresentationFormat>
  <Paragraphs>9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Christine</dc:creator>
  <cp:lastModifiedBy>Christine</cp:lastModifiedBy>
  <cp:revision>1</cp:revision>
  <dcterms:created xsi:type="dcterms:W3CDTF">2020-05-03T21:04:03Z</dcterms:created>
  <dcterms:modified xsi:type="dcterms:W3CDTF">2020-05-03T21:04:12Z</dcterms:modified>
</cp:coreProperties>
</file>