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4" r:id="rId2"/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6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90308-9F5B-654E-81E1-65366D724229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0D231-4F5B-4345-A5C4-563B18E04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838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CE638-CBE2-D440-9727-97BCFF0EB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4F260-FDF4-704F-A9F7-623AA8E5C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8B2BB-6A87-B541-8FF7-F4953C529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6B91-1E69-1344-9D87-82BD9BE4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C825A-EE22-4148-9EF3-5E3A8B13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847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9A734-15C6-214C-BB68-7325117AC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AE4614-179F-E340-AF66-1CD9FB743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3855D-380C-504E-B593-A7A45B64C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4A734-61A2-F14D-AA8C-2AC44CFBE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4889F-3CFF-724E-9FAE-D04FA4E8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58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CE1D6B-A765-114D-A68C-4173A1E67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6CE5C-4F20-CB4E-A571-D735028BA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709A7-D923-BD4B-A3DF-461D2624F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375B4-BA82-054E-A242-E40985095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1E607-9345-224E-B765-ACB45CE8F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64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B490B-B84D-A043-B08B-4C84D65B2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6EA66-1E9D-244B-8653-D7260A781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61410-CCEF-BE4E-A58B-F0C2C8CF0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825CC-D7AB-BB46-A134-90FD60CFA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20833-54A7-654B-96D6-F7370E69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100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2978-1D88-DA4A-A29D-5DD1C399F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F71E8-EB6D-F240-B186-9E4A175FF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C8167-D32A-7E4E-A75B-B2E7A266D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04134-DFBB-9B45-B6A3-E2C61461F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371FA-6ED4-274F-B0F2-6A0EF4A39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26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CB913-1400-4C4F-8740-3C91CBB4A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AFA53-0DB8-9342-B540-9D9B516F1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798E7-0931-644E-8076-0AE5F368A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C390E-A460-FB4B-BEE7-2A55AEB29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0B6289-8DEF-F24C-8D7D-4BE990D34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7F698D-07C6-FA4A-8AA3-F1FCC5D78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308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1C3A6-6E3D-5043-ACC3-2DD2AF578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0F89D-3869-8E4E-86CF-C84AA1348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A83E05-4511-D143-A9A8-1BCB33EDC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7A134D-13D3-FD44-AEF8-BAAF53A64F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E9AE71-E9A3-B042-B4D0-94022968D4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1EB995-A1FF-D141-A929-CA16F99A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3E91AA-8C1E-2843-A3D4-C3AF3747F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2BF750-B0A1-664C-B0D2-07C5004C3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57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F7CF-9919-DA4C-B1DC-8E2873C18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CADF5-8631-6D4C-A714-99187FD6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AFF5EB-9584-144D-88A4-C4D6D3A3B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6D9EB0-9178-2B4C-B5B2-0AF5ACFAB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05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70CD69-2BC1-0D47-91A3-750BEE15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60E934-AFF6-3D4E-B7E9-12DA49D27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959CF-26A9-3541-88F1-C4010B85F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06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A0A83-14BF-844A-A8E2-C49E19931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CDADE-C18C-8B44-9480-802930D29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E97F8-1547-184A-8B6C-142964B80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56725-85B8-E743-94A4-4163B2805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798EF-BFA3-3047-A8BB-9A69963AB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EB79D-46D6-3543-82EB-87841C1F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06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65050-96AF-1F4C-9E6E-2A0CEAAEF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3B51D4-85A8-0144-BFE5-0AAA71808A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CC545-C753-CE4F-94D2-FA7207C7E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5E945-74E9-C646-9293-E5522EA4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0B6F3-AB76-5344-B5FE-97BBEC3F7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6C8FD0-DE63-AF42-86A3-0EDEE4487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23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556F73-044E-7D49-94B8-03444134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2193E-2B6A-2843-99A4-86B4250DB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9F14C-6C93-994D-9324-DFDA21CE7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0A1B3-A98B-534C-ABA2-8E82BAB08DC7}" type="datetimeFigureOut">
              <a:rPr lang="en-GB" smtClean="0"/>
              <a:t>07/08/2020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F15DD-F779-BF42-B245-727156B744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04F66-B394-7C49-AECE-000E1A646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E74C7-75E7-D74B-A940-9B7699BBF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83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18" Type="http://schemas.openxmlformats.org/officeDocument/2006/relationships/image" Target="../media/image1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17" Type="http://schemas.openxmlformats.org/officeDocument/2006/relationships/image" Target="../media/image16.emf"/><Relationship Id="rId2" Type="http://schemas.openxmlformats.org/officeDocument/2006/relationships/image" Target="../media/image1.emf"/><Relationship Id="rId16" Type="http://schemas.openxmlformats.org/officeDocument/2006/relationships/image" Target="../media/image15.emf"/><Relationship Id="rId20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5" Type="http://schemas.openxmlformats.org/officeDocument/2006/relationships/image" Target="../media/image14.emf"/><Relationship Id="rId10" Type="http://schemas.openxmlformats.org/officeDocument/2006/relationships/image" Target="../media/image9.emf"/><Relationship Id="rId19" Type="http://schemas.openxmlformats.org/officeDocument/2006/relationships/image" Target="../media/image18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E72B8F-0185-1647-85F3-AF2DE6924A1F}"/>
              </a:ext>
            </a:extLst>
          </p:cNvPr>
          <p:cNvSpPr txBox="1"/>
          <p:nvPr/>
        </p:nvSpPr>
        <p:spPr>
          <a:xfrm>
            <a:off x="0" y="0"/>
            <a:ext cx="10212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Supplementary Figure 1: </a:t>
            </a:r>
            <a:r>
              <a:rPr lang="en-GB" b="1" dirty="0"/>
              <a:t>Variability of importance for proposed database features within respondent type</a:t>
            </a:r>
            <a:endParaRPr lang="en-GB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26E613-92D1-F24F-9D9C-842DCD3E59C6}"/>
              </a:ext>
            </a:extLst>
          </p:cNvPr>
          <p:cNvSpPr txBox="1"/>
          <p:nvPr/>
        </p:nvSpPr>
        <p:spPr>
          <a:xfrm>
            <a:off x="100331" y="685856"/>
            <a:ext cx="11951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Legend: For each topic, respondents graded its importance from 0 – 10. The median (black circle), Inter-quartile range (grey bars), whiskers and outliers (blue circles) are shown for Adult with rare disease (Ad), and parents/ guardians or carers (PGC).</a:t>
            </a:r>
          </a:p>
        </p:txBody>
      </p:sp>
    </p:spTree>
    <p:extLst>
      <p:ext uri="{BB962C8B-B14F-4D97-AF65-F5344CB8AC3E}">
        <p14:creationId xmlns:p14="http://schemas.microsoft.com/office/powerpoint/2010/main" val="817462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5BE4A0-9B7A-384D-9DF8-622A76E43A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30257" b="26579"/>
          <a:stretch/>
        </p:blipFill>
        <p:spPr>
          <a:xfrm>
            <a:off x="5003800" y="4738097"/>
            <a:ext cx="4716000" cy="7402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EB8BE5-B151-1345-9A58-42796FC3AD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8564" b="30810"/>
          <a:stretch/>
        </p:blipFill>
        <p:spPr>
          <a:xfrm>
            <a:off x="5003800" y="6161314"/>
            <a:ext cx="4716000" cy="6966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855748-86E8-A840-BB9B-53E4C9CE6D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7579" b="32738"/>
          <a:stretch/>
        </p:blipFill>
        <p:spPr>
          <a:xfrm>
            <a:off x="0" y="5393385"/>
            <a:ext cx="4716000" cy="6805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2768F1-9993-384C-8BEF-190CF3BC61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8174" b="32143"/>
          <a:stretch/>
        </p:blipFill>
        <p:spPr>
          <a:xfrm>
            <a:off x="5003800" y="743000"/>
            <a:ext cx="4716000" cy="6805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43F1E0-3EEC-D547-8FCF-0296F82A24D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4405" b="30357"/>
          <a:stretch/>
        </p:blipFill>
        <p:spPr>
          <a:xfrm>
            <a:off x="0" y="6082206"/>
            <a:ext cx="4716000" cy="7757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00F37B-FD84-F349-9A7D-838D3B8E6C4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6586" b="28175"/>
          <a:stretch/>
        </p:blipFill>
        <p:spPr>
          <a:xfrm>
            <a:off x="5003800" y="5431922"/>
            <a:ext cx="4716000" cy="7757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7FD927-BE65-DD49-BB7E-1C107B122D6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6786" b="31151"/>
          <a:stretch/>
        </p:blipFill>
        <p:spPr>
          <a:xfrm>
            <a:off x="5003800" y="4063148"/>
            <a:ext cx="4716000" cy="7213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ACF801-5216-1F4F-86EE-80D5A859E3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30012" b="31902"/>
          <a:stretch/>
        </p:blipFill>
        <p:spPr>
          <a:xfrm>
            <a:off x="5003800" y="2079287"/>
            <a:ext cx="4716000" cy="6531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07E2AEA-817D-E143-9A9E-728E8B1036E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8968" b="28968"/>
          <a:stretch/>
        </p:blipFill>
        <p:spPr>
          <a:xfrm>
            <a:off x="5003800" y="3388199"/>
            <a:ext cx="4716000" cy="7213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A7D0C51-C289-8048-A53C-708EB0933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7550" b="28799"/>
          <a:stretch/>
        </p:blipFill>
        <p:spPr>
          <a:xfrm>
            <a:off x="5003800" y="2686027"/>
            <a:ext cx="4716000" cy="7485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6F387A-58E7-4A4D-8298-1F5F7E22ACB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25795" b="30555"/>
          <a:stretch/>
        </p:blipFill>
        <p:spPr>
          <a:xfrm>
            <a:off x="5003800" y="1377116"/>
            <a:ext cx="4716000" cy="74857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D2914FC-69BE-7343-B587-26B5586BE18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6211" b="27757"/>
          <a:stretch/>
        </p:blipFill>
        <p:spPr>
          <a:xfrm>
            <a:off x="4974771" y="0"/>
            <a:ext cx="4716000" cy="7894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0811674-5962-A948-B8AB-5625789D803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6756" b="31974"/>
          <a:stretch/>
        </p:blipFill>
        <p:spPr>
          <a:xfrm>
            <a:off x="0" y="4677346"/>
            <a:ext cx="4716000" cy="70773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58558C6-133B-BF43-B184-BDD5B7EA223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5000" b="29762"/>
          <a:stretch/>
        </p:blipFill>
        <p:spPr>
          <a:xfrm>
            <a:off x="0" y="3893252"/>
            <a:ext cx="4716000" cy="7757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D5E01BA-3B11-274A-9A85-8C9205A7822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6835" b="27133"/>
          <a:stretch/>
        </p:blipFill>
        <p:spPr>
          <a:xfrm>
            <a:off x="0" y="3095548"/>
            <a:ext cx="4716000" cy="78940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954E91A-1095-5744-9185-96D161F6709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7014" b="26954"/>
          <a:stretch/>
        </p:blipFill>
        <p:spPr>
          <a:xfrm>
            <a:off x="0" y="2297844"/>
            <a:ext cx="4716000" cy="78940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79912FC-9DFB-C742-9C21-33FB1654FA9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2803" t="26676" r="-2803" b="28879"/>
          <a:stretch/>
        </p:blipFill>
        <p:spPr>
          <a:xfrm>
            <a:off x="111941" y="1527360"/>
            <a:ext cx="4716000" cy="76218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E63499E-DA99-F249-B517-33F749016AD2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6607" b="29743"/>
          <a:stretch/>
        </p:blipFill>
        <p:spPr>
          <a:xfrm>
            <a:off x="0" y="770484"/>
            <a:ext cx="4716000" cy="74857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8138F87-718D-ED47-8217-A05069C0349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26438" b="29117"/>
          <a:stretch/>
        </p:blipFill>
        <p:spPr>
          <a:xfrm>
            <a:off x="0" y="0"/>
            <a:ext cx="4716000" cy="76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43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2644</TotalTime>
  <Words>67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people with rare diseases, their family and carers expect from an EU registry for rare bone mineral disorders?  </dc:title>
  <dc:creator>Kassim Javaid</dc:creator>
  <cp:lastModifiedBy>Kassim Javaid</cp:lastModifiedBy>
  <cp:revision>24</cp:revision>
  <dcterms:created xsi:type="dcterms:W3CDTF">2020-04-25T16:17:06Z</dcterms:created>
  <dcterms:modified xsi:type="dcterms:W3CDTF">2020-08-07T17:00:00Z</dcterms:modified>
</cp:coreProperties>
</file>