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7DE1AA-8728-460A-4733-12B43A0D17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8B5C665-60EA-0EAE-07D1-A25BF0356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AA70CB-73CC-9FB1-AA24-A33C548D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5B6BA3-473F-3A45-46D0-6874999F2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57572B-1643-F59A-1139-8911AE99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64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F3620A-DD45-FD28-0FE7-401A01D91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7FFE9B4-952A-B27C-0A8B-91584C509C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7F46D6-59D4-9E8E-3AA6-1E05E2A72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6548BF-2B43-E3CA-D4CF-711A0BCC4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1658B1-57AD-869C-E1C1-EC58FAB7D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31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80354E0-9FDA-1962-6BDD-9F5935046D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5E9457C-2DC1-1EC7-2B7E-5EC9A8DE1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C614B9-52C4-F6F0-632F-AAC3A52F5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FC3378-A9A3-4997-A646-F6C6C22E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17CC05-F32E-A8E8-378B-33148F71B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740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44902E-0B10-F5F7-847D-26B4109C4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C03043F-3E75-6CF1-2E5C-DC797F0F2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E7F8FB-DE93-7969-A532-3DDC0BC30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3CB2C2-7D6F-3372-EB10-57EED5713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6822B5-2FC5-33D8-D8C5-55FBF17C2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3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269F3C-7A44-0195-D312-A6023DC2A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6617C2-11FA-981F-9EDD-D9B36274D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13075B-EAA1-4F0D-FB4C-1061D7877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08C221-EA13-A828-5D42-6E07EAC98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1FF2F9-A05C-17A3-9D2A-6C7D37543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052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0F5A3E-C822-ECAE-38DF-CD338C2F7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BA6D7-82F5-1117-4E3B-C2FB0CD93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E0935B-DD0C-78AD-19F0-E69747D1A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753921-87A0-C385-3806-3100C7A36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169CA1-19DB-0D8D-FF03-324661BD3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313A087-1E19-49D5-CEE2-73EBEF167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98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6C6007-10AF-EFE1-EEDE-CC4527F6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6B0D259-3612-AE04-18E0-2B06753D9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2BC989D-40F6-081F-7CE1-53E81D337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24F26F5-AC51-52A8-7ECA-D05B32074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6DB94D6-B59B-806D-671E-37C798B2B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7D9CF05-934F-2626-DF55-18645C7CC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44CC18-5E18-4EB4-015C-C2E99D63A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C182175-B149-CF65-4F48-2F192152F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476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5B5765-F30B-8F02-6491-0D84EB769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CB4008B-C9E6-5D15-A4DE-825D94AC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BCC4C68-E827-580D-942F-B201FB90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E75A675-56E3-D56E-5453-EEDDFEFC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8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8F97134-8C7C-6A86-D65A-20855898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D5789F3-FFD5-913F-8076-4A1AAB3B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AE4157-D587-378B-471B-7A202B6D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290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EE7E25-3DC6-A8C0-E46B-8164F20D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9149CF-631A-46CE-A7AE-67E18ABA2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85E61B9-7E5B-953A-B331-4B86A26AE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45322F-4FB6-3C18-90BF-4284C2AE5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5410E2-3BA9-12D8-1769-D4D0AC64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17492EE-C17B-602A-6CFE-1895F5014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6247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076609-002E-162C-B88B-0BC2DB6B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DB02276-40AF-8649-142C-E8A37B56C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83BAC9-B8E5-0B53-9EAE-40174635A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2F137C-02A1-CF9E-12BB-AA086909F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E33412B-00F3-3610-B816-0639C226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540006-896A-E9AD-250A-A3D6B696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61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431A5F-0EF4-E6A1-534A-889129CD0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82C50A-DA17-0C4D-C7D2-7A523B1BD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0077BF-DF3E-72F3-4429-91DD4A628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13C8A-C24C-4D91-B70E-385EE76073B6}" type="datetimeFigureOut">
              <a:rPr kumimoji="1" lang="ja-JP" altLang="en-US" smtClean="0"/>
              <a:t>2024/9/17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E1F0C7-8A2D-55AE-2B8E-63CFDFDA1C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5FFFD2-77EE-5785-9213-C2EF5A87C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09BCF-8056-4F29-86F6-819E0C41A7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12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11829C-C6BB-46A7-9453-24DD6481CE8D}"/>
              </a:ext>
            </a:extLst>
          </p:cNvPr>
          <p:cNvSpPr/>
          <p:nvPr/>
        </p:nvSpPr>
        <p:spPr>
          <a:xfrm>
            <a:off x="456455" y="231306"/>
            <a:ext cx="570818" cy="126000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2AD9744-DE46-2EA2-0709-5BC6B75BB2A8}"/>
              </a:ext>
            </a:extLst>
          </p:cNvPr>
          <p:cNvSpPr/>
          <p:nvPr/>
        </p:nvSpPr>
        <p:spPr>
          <a:xfrm>
            <a:off x="452438" y="430900"/>
            <a:ext cx="570818" cy="1260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A66508-5008-34AD-E802-B13DF095D4F7}"/>
              </a:ext>
            </a:extLst>
          </p:cNvPr>
          <p:cNvSpPr/>
          <p:nvPr/>
        </p:nvSpPr>
        <p:spPr>
          <a:xfrm>
            <a:off x="452438" y="631331"/>
            <a:ext cx="570818" cy="126000"/>
          </a:xfrm>
          <a:prstGeom prst="rect">
            <a:avLst/>
          </a:prstGeom>
          <a:solidFill>
            <a:schemeClr val="tx1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F1BBA4A-FC59-E487-0847-76F92433657F}"/>
              </a:ext>
            </a:extLst>
          </p:cNvPr>
          <p:cNvSpPr txBox="1"/>
          <p:nvPr/>
        </p:nvSpPr>
        <p:spPr>
          <a:xfrm>
            <a:off x="1117767" y="179314"/>
            <a:ext cx="1727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&lt;20 beds, without a TSC clinic</a:t>
            </a:r>
            <a:endParaRPr kumimoji="1" lang="ja-JP" altLang="en-US" sz="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C9B43E-D4A5-ED47-FC9B-EA80A35B5512}"/>
              </a:ext>
            </a:extLst>
          </p:cNvPr>
          <p:cNvSpPr txBox="1"/>
          <p:nvPr/>
        </p:nvSpPr>
        <p:spPr>
          <a:xfrm>
            <a:off x="1127215" y="384322"/>
            <a:ext cx="1727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≥20 beds, without a TSC clinic</a:t>
            </a:r>
            <a:endParaRPr kumimoji="1" lang="ja-JP" altLang="en-US" sz="8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13F7EC-AED5-036E-A59E-001E79487081}"/>
              </a:ext>
            </a:extLst>
          </p:cNvPr>
          <p:cNvSpPr txBox="1"/>
          <p:nvPr/>
        </p:nvSpPr>
        <p:spPr>
          <a:xfrm>
            <a:off x="1127215" y="586609"/>
            <a:ext cx="1550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≥20 beds, with a TSC clinic</a:t>
            </a:r>
            <a:endParaRPr kumimoji="1" lang="ja-JP" altLang="en-US" sz="800" dirty="0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0F77B6DB-37D0-D416-7B57-C87A9BEB7E9D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389474877"/>
              </p:ext>
            </p:extLst>
          </p:nvPr>
        </p:nvGraphicFramePr>
        <p:xfrm>
          <a:off x="351497" y="1846499"/>
          <a:ext cx="1489498" cy="1231440"/>
        </p:xfrm>
        <a:graphic>
          <a:graphicData uri="http://schemas.openxmlformats.org/drawingml/2006/table">
            <a:tbl>
              <a:tblPr firstRow="1" firstCol="1" bandRow="1"/>
              <a:tblGrid>
                <a:gridCol w="1489498">
                  <a:extLst>
                    <a:ext uri="{9D8B030D-6E8A-4147-A177-3AD203B41FA5}">
                      <a16:colId xmlns:a16="http://schemas.microsoft.com/office/drawing/2014/main" val="2220562121"/>
                    </a:ext>
                  </a:extLst>
                </a:gridCol>
              </a:tblGrid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Epilepsy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2399049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Cardiac rhabdomyoma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715925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MRI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98803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CT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111181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Electroencephalography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9030555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Electrocardiogram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0022288"/>
                  </a:ext>
                </a:extLst>
              </a:tr>
              <a:tr h="1759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Ultrasound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5970" marR="55970" marT="84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5722227"/>
                  </a:ext>
                </a:extLst>
              </a:tr>
            </a:tbl>
          </a:graphicData>
        </a:graphic>
      </p:graphicFrame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DB250CEF-5B69-DC58-2EEE-10F9B55B4726}"/>
              </a:ext>
            </a:extLst>
          </p:cNvPr>
          <p:cNvGrpSpPr>
            <a:grpSpLocks noChangeAspect="1"/>
          </p:cNvGrpSpPr>
          <p:nvPr/>
        </p:nvGrpSpPr>
        <p:grpSpPr>
          <a:xfrm>
            <a:off x="164613" y="1237437"/>
            <a:ext cx="5931387" cy="2389707"/>
            <a:chOff x="365177" y="1202930"/>
            <a:chExt cx="8621697" cy="3473621"/>
          </a:xfrm>
        </p:grpSpPr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97A7F1BA-2C18-D208-6B74-060ED8F93D4F}"/>
                </a:ext>
              </a:extLst>
            </p:cNvPr>
            <p:cNvGrpSpPr/>
            <p:nvPr/>
          </p:nvGrpSpPr>
          <p:grpSpPr>
            <a:xfrm>
              <a:off x="365177" y="1202930"/>
              <a:ext cx="8621697" cy="1224859"/>
              <a:chOff x="365177" y="1202930"/>
              <a:chExt cx="8621697" cy="1224859"/>
            </a:xfrm>
          </p:grpSpPr>
          <p:grpSp>
            <p:nvGrpSpPr>
              <p:cNvPr id="67" name="グループ化 66">
                <a:extLst>
                  <a:ext uri="{FF2B5EF4-FFF2-40B4-BE49-F238E27FC236}">
                    <a16:creationId xmlns:a16="http://schemas.microsoft.com/office/drawing/2014/main" id="{8CAFF15D-E855-1E7C-7F8A-C0BBA407D44B}"/>
                  </a:ext>
                </a:extLst>
              </p:cNvPr>
              <p:cNvGrpSpPr/>
              <p:nvPr/>
            </p:nvGrpSpPr>
            <p:grpSpPr>
              <a:xfrm>
                <a:off x="6699303" y="1202930"/>
                <a:ext cx="2287571" cy="361649"/>
                <a:chOff x="6699303" y="1202930"/>
                <a:chExt cx="2287571" cy="361649"/>
              </a:xfrm>
            </p:grpSpPr>
            <p:sp>
              <p:nvSpPr>
                <p:cNvPr id="18" name="矢印: 下 17">
                  <a:extLst>
                    <a:ext uri="{FF2B5EF4-FFF2-40B4-BE49-F238E27FC236}">
                      <a16:creationId xmlns:a16="http://schemas.microsoft.com/office/drawing/2014/main" id="{A002346E-E124-7EE1-A6D2-D2EFB4E3AE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845230" y="1479310"/>
                  <a:ext cx="105648" cy="85269"/>
                </a:xfrm>
                <a:prstGeom prst="down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/>
                </a:p>
              </p:txBody>
            </p:sp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C8091C5E-5C7D-D094-D2BA-FB3213863EBF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6699303" y="1202930"/>
                  <a:ext cx="2287571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TSC diagnosis </a:t>
                  </a:r>
                  <a:r>
                    <a:rPr lang="en-US" altLang="ja-JP" sz="800" dirty="0"/>
                    <a:t>(25 years old)</a:t>
                  </a:r>
                  <a:endParaRPr kumimoji="1" lang="ja-JP" altLang="en-US" sz="800" dirty="0"/>
                </a:p>
              </p:txBody>
            </p:sp>
          </p:grp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7DC7A16-24A2-928E-1AF0-4AC158E872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32321" y="2175141"/>
                <a:ext cx="3165802" cy="165600"/>
              </a:xfrm>
              <a:prstGeom prst="rect">
                <a:avLst/>
              </a:prstGeom>
              <a:solidFill>
                <a:schemeClr val="bg1"/>
              </a:solidFill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600"/>
              </a:p>
            </p:txBody>
          </p:sp>
          <p:grpSp>
            <p:nvGrpSpPr>
              <p:cNvPr id="66" name="グループ化 65">
                <a:extLst>
                  <a:ext uri="{FF2B5EF4-FFF2-40B4-BE49-F238E27FC236}">
                    <a16:creationId xmlns:a16="http://schemas.microsoft.com/office/drawing/2014/main" id="{05EA9C6B-AD78-4E7B-5854-02EC7A841CF6}"/>
                  </a:ext>
                </a:extLst>
              </p:cNvPr>
              <p:cNvGrpSpPr/>
              <p:nvPr/>
            </p:nvGrpSpPr>
            <p:grpSpPr>
              <a:xfrm>
                <a:off x="365177" y="1390611"/>
                <a:ext cx="8024743" cy="548103"/>
                <a:chOff x="365177" y="1390611"/>
                <a:chExt cx="8024743" cy="548103"/>
              </a:xfrm>
            </p:grpSpPr>
            <p:grpSp>
              <p:nvGrpSpPr>
                <p:cNvPr id="64" name="グループ化 63">
                  <a:extLst>
                    <a:ext uri="{FF2B5EF4-FFF2-40B4-BE49-F238E27FC236}">
                      <a16:creationId xmlns:a16="http://schemas.microsoft.com/office/drawing/2014/main" id="{353F4F47-5958-0DB5-7EB0-0A6B45F8715C}"/>
                    </a:ext>
                  </a:extLst>
                </p:cNvPr>
                <p:cNvGrpSpPr/>
                <p:nvPr/>
              </p:nvGrpSpPr>
              <p:grpSpPr>
                <a:xfrm>
                  <a:off x="365177" y="1390611"/>
                  <a:ext cx="7743965" cy="492114"/>
                  <a:chOff x="365177" y="1390611"/>
                  <a:chExt cx="7743965" cy="492114"/>
                </a:xfrm>
              </p:grpSpPr>
              <p:sp>
                <p:nvSpPr>
                  <p:cNvPr id="15" name="テキスト ボックス 14">
                    <a:extLst>
                      <a:ext uri="{FF2B5EF4-FFF2-40B4-BE49-F238E27FC236}">
                        <a16:creationId xmlns:a16="http://schemas.microsoft.com/office/drawing/2014/main" id="{9943CE93-65E6-14C1-21B8-468644322B25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65177" y="1390611"/>
                    <a:ext cx="1887636" cy="4921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kumimoji="1" lang="en-US" altLang="ja-JP" sz="800" dirty="0"/>
                      <a:t>Back time from TSC diagnosis </a:t>
                    </a:r>
                    <a:r>
                      <a:rPr lang="en-US" altLang="ja-JP" sz="800" dirty="0"/>
                      <a:t>(months)</a:t>
                    </a:r>
                    <a:endParaRPr kumimoji="1" lang="ja-JP" altLang="en-US" sz="800" dirty="0"/>
                  </a:p>
                </p:txBody>
              </p:sp>
              <p:sp>
                <p:nvSpPr>
                  <p:cNvPr id="16" name="テキスト ボックス 15">
                    <a:extLst>
                      <a:ext uri="{FF2B5EF4-FFF2-40B4-BE49-F238E27FC236}">
                        <a16:creationId xmlns:a16="http://schemas.microsoft.com/office/drawing/2014/main" id="{38E3B585-3DAF-27BF-D616-8F7DD2514AD3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7768483" y="1557404"/>
                    <a:ext cx="340659" cy="29079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21" name="テキスト ボックス 20">
                    <a:extLst>
                      <a:ext uri="{FF2B5EF4-FFF2-40B4-BE49-F238E27FC236}">
                        <a16:creationId xmlns:a16="http://schemas.microsoft.com/office/drawing/2014/main" id="{64F5DEEB-DD1B-50A3-333A-0BE23B34B3B7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7106976" y="1557404"/>
                    <a:ext cx="506446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-10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23" name="テキスト ボックス 22">
                    <a:extLst>
                      <a:ext uri="{FF2B5EF4-FFF2-40B4-BE49-F238E27FC236}">
                        <a16:creationId xmlns:a16="http://schemas.microsoft.com/office/drawing/2014/main" id="{D7AF22A2-4F07-09DE-5917-ABCC1403263A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6531411" y="1557404"/>
                    <a:ext cx="51114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-20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25" name="テキスト ボックス 24">
                    <a:extLst>
                      <a:ext uri="{FF2B5EF4-FFF2-40B4-BE49-F238E27FC236}">
                        <a16:creationId xmlns:a16="http://schemas.microsoft.com/office/drawing/2014/main" id="{64B3728B-7F13-68DA-D9E5-9BF2D3065045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5942109" y="1557404"/>
                    <a:ext cx="491483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-30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27" name="テキスト ボックス 26">
                    <a:extLst>
                      <a:ext uri="{FF2B5EF4-FFF2-40B4-BE49-F238E27FC236}">
                        <a16:creationId xmlns:a16="http://schemas.microsoft.com/office/drawing/2014/main" id="{108140BC-0B3E-F256-FC60-E2A56F7547F2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5335979" y="1557404"/>
                    <a:ext cx="50645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-40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29" name="テキスト ボックス 28">
                    <a:extLst>
                      <a:ext uri="{FF2B5EF4-FFF2-40B4-BE49-F238E27FC236}">
                        <a16:creationId xmlns:a16="http://schemas.microsoft.com/office/drawing/2014/main" id="{1F95E2E2-9D6A-F216-5E39-0B6CF7FFEC39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763324" y="1557404"/>
                    <a:ext cx="50960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-50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31" name="テキスト ボックス 30">
                    <a:extLst>
                      <a:ext uri="{FF2B5EF4-FFF2-40B4-BE49-F238E27FC236}">
                        <a16:creationId xmlns:a16="http://schemas.microsoft.com/office/drawing/2014/main" id="{07E1FD8D-AD99-00FF-DD7A-D4734CB46D6C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169990" y="1557404"/>
                    <a:ext cx="509616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-60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33" name="テキスト ボックス 32">
                    <a:extLst>
                      <a:ext uri="{FF2B5EF4-FFF2-40B4-BE49-F238E27FC236}">
                        <a16:creationId xmlns:a16="http://schemas.microsoft.com/office/drawing/2014/main" id="{D5657430-CCCC-9571-2F37-40DAC2F6D7F7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574023" y="1557404"/>
                    <a:ext cx="491755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-70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35" name="テキスト ボックス 34">
                    <a:extLst>
                      <a:ext uri="{FF2B5EF4-FFF2-40B4-BE49-F238E27FC236}">
                        <a16:creationId xmlns:a16="http://schemas.microsoft.com/office/drawing/2014/main" id="{A0671918-85D6-D264-0D71-FC2E75DC6685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2962764" y="1557404"/>
                    <a:ext cx="502068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-80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37" name="テキスト ボックス 36">
                    <a:extLst>
                      <a:ext uri="{FF2B5EF4-FFF2-40B4-BE49-F238E27FC236}">
                        <a16:creationId xmlns:a16="http://schemas.microsoft.com/office/drawing/2014/main" id="{AADE9041-8250-684D-52F9-77881C08CD2F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2343529" y="1557404"/>
                    <a:ext cx="511384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-90</a:t>
                    </a:r>
                    <a:endParaRPr kumimoji="1" lang="ja-JP" altLang="en-US" sz="700" dirty="0"/>
                  </a:p>
                </p:txBody>
              </p:sp>
            </p:grpSp>
            <p:grpSp>
              <p:nvGrpSpPr>
                <p:cNvPr id="65" name="グループ化 64">
                  <a:extLst>
                    <a:ext uri="{FF2B5EF4-FFF2-40B4-BE49-F238E27FC236}">
                      <a16:creationId xmlns:a16="http://schemas.microsoft.com/office/drawing/2014/main" id="{5055C5A4-F2CC-B212-4611-6D819CCC91F4}"/>
                    </a:ext>
                  </a:extLst>
                </p:cNvPr>
                <p:cNvGrpSpPr/>
                <p:nvPr/>
              </p:nvGrpSpPr>
              <p:grpSpPr>
                <a:xfrm>
                  <a:off x="577571" y="1790013"/>
                  <a:ext cx="7812349" cy="148701"/>
                  <a:chOff x="577571" y="1790013"/>
                  <a:chExt cx="7812349" cy="148701"/>
                </a:xfrm>
              </p:grpSpPr>
              <p:cxnSp>
                <p:nvCxnSpPr>
                  <p:cNvPr id="13" name="直線矢印コネクタ 12">
                    <a:extLst>
                      <a:ext uri="{FF2B5EF4-FFF2-40B4-BE49-F238E27FC236}">
                        <a16:creationId xmlns:a16="http://schemas.microsoft.com/office/drawing/2014/main" id="{A3B93256-E54A-A034-7A6D-A6ADED5ADEA3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>
                    <a:off x="577571" y="1852076"/>
                    <a:ext cx="7812349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直線コネクタ 16">
                    <a:extLst>
                      <a:ext uri="{FF2B5EF4-FFF2-40B4-BE49-F238E27FC236}">
                        <a16:creationId xmlns:a16="http://schemas.microsoft.com/office/drawing/2014/main" id="{1451DA20-5942-E198-AD40-B722545F81BD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7903296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直線コネクタ 21">
                    <a:extLst>
                      <a:ext uri="{FF2B5EF4-FFF2-40B4-BE49-F238E27FC236}">
                        <a16:creationId xmlns:a16="http://schemas.microsoft.com/office/drawing/2014/main" id="{D9D9578F-538C-A378-5DEB-50257BDFF4A2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7327742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線コネクタ 23">
                    <a:extLst>
                      <a:ext uri="{FF2B5EF4-FFF2-40B4-BE49-F238E27FC236}">
                        <a16:creationId xmlns:a16="http://schemas.microsoft.com/office/drawing/2014/main" id="{7A3E47A7-7678-C0F8-0FB8-B1B13436E8FF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6734422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線コネクタ 25">
                    <a:extLst>
                      <a:ext uri="{FF2B5EF4-FFF2-40B4-BE49-F238E27FC236}">
                        <a16:creationId xmlns:a16="http://schemas.microsoft.com/office/drawing/2014/main" id="{F9AE8F61-9FFD-83B1-C873-9705C97F23D3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6162875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線コネクタ 27">
                    <a:extLst>
                      <a:ext uri="{FF2B5EF4-FFF2-40B4-BE49-F238E27FC236}">
                        <a16:creationId xmlns:a16="http://schemas.microsoft.com/office/drawing/2014/main" id="{287A5695-E28C-559E-B23F-E9511F87EB5B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5556743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線コネクタ 29">
                    <a:extLst>
                      <a:ext uri="{FF2B5EF4-FFF2-40B4-BE49-F238E27FC236}">
                        <a16:creationId xmlns:a16="http://schemas.microsoft.com/office/drawing/2014/main" id="{B2086EE4-037B-D8D4-4376-1C370FC2D343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4954310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線コネクタ 31">
                    <a:extLst>
                      <a:ext uri="{FF2B5EF4-FFF2-40B4-BE49-F238E27FC236}">
                        <a16:creationId xmlns:a16="http://schemas.microsoft.com/office/drawing/2014/main" id="{FE3790BF-1090-A17D-3FD4-C73C2095ADCA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4360978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コネクタ 33">
                    <a:extLst>
                      <a:ext uri="{FF2B5EF4-FFF2-40B4-BE49-F238E27FC236}">
                        <a16:creationId xmlns:a16="http://schemas.microsoft.com/office/drawing/2014/main" id="{43C726CB-375D-954A-345B-F312FAC6386D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3765009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コネクタ 35">
                    <a:extLst>
                      <a:ext uri="{FF2B5EF4-FFF2-40B4-BE49-F238E27FC236}">
                        <a16:creationId xmlns:a16="http://schemas.microsoft.com/office/drawing/2014/main" id="{4A845547-289C-BCF6-D75C-1331665CC7E2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3153749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コネクタ 37">
                    <a:extLst>
                      <a:ext uri="{FF2B5EF4-FFF2-40B4-BE49-F238E27FC236}">
                        <a16:creationId xmlns:a16="http://schemas.microsoft.com/office/drawing/2014/main" id="{F5A86322-6CE9-3468-41D4-501C39137E90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2534516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D67F2A29-D3AB-9028-6534-24934BC1CD1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307135" y="2114625"/>
                <a:ext cx="483506" cy="313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54</a:t>
                </a:r>
                <a:endParaRPr kumimoji="1" lang="ja-JP" altLang="en-US" sz="800" dirty="0"/>
              </a:p>
            </p:txBody>
          </p:sp>
          <p:sp>
            <p:nvSpPr>
              <p:cNvPr id="43" name="正方形/長方形 42">
                <a:extLst>
                  <a:ext uri="{FF2B5EF4-FFF2-40B4-BE49-F238E27FC236}">
                    <a16:creationId xmlns:a16="http://schemas.microsoft.com/office/drawing/2014/main" id="{22DE4727-0E6F-07E3-4393-575FADA38E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61556" y="2176188"/>
                <a:ext cx="136568" cy="15244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60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7544CD8C-3257-2657-6F6E-F6C173168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17428" y="2176182"/>
                <a:ext cx="136568" cy="165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6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73F6DE90-8AA0-183D-E44D-7F132FC65489}"/>
                </a:ext>
              </a:extLst>
            </p:cNvPr>
            <p:cNvGrpSpPr/>
            <p:nvPr/>
          </p:nvGrpSpPr>
          <p:grpSpPr>
            <a:xfrm>
              <a:off x="563993" y="2364930"/>
              <a:ext cx="8179335" cy="2311621"/>
              <a:chOff x="563993" y="2364930"/>
              <a:chExt cx="8179335" cy="2311621"/>
            </a:xfrm>
          </p:grpSpPr>
          <p:grpSp>
            <p:nvGrpSpPr>
              <p:cNvPr id="72" name="グループ化 71">
                <a:extLst>
                  <a:ext uri="{FF2B5EF4-FFF2-40B4-BE49-F238E27FC236}">
                    <a16:creationId xmlns:a16="http://schemas.microsoft.com/office/drawing/2014/main" id="{FD38D80C-5DA4-CD61-ECB1-C356F68E3E19}"/>
                  </a:ext>
                </a:extLst>
              </p:cNvPr>
              <p:cNvGrpSpPr/>
              <p:nvPr/>
            </p:nvGrpSpPr>
            <p:grpSpPr>
              <a:xfrm>
                <a:off x="4910335" y="2364930"/>
                <a:ext cx="2989537" cy="791886"/>
                <a:chOff x="4910335" y="2364930"/>
                <a:chExt cx="2989537" cy="791886"/>
              </a:xfrm>
            </p:grpSpPr>
            <p:sp>
              <p:nvSpPr>
                <p:cNvPr id="11" name="正方形/長方形 10">
                  <a:extLst>
                    <a:ext uri="{FF2B5EF4-FFF2-40B4-BE49-F238E27FC236}">
                      <a16:creationId xmlns:a16="http://schemas.microsoft.com/office/drawing/2014/main" id="{CAB77593-F547-B464-79A3-7E0C59D80B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311586" y="2650557"/>
                  <a:ext cx="2586537" cy="165600"/>
                </a:xfrm>
                <a:prstGeom prst="rect">
                  <a:avLst/>
                </a:prstGeom>
                <a:solidFill>
                  <a:schemeClr val="bg1"/>
                </a:solidFill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 dirty="0"/>
                </a:p>
              </p:txBody>
            </p:sp>
            <p:sp>
              <p:nvSpPr>
                <p:cNvPr id="40" name="正方形/長方形 39">
                  <a:extLst>
                    <a:ext uri="{FF2B5EF4-FFF2-40B4-BE49-F238E27FC236}">
                      <a16:creationId xmlns:a16="http://schemas.microsoft.com/office/drawing/2014/main" id="{1372D213-50E0-208A-87D1-4B291D35F92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8482" y="2415507"/>
                  <a:ext cx="129641" cy="156957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正方形/長方形 44">
                  <a:extLst>
                    <a:ext uri="{FF2B5EF4-FFF2-40B4-BE49-F238E27FC236}">
                      <a16:creationId xmlns:a16="http://schemas.microsoft.com/office/drawing/2014/main" id="{05B070C8-C17C-BBE0-DBD0-A1F1072600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311587" y="2899940"/>
                  <a:ext cx="2586537" cy="165600"/>
                </a:xfrm>
                <a:prstGeom prst="rect">
                  <a:avLst/>
                </a:prstGeom>
                <a:solidFill>
                  <a:schemeClr val="bg1"/>
                </a:solidFill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/>
                </a:p>
              </p:txBody>
            </p:sp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E20AF4E7-5293-EDF8-F36F-601A68C8AE5B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7494622" y="2364930"/>
                  <a:ext cx="208435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800" dirty="0"/>
                    <a:t>1</a:t>
                  </a:r>
                  <a:endParaRPr kumimoji="1" lang="ja-JP" altLang="en-US" sz="800" dirty="0"/>
                </a:p>
              </p:txBody>
            </p:sp>
            <p:sp>
              <p:nvSpPr>
                <p:cNvPr id="50" name="テキスト ボックス 49">
                  <a:extLst>
                    <a:ext uri="{FF2B5EF4-FFF2-40B4-BE49-F238E27FC236}">
                      <a16:creationId xmlns:a16="http://schemas.microsoft.com/office/drawing/2014/main" id="{E6AC9FC1-AD83-2095-8265-6D898B5576EA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4910335" y="2579816"/>
                  <a:ext cx="491594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44</a:t>
                  </a:r>
                  <a:endParaRPr kumimoji="1" lang="ja-JP" altLang="en-US" sz="800" dirty="0"/>
                </a:p>
              </p:txBody>
            </p:sp>
            <p:sp>
              <p:nvSpPr>
                <p:cNvPr id="51" name="テキスト ボックス 50">
                  <a:extLst>
                    <a:ext uri="{FF2B5EF4-FFF2-40B4-BE49-F238E27FC236}">
                      <a16:creationId xmlns:a16="http://schemas.microsoft.com/office/drawing/2014/main" id="{A54F856F-F560-B0E9-94CF-E133768608E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4913201" y="2843652"/>
                  <a:ext cx="505374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44</a:t>
                  </a:r>
                  <a:endParaRPr kumimoji="1" lang="ja-JP" altLang="en-US" sz="800" dirty="0"/>
                </a:p>
              </p:txBody>
            </p:sp>
            <p:sp>
              <p:nvSpPr>
                <p:cNvPr id="52" name="正方形/長方形 51">
                  <a:extLst>
                    <a:ext uri="{FF2B5EF4-FFF2-40B4-BE49-F238E27FC236}">
                      <a16:creationId xmlns:a16="http://schemas.microsoft.com/office/drawing/2014/main" id="{9DF1B762-099D-84AA-8853-625924BD284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1555" y="2650557"/>
                  <a:ext cx="138317" cy="165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正方形/長方形 52">
                  <a:extLst>
                    <a:ext uri="{FF2B5EF4-FFF2-40B4-BE49-F238E27FC236}">
                      <a16:creationId xmlns:a16="http://schemas.microsoft.com/office/drawing/2014/main" id="{E1FCB438-89A8-AAC1-B5A1-B98E8D9D53E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1555" y="2898888"/>
                  <a:ext cx="138317" cy="165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正方形/長方形 57">
                  <a:extLst>
                    <a:ext uri="{FF2B5EF4-FFF2-40B4-BE49-F238E27FC236}">
                      <a16:creationId xmlns:a16="http://schemas.microsoft.com/office/drawing/2014/main" id="{416C03F0-962C-2CB4-4048-EF299D89F3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17428" y="2898883"/>
                  <a:ext cx="138317" cy="165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9" name="グループ化 68">
                <a:extLst>
                  <a:ext uri="{FF2B5EF4-FFF2-40B4-BE49-F238E27FC236}">
                    <a16:creationId xmlns:a16="http://schemas.microsoft.com/office/drawing/2014/main" id="{90BC38D8-1338-7305-3CFD-06B131E0DD27}"/>
                  </a:ext>
                </a:extLst>
              </p:cNvPr>
              <p:cNvGrpSpPr/>
              <p:nvPr/>
            </p:nvGrpSpPr>
            <p:grpSpPr>
              <a:xfrm>
                <a:off x="563993" y="3077002"/>
                <a:ext cx="8179335" cy="1599549"/>
                <a:chOff x="563993" y="3077002"/>
                <a:chExt cx="8179335" cy="1599549"/>
              </a:xfrm>
            </p:grpSpPr>
            <p:cxnSp>
              <p:nvCxnSpPr>
                <p:cNvPr id="14" name="直線コネクタ 13">
                  <a:extLst>
                    <a:ext uri="{FF2B5EF4-FFF2-40B4-BE49-F238E27FC236}">
                      <a16:creationId xmlns:a16="http://schemas.microsoft.com/office/drawing/2014/main" id="{86FCFF96-1569-2C3F-32DA-46ED6F557C35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>
                  <a:off x="563993" y="3916083"/>
                  <a:ext cx="7812349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正方形/長方形 40">
                  <a:extLst>
                    <a:ext uri="{FF2B5EF4-FFF2-40B4-BE49-F238E27FC236}">
                      <a16:creationId xmlns:a16="http://schemas.microsoft.com/office/drawing/2014/main" id="{2A450506-8247-ED75-39AB-15B7587362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8483" y="3402696"/>
                  <a:ext cx="131390" cy="165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正方形/長方形 41">
                  <a:extLst>
                    <a:ext uri="{FF2B5EF4-FFF2-40B4-BE49-F238E27FC236}">
                      <a16:creationId xmlns:a16="http://schemas.microsoft.com/office/drawing/2014/main" id="{51B8FAC8-FF8B-605E-B9E3-070325E889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8483" y="3658395"/>
                  <a:ext cx="131390" cy="1656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正方形/長方形 43">
                  <a:extLst>
                    <a:ext uri="{FF2B5EF4-FFF2-40B4-BE49-F238E27FC236}">
                      <a16:creationId xmlns:a16="http://schemas.microsoft.com/office/drawing/2014/main" id="{78233D33-64FA-C8BB-47EE-D72F390494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768483" y="3152430"/>
                  <a:ext cx="131390" cy="15695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8D323913-CC94-4CC2-D63B-9E4C936AE2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63187" y="3152430"/>
                  <a:ext cx="2799333" cy="156956"/>
                </a:xfrm>
                <a:prstGeom prst="rect">
                  <a:avLst/>
                </a:prstGeom>
                <a:solidFill>
                  <a:schemeClr val="bg1"/>
                </a:solidFill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 dirty="0"/>
                </a:p>
              </p:txBody>
            </p:sp>
            <p:sp>
              <p:nvSpPr>
                <p:cNvPr id="48" name="テキスト ボックス 47">
                  <a:extLst>
                    <a:ext uri="{FF2B5EF4-FFF2-40B4-BE49-F238E27FC236}">
                      <a16:creationId xmlns:a16="http://schemas.microsoft.com/office/drawing/2014/main" id="{27658332-62BD-62BD-C43C-27C296567D8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7483942" y="3341768"/>
                  <a:ext cx="229800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800" dirty="0"/>
                    <a:t>1</a:t>
                  </a:r>
                  <a:endParaRPr kumimoji="1" lang="ja-JP" altLang="en-US" sz="800" dirty="0"/>
                </a:p>
              </p:txBody>
            </p:sp>
            <p:sp>
              <p:nvSpPr>
                <p:cNvPr id="49" name="テキスト ボックス 48">
                  <a:extLst>
                    <a:ext uri="{FF2B5EF4-FFF2-40B4-BE49-F238E27FC236}">
                      <a16:creationId xmlns:a16="http://schemas.microsoft.com/office/drawing/2014/main" id="{3CE6E2EF-1178-4CCA-238B-4125E1C4F5E1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4552566" y="3077002"/>
                  <a:ext cx="533327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50</a:t>
                  </a:r>
                  <a:endParaRPr kumimoji="1" lang="ja-JP" altLang="en-US" sz="800" dirty="0"/>
                </a:p>
              </p:txBody>
            </p:sp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785B78DD-EA86-E899-0763-FE6E015672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652975" y="3658394"/>
                  <a:ext cx="2109545" cy="165600"/>
                </a:xfrm>
                <a:prstGeom prst="rect">
                  <a:avLst/>
                </a:prstGeom>
                <a:solidFill>
                  <a:schemeClr val="bg1"/>
                </a:solidFill>
                <a:ln/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 dirty="0"/>
                </a:p>
              </p:txBody>
            </p:sp>
            <p:sp>
              <p:nvSpPr>
                <p:cNvPr id="55" name="テキスト ボックス 54">
                  <a:extLst>
                    <a:ext uri="{FF2B5EF4-FFF2-40B4-BE49-F238E27FC236}">
                      <a16:creationId xmlns:a16="http://schemas.microsoft.com/office/drawing/2014/main" id="{81C38D7F-4E7F-67FA-76AF-41C060CEDBB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5231158" y="3596991"/>
                  <a:ext cx="650457" cy="3131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38</a:t>
                  </a:r>
                  <a:endParaRPr kumimoji="1" lang="ja-JP" altLang="en-US" sz="800" dirty="0"/>
                </a:p>
              </p:txBody>
            </p:sp>
            <p:sp>
              <p:nvSpPr>
                <p:cNvPr id="57" name="正方形/長方形 56">
                  <a:extLst>
                    <a:ext uri="{FF2B5EF4-FFF2-40B4-BE49-F238E27FC236}">
                      <a16:creationId xmlns:a16="http://schemas.microsoft.com/office/drawing/2014/main" id="{98BA8767-0E41-C5BF-3838-57939E7F5A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17428" y="3152425"/>
                  <a:ext cx="131390" cy="156956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正方形/長方形 58">
                  <a:extLst>
                    <a:ext uri="{FF2B5EF4-FFF2-40B4-BE49-F238E27FC236}">
                      <a16:creationId xmlns:a16="http://schemas.microsoft.com/office/drawing/2014/main" id="{E6D3E7AB-2EFB-3AE1-307B-43B9234B49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617428" y="3153193"/>
                  <a:ext cx="131390" cy="156956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右中かっこ 59">
                  <a:extLst>
                    <a:ext uri="{FF2B5EF4-FFF2-40B4-BE49-F238E27FC236}">
                      <a16:creationId xmlns:a16="http://schemas.microsoft.com/office/drawing/2014/main" id="{22F74F3F-8A33-0A8B-2F43-C1BE399767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151114" y="2566245"/>
                  <a:ext cx="195148" cy="3039583"/>
                </a:xfrm>
                <a:prstGeom prst="rightBrac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/>
                </a:p>
              </p:txBody>
            </p:sp>
            <p:sp>
              <p:nvSpPr>
                <p:cNvPr id="61" name="テキスト ボックス 60">
                  <a:extLst>
                    <a:ext uri="{FF2B5EF4-FFF2-40B4-BE49-F238E27FC236}">
                      <a16:creationId xmlns:a16="http://schemas.microsoft.com/office/drawing/2014/main" id="{ACAD5F2D-F7C7-7200-5093-4227BD472281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5462100" y="4184437"/>
                  <a:ext cx="1668804" cy="4921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/>
                    <a:t>Without a TSC clinic</a:t>
                  </a:r>
                </a:p>
                <a:p>
                  <a:r>
                    <a:rPr kumimoji="1" lang="en-US" altLang="ja-JP" sz="800" dirty="0"/>
                    <a:t>&lt;20 beds</a:t>
                  </a:r>
                  <a:endParaRPr kumimoji="1" lang="ja-JP" altLang="en-US" sz="800" dirty="0"/>
                </a:p>
              </p:txBody>
            </p:sp>
            <p:cxnSp>
              <p:nvCxnSpPr>
                <p:cNvPr id="62" name="直線矢印コネクタ 61">
                  <a:extLst>
                    <a:ext uri="{FF2B5EF4-FFF2-40B4-BE49-F238E27FC236}">
                      <a16:creationId xmlns:a16="http://schemas.microsoft.com/office/drawing/2014/main" id="{C8D384EF-0705-5068-322A-7F61C7FBC369}"/>
                    </a:ext>
                  </a:extLst>
                </p:cNvPr>
                <p:cNvCxnSpPr>
                  <a:cxnSpLocks noChangeAspect="1"/>
                </p:cNvCxnSpPr>
                <p:nvPr/>
              </p:nvCxnSpPr>
              <p:spPr>
                <a:xfrm flipV="1">
                  <a:off x="7829840" y="3916083"/>
                  <a:ext cx="0" cy="26438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3" name="テキスト ボックス 62">
                  <a:extLst>
                    <a:ext uri="{FF2B5EF4-FFF2-40B4-BE49-F238E27FC236}">
                      <a16:creationId xmlns:a16="http://schemas.microsoft.com/office/drawing/2014/main" id="{F06910D4-B84D-F378-07EE-3B7D539F5AF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7074524" y="4184437"/>
                  <a:ext cx="1668804" cy="4921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800" dirty="0"/>
                    <a:t>Without a TSC clinic</a:t>
                  </a:r>
                </a:p>
                <a:p>
                  <a:r>
                    <a:rPr kumimoji="1" lang="en-US" altLang="ja-JP" sz="800" dirty="0"/>
                    <a:t>≥20 beds</a:t>
                  </a:r>
                  <a:endParaRPr kumimoji="1" lang="ja-JP" altLang="en-US" sz="800" dirty="0"/>
                </a:p>
              </p:txBody>
            </p:sp>
          </p:grpSp>
        </p:grp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F07B2314-FA06-46EF-6C7D-52C875ADFFAB}"/>
              </a:ext>
            </a:extLst>
          </p:cNvPr>
          <p:cNvGrpSpPr>
            <a:grpSpLocks noChangeAspect="1"/>
          </p:cNvGrpSpPr>
          <p:nvPr/>
        </p:nvGrpSpPr>
        <p:grpSpPr>
          <a:xfrm>
            <a:off x="6205692" y="1237437"/>
            <a:ext cx="5881023" cy="2389707"/>
            <a:chOff x="365177" y="1202930"/>
            <a:chExt cx="8548488" cy="3473622"/>
          </a:xfrm>
        </p:grpSpPr>
        <p:grpSp>
          <p:nvGrpSpPr>
            <p:cNvPr id="77" name="グループ化 76">
              <a:extLst>
                <a:ext uri="{FF2B5EF4-FFF2-40B4-BE49-F238E27FC236}">
                  <a16:creationId xmlns:a16="http://schemas.microsoft.com/office/drawing/2014/main" id="{A1C38E19-0FAC-7697-F50D-1C3FA7579CBE}"/>
                </a:ext>
              </a:extLst>
            </p:cNvPr>
            <p:cNvGrpSpPr/>
            <p:nvPr/>
          </p:nvGrpSpPr>
          <p:grpSpPr>
            <a:xfrm>
              <a:off x="365177" y="1202930"/>
              <a:ext cx="8548488" cy="735784"/>
              <a:chOff x="365177" y="1202930"/>
              <a:chExt cx="8548488" cy="735784"/>
            </a:xfrm>
          </p:grpSpPr>
          <p:grpSp>
            <p:nvGrpSpPr>
              <p:cNvPr id="105" name="グループ化 104">
                <a:extLst>
                  <a:ext uri="{FF2B5EF4-FFF2-40B4-BE49-F238E27FC236}">
                    <a16:creationId xmlns:a16="http://schemas.microsoft.com/office/drawing/2014/main" id="{F3A8F51C-9440-271E-1D45-ADF244874165}"/>
                  </a:ext>
                </a:extLst>
              </p:cNvPr>
              <p:cNvGrpSpPr/>
              <p:nvPr/>
            </p:nvGrpSpPr>
            <p:grpSpPr>
              <a:xfrm>
                <a:off x="6626095" y="1202930"/>
                <a:ext cx="2287570" cy="361649"/>
                <a:chOff x="6626095" y="1202930"/>
                <a:chExt cx="2287570" cy="361649"/>
              </a:xfrm>
            </p:grpSpPr>
            <p:sp>
              <p:nvSpPr>
                <p:cNvPr id="135" name="矢印: 下 134">
                  <a:extLst>
                    <a:ext uri="{FF2B5EF4-FFF2-40B4-BE49-F238E27FC236}">
                      <a16:creationId xmlns:a16="http://schemas.microsoft.com/office/drawing/2014/main" id="{0A41571C-037D-9835-FF3A-D2687A86E0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845230" y="1479310"/>
                  <a:ext cx="105648" cy="85269"/>
                </a:xfrm>
                <a:prstGeom prst="down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600"/>
                </a:p>
              </p:txBody>
            </p:sp>
            <p:sp>
              <p:nvSpPr>
                <p:cNvPr id="136" name="テキスト ボックス 135">
                  <a:extLst>
                    <a:ext uri="{FF2B5EF4-FFF2-40B4-BE49-F238E27FC236}">
                      <a16:creationId xmlns:a16="http://schemas.microsoft.com/office/drawing/2014/main" id="{40EBA844-445A-4927-88CD-3B64A7A08BC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6626095" y="1202930"/>
                  <a:ext cx="2287570" cy="31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dirty="0"/>
                    <a:t>TSC diagnosis </a:t>
                  </a:r>
                  <a:r>
                    <a:rPr lang="en-US" altLang="ja-JP" sz="800" dirty="0"/>
                    <a:t>(49 years old)</a:t>
                  </a:r>
                  <a:endParaRPr kumimoji="1" lang="ja-JP" altLang="en-US" sz="800" dirty="0"/>
                </a:p>
              </p:txBody>
            </p:sp>
          </p:grpSp>
          <p:grpSp>
            <p:nvGrpSpPr>
              <p:cNvPr id="107" name="グループ化 106">
                <a:extLst>
                  <a:ext uri="{FF2B5EF4-FFF2-40B4-BE49-F238E27FC236}">
                    <a16:creationId xmlns:a16="http://schemas.microsoft.com/office/drawing/2014/main" id="{7E2714DA-8174-DABF-B8AD-951B786037CE}"/>
                  </a:ext>
                </a:extLst>
              </p:cNvPr>
              <p:cNvGrpSpPr/>
              <p:nvPr/>
            </p:nvGrpSpPr>
            <p:grpSpPr>
              <a:xfrm>
                <a:off x="365177" y="1390611"/>
                <a:ext cx="8024743" cy="548103"/>
                <a:chOff x="365177" y="1390611"/>
                <a:chExt cx="8024743" cy="548103"/>
              </a:xfrm>
            </p:grpSpPr>
            <p:grpSp>
              <p:nvGrpSpPr>
                <p:cNvPr id="111" name="グループ化 110">
                  <a:extLst>
                    <a:ext uri="{FF2B5EF4-FFF2-40B4-BE49-F238E27FC236}">
                      <a16:creationId xmlns:a16="http://schemas.microsoft.com/office/drawing/2014/main" id="{0EA76109-5277-BB58-3931-8C4E0FCD839A}"/>
                    </a:ext>
                  </a:extLst>
                </p:cNvPr>
                <p:cNvGrpSpPr/>
                <p:nvPr/>
              </p:nvGrpSpPr>
              <p:grpSpPr>
                <a:xfrm>
                  <a:off x="365177" y="1390611"/>
                  <a:ext cx="7743965" cy="492114"/>
                  <a:chOff x="365177" y="1390611"/>
                  <a:chExt cx="7743965" cy="492114"/>
                </a:xfrm>
              </p:grpSpPr>
              <p:sp>
                <p:nvSpPr>
                  <p:cNvPr id="124" name="テキスト ボックス 123">
                    <a:extLst>
                      <a:ext uri="{FF2B5EF4-FFF2-40B4-BE49-F238E27FC236}">
                        <a16:creationId xmlns:a16="http://schemas.microsoft.com/office/drawing/2014/main" id="{63FE9FCF-FFBF-9138-1323-DF4AE1D2BE33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65177" y="1390611"/>
                    <a:ext cx="1887636" cy="4921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kumimoji="1" lang="en-US" altLang="ja-JP" sz="800" dirty="0"/>
                      <a:t>Back time from TSC diagnosis </a:t>
                    </a:r>
                    <a:r>
                      <a:rPr lang="en-US" altLang="ja-JP" sz="800" dirty="0"/>
                      <a:t>(months)</a:t>
                    </a:r>
                    <a:endParaRPr kumimoji="1" lang="ja-JP" altLang="en-US" sz="800" dirty="0"/>
                  </a:p>
                </p:txBody>
              </p:sp>
              <p:sp>
                <p:nvSpPr>
                  <p:cNvPr id="125" name="テキスト ボックス 124">
                    <a:extLst>
                      <a:ext uri="{FF2B5EF4-FFF2-40B4-BE49-F238E27FC236}">
                        <a16:creationId xmlns:a16="http://schemas.microsoft.com/office/drawing/2014/main" id="{BB60B88D-8CC1-F031-7858-FCF81BC0CDA4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7768483" y="1557404"/>
                    <a:ext cx="340659" cy="29079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26" name="テキスト ボックス 125">
                    <a:extLst>
                      <a:ext uri="{FF2B5EF4-FFF2-40B4-BE49-F238E27FC236}">
                        <a16:creationId xmlns:a16="http://schemas.microsoft.com/office/drawing/2014/main" id="{409F51F2-2DE6-37FA-A1D4-145D01DC21B0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7106976" y="1557404"/>
                    <a:ext cx="506446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-10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27" name="テキスト ボックス 126">
                    <a:extLst>
                      <a:ext uri="{FF2B5EF4-FFF2-40B4-BE49-F238E27FC236}">
                        <a16:creationId xmlns:a16="http://schemas.microsoft.com/office/drawing/2014/main" id="{57ADA1E6-94FA-E79E-EC37-A1E92C016CB2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6531411" y="1557404"/>
                    <a:ext cx="51114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-20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28" name="テキスト ボックス 127">
                    <a:extLst>
                      <a:ext uri="{FF2B5EF4-FFF2-40B4-BE49-F238E27FC236}">
                        <a16:creationId xmlns:a16="http://schemas.microsoft.com/office/drawing/2014/main" id="{2550C691-6A17-ECF7-A661-327B9E4BC1EB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5942109" y="1557404"/>
                    <a:ext cx="491483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-30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29" name="テキスト ボックス 128">
                    <a:extLst>
                      <a:ext uri="{FF2B5EF4-FFF2-40B4-BE49-F238E27FC236}">
                        <a16:creationId xmlns:a16="http://schemas.microsoft.com/office/drawing/2014/main" id="{76675F06-EAFB-2F5E-1D65-57696DE04D31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5335979" y="1557404"/>
                    <a:ext cx="50645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-40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30" name="テキスト ボックス 129">
                    <a:extLst>
                      <a:ext uri="{FF2B5EF4-FFF2-40B4-BE49-F238E27FC236}">
                        <a16:creationId xmlns:a16="http://schemas.microsoft.com/office/drawing/2014/main" id="{B01987F6-6DEC-C1AB-88A9-6CB2BD339738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763324" y="1557404"/>
                    <a:ext cx="509601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-50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31" name="テキスト ボックス 130">
                    <a:extLst>
                      <a:ext uri="{FF2B5EF4-FFF2-40B4-BE49-F238E27FC236}">
                        <a16:creationId xmlns:a16="http://schemas.microsoft.com/office/drawing/2014/main" id="{4F46F69B-467C-ADAC-87F4-7BE61DAD0F5F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169990" y="1557404"/>
                    <a:ext cx="509616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-60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32" name="テキスト ボックス 131">
                    <a:extLst>
                      <a:ext uri="{FF2B5EF4-FFF2-40B4-BE49-F238E27FC236}">
                        <a16:creationId xmlns:a16="http://schemas.microsoft.com/office/drawing/2014/main" id="{B60B33B2-36FC-0AB1-B272-EBBBA49123BD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574023" y="1557404"/>
                    <a:ext cx="491755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-70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33" name="テキスト ボックス 132">
                    <a:extLst>
                      <a:ext uri="{FF2B5EF4-FFF2-40B4-BE49-F238E27FC236}">
                        <a16:creationId xmlns:a16="http://schemas.microsoft.com/office/drawing/2014/main" id="{7F7583AA-39F5-1EBD-7695-6264510FFA04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2962764" y="1557404"/>
                    <a:ext cx="502068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-80</a:t>
                    </a:r>
                    <a:endParaRPr kumimoji="1" lang="ja-JP" altLang="en-US" sz="700" dirty="0"/>
                  </a:p>
                </p:txBody>
              </p:sp>
              <p:sp>
                <p:nvSpPr>
                  <p:cNvPr id="134" name="テキスト ボックス 133">
                    <a:extLst>
                      <a:ext uri="{FF2B5EF4-FFF2-40B4-BE49-F238E27FC236}">
                        <a16:creationId xmlns:a16="http://schemas.microsoft.com/office/drawing/2014/main" id="{CA4CD697-F5FE-F995-61E5-2110E8C0855B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2343529" y="1557404"/>
                    <a:ext cx="511384" cy="29079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700" dirty="0"/>
                      <a:t>-90</a:t>
                    </a:r>
                    <a:endParaRPr kumimoji="1" lang="ja-JP" altLang="en-US" sz="700" dirty="0"/>
                  </a:p>
                </p:txBody>
              </p:sp>
            </p:grpSp>
            <p:grpSp>
              <p:nvGrpSpPr>
                <p:cNvPr id="112" name="グループ化 111">
                  <a:extLst>
                    <a:ext uri="{FF2B5EF4-FFF2-40B4-BE49-F238E27FC236}">
                      <a16:creationId xmlns:a16="http://schemas.microsoft.com/office/drawing/2014/main" id="{BA90415E-520B-6B51-0C3A-4E6B18EC4B86}"/>
                    </a:ext>
                  </a:extLst>
                </p:cNvPr>
                <p:cNvGrpSpPr/>
                <p:nvPr/>
              </p:nvGrpSpPr>
              <p:grpSpPr>
                <a:xfrm>
                  <a:off x="577571" y="1790013"/>
                  <a:ext cx="7812349" cy="148701"/>
                  <a:chOff x="577571" y="1790013"/>
                  <a:chExt cx="7812349" cy="148701"/>
                </a:xfrm>
              </p:grpSpPr>
              <p:cxnSp>
                <p:nvCxnSpPr>
                  <p:cNvPr id="113" name="直線矢印コネクタ 112">
                    <a:extLst>
                      <a:ext uri="{FF2B5EF4-FFF2-40B4-BE49-F238E27FC236}">
                        <a16:creationId xmlns:a16="http://schemas.microsoft.com/office/drawing/2014/main" id="{59148C4C-F229-5335-FC16-28483ECD15A3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>
                    <a:off x="577571" y="1852076"/>
                    <a:ext cx="7812349" cy="0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線コネクタ 113">
                    <a:extLst>
                      <a:ext uri="{FF2B5EF4-FFF2-40B4-BE49-F238E27FC236}">
                        <a16:creationId xmlns:a16="http://schemas.microsoft.com/office/drawing/2014/main" id="{15EB0223-7E19-C3E8-9CDD-3E6356172CD4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7903296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線コネクタ 114">
                    <a:extLst>
                      <a:ext uri="{FF2B5EF4-FFF2-40B4-BE49-F238E27FC236}">
                        <a16:creationId xmlns:a16="http://schemas.microsoft.com/office/drawing/2014/main" id="{CDFC7EE9-E5B4-CFD8-0D23-61957D3B0AD8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7327742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直線コネクタ 115">
                    <a:extLst>
                      <a:ext uri="{FF2B5EF4-FFF2-40B4-BE49-F238E27FC236}">
                        <a16:creationId xmlns:a16="http://schemas.microsoft.com/office/drawing/2014/main" id="{1DFD1A0E-D2A6-7AA8-8262-AF2F1FB57A00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6734422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直線コネクタ 116">
                    <a:extLst>
                      <a:ext uri="{FF2B5EF4-FFF2-40B4-BE49-F238E27FC236}">
                        <a16:creationId xmlns:a16="http://schemas.microsoft.com/office/drawing/2014/main" id="{F1BEC4D4-514C-7D2E-0753-C8184B530E38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6162875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直線コネクタ 117">
                    <a:extLst>
                      <a:ext uri="{FF2B5EF4-FFF2-40B4-BE49-F238E27FC236}">
                        <a16:creationId xmlns:a16="http://schemas.microsoft.com/office/drawing/2014/main" id="{6C5AF572-94F9-2BFC-CACA-A858954E92F7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5556743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直線コネクタ 118">
                    <a:extLst>
                      <a:ext uri="{FF2B5EF4-FFF2-40B4-BE49-F238E27FC236}">
                        <a16:creationId xmlns:a16="http://schemas.microsoft.com/office/drawing/2014/main" id="{06D978E0-9398-909E-96AD-AF48131BB11D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4954310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直線コネクタ 119">
                    <a:extLst>
                      <a:ext uri="{FF2B5EF4-FFF2-40B4-BE49-F238E27FC236}">
                        <a16:creationId xmlns:a16="http://schemas.microsoft.com/office/drawing/2014/main" id="{BADC23C5-ED4D-9653-7A89-8DE8E23ADBB2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4360978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直線コネクタ 120">
                    <a:extLst>
                      <a:ext uri="{FF2B5EF4-FFF2-40B4-BE49-F238E27FC236}">
                        <a16:creationId xmlns:a16="http://schemas.microsoft.com/office/drawing/2014/main" id="{AD6F7CD9-7616-7332-6D96-AFA45D3209A7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3765009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直線コネクタ 121">
                    <a:extLst>
                      <a:ext uri="{FF2B5EF4-FFF2-40B4-BE49-F238E27FC236}">
                        <a16:creationId xmlns:a16="http://schemas.microsoft.com/office/drawing/2014/main" id="{0E5EEE1E-3244-0918-2FB5-65D62A2F563F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3153749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直線コネクタ 122">
                    <a:extLst>
                      <a:ext uri="{FF2B5EF4-FFF2-40B4-BE49-F238E27FC236}">
                        <a16:creationId xmlns:a16="http://schemas.microsoft.com/office/drawing/2014/main" id="{3497C270-D295-5F2D-1DB9-4E59409334DA}"/>
                      </a:ext>
                    </a:extLst>
                  </p:cNvPr>
                  <p:cNvCxnSpPr>
                    <a:cxnSpLocks noChangeAspect="1"/>
                  </p:cNvCxnSpPr>
                  <p:nvPr/>
                </p:nvCxnSpPr>
                <p:spPr>
                  <a:xfrm flipV="1">
                    <a:off x="2534516" y="1790013"/>
                    <a:ext cx="0" cy="14870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20A4CBDC-40DB-7611-4ADC-0CBFCAB43A46}"/>
                </a:ext>
              </a:extLst>
            </p:cNvPr>
            <p:cNvGrpSpPr/>
            <p:nvPr/>
          </p:nvGrpSpPr>
          <p:grpSpPr>
            <a:xfrm>
              <a:off x="563994" y="3916083"/>
              <a:ext cx="8057178" cy="760469"/>
              <a:chOff x="563993" y="3916083"/>
              <a:chExt cx="8057177" cy="760469"/>
            </a:xfrm>
          </p:grpSpPr>
          <p:cxnSp>
            <p:nvCxnSpPr>
              <p:cNvPr id="81" name="直線コネクタ 80">
                <a:extLst>
                  <a:ext uri="{FF2B5EF4-FFF2-40B4-BE49-F238E27FC236}">
                    <a16:creationId xmlns:a16="http://schemas.microsoft.com/office/drawing/2014/main" id="{06059FF7-2555-8B88-2AE2-E5036D8FE00A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563993" y="3916083"/>
                <a:ext cx="781234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右中かっこ 91">
                <a:extLst>
                  <a:ext uri="{FF2B5EF4-FFF2-40B4-BE49-F238E27FC236}">
                    <a16:creationId xmlns:a16="http://schemas.microsoft.com/office/drawing/2014/main" id="{4020C9F6-87B0-72AC-7AB8-6A0664749A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4971623" y="1411899"/>
                <a:ext cx="213450" cy="5362887"/>
              </a:xfrm>
              <a:prstGeom prst="rightBrac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600"/>
              </a:p>
            </p:txBody>
          </p:sp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B07F8B81-487B-F1D9-C3BC-66F72991887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313864" y="4184438"/>
                <a:ext cx="1668803" cy="492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Without a TSC clinic</a:t>
                </a:r>
              </a:p>
              <a:p>
                <a:r>
                  <a:rPr kumimoji="1" lang="en-US" altLang="ja-JP" sz="800" dirty="0"/>
                  <a:t>≥20 beds</a:t>
                </a:r>
                <a:endParaRPr kumimoji="1" lang="ja-JP" altLang="en-US" sz="800" dirty="0"/>
              </a:p>
            </p:txBody>
          </p:sp>
          <p:cxnSp>
            <p:nvCxnSpPr>
              <p:cNvPr id="94" name="直線矢印コネクタ 93">
                <a:extLst>
                  <a:ext uri="{FF2B5EF4-FFF2-40B4-BE49-F238E27FC236}">
                    <a16:creationId xmlns:a16="http://schemas.microsoft.com/office/drawing/2014/main" id="{FFB2940B-FE9B-4047-112F-5B8F9580F92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829840" y="3916083"/>
                <a:ext cx="0" cy="2643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5" name="テキスト ボックス 94">
                <a:extLst>
                  <a:ext uri="{FF2B5EF4-FFF2-40B4-BE49-F238E27FC236}">
                    <a16:creationId xmlns:a16="http://schemas.microsoft.com/office/drawing/2014/main" id="{A86C981A-8CDD-73FE-00F3-DB859FB176B3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76054" y="4184438"/>
                <a:ext cx="1445116" cy="4921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With a TSC clinic</a:t>
                </a:r>
              </a:p>
              <a:p>
                <a:r>
                  <a:rPr kumimoji="1" lang="en-US" altLang="ja-JP" sz="800" dirty="0"/>
                  <a:t>≥20 beds</a:t>
                </a:r>
                <a:endParaRPr kumimoji="1" lang="ja-JP" altLang="en-US" sz="800" dirty="0"/>
              </a:p>
            </p:txBody>
          </p:sp>
        </p:grpSp>
      </p:grp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682C6E67-6E3A-9C35-37C4-9B18C4183DD3}"/>
              </a:ext>
            </a:extLst>
          </p:cNvPr>
          <p:cNvSpPr/>
          <p:nvPr/>
        </p:nvSpPr>
        <p:spPr>
          <a:xfrm>
            <a:off x="7711567" y="2099094"/>
            <a:ext cx="3586602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13A883B5-CE53-DA99-A99B-DA118DA86113}"/>
              </a:ext>
            </a:extLst>
          </p:cNvPr>
          <p:cNvSpPr/>
          <p:nvPr/>
        </p:nvSpPr>
        <p:spPr>
          <a:xfrm>
            <a:off x="7606640" y="2289628"/>
            <a:ext cx="3691529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FB5AF58D-1AB8-BC02-E84A-66DC967AF0FB}"/>
              </a:ext>
            </a:extLst>
          </p:cNvPr>
          <p:cNvSpPr/>
          <p:nvPr/>
        </p:nvSpPr>
        <p:spPr>
          <a:xfrm>
            <a:off x="7865753" y="1909799"/>
            <a:ext cx="3432417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5BA58F84-FA8E-3EC8-D6D8-A88F030D9DA9}"/>
              </a:ext>
            </a:extLst>
          </p:cNvPr>
          <p:cNvSpPr txBox="1"/>
          <p:nvPr/>
        </p:nvSpPr>
        <p:spPr>
          <a:xfrm>
            <a:off x="7634796" y="1866057"/>
            <a:ext cx="6029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84</a:t>
            </a:r>
            <a:endParaRPr kumimoji="1" lang="ja-JP" altLang="en-US" sz="700" dirty="0"/>
          </a:p>
        </p:txBody>
      </p: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0E77B207-D24B-BAE9-36D0-509B4D9F28D7}"/>
              </a:ext>
            </a:extLst>
          </p:cNvPr>
          <p:cNvSpPr/>
          <p:nvPr/>
        </p:nvSpPr>
        <p:spPr>
          <a:xfrm>
            <a:off x="7926744" y="2492800"/>
            <a:ext cx="3371426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E8AD4246-1B55-6035-D771-FCC551FB217A}"/>
              </a:ext>
            </a:extLst>
          </p:cNvPr>
          <p:cNvSpPr txBox="1"/>
          <p:nvPr/>
        </p:nvSpPr>
        <p:spPr>
          <a:xfrm>
            <a:off x="7685209" y="2667259"/>
            <a:ext cx="37954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83</a:t>
            </a:r>
            <a:endParaRPr kumimoji="1" lang="ja-JP" altLang="en-US" sz="700" dirty="0"/>
          </a:p>
        </p:txBody>
      </p:sp>
      <p:sp>
        <p:nvSpPr>
          <p:cNvPr id="143" name="テキスト ボックス 142">
            <a:extLst>
              <a:ext uri="{FF2B5EF4-FFF2-40B4-BE49-F238E27FC236}">
                <a16:creationId xmlns:a16="http://schemas.microsoft.com/office/drawing/2014/main" id="{B1F50718-6823-B2C6-47EB-B0175DEB61D6}"/>
              </a:ext>
            </a:extLst>
          </p:cNvPr>
          <p:cNvSpPr txBox="1"/>
          <p:nvPr/>
        </p:nvSpPr>
        <p:spPr>
          <a:xfrm>
            <a:off x="7685209" y="2465290"/>
            <a:ext cx="37954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83</a:t>
            </a:r>
            <a:endParaRPr kumimoji="1" lang="ja-JP" altLang="en-US" sz="700" dirty="0"/>
          </a:p>
        </p:txBody>
      </p:sp>
      <p:sp>
        <p:nvSpPr>
          <p:cNvPr id="144" name="テキスト ボックス 143">
            <a:extLst>
              <a:ext uri="{FF2B5EF4-FFF2-40B4-BE49-F238E27FC236}">
                <a16:creationId xmlns:a16="http://schemas.microsoft.com/office/drawing/2014/main" id="{199AA151-F531-98F2-DBC9-97F852DEDA5C}"/>
              </a:ext>
            </a:extLst>
          </p:cNvPr>
          <p:cNvSpPr txBox="1"/>
          <p:nvPr/>
        </p:nvSpPr>
        <p:spPr>
          <a:xfrm>
            <a:off x="7492587" y="2068669"/>
            <a:ext cx="37953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89</a:t>
            </a:r>
            <a:endParaRPr kumimoji="1" lang="ja-JP" altLang="en-US" sz="700" dirty="0"/>
          </a:p>
        </p:txBody>
      </p:sp>
      <p:sp>
        <p:nvSpPr>
          <p:cNvPr id="145" name="テキスト ボックス 144">
            <a:extLst>
              <a:ext uri="{FF2B5EF4-FFF2-40B4-BE49-F238E27FC236}">
                <a16:creationId xmlns:a16="http://schemas.microsoft.com/office/drawing/2014/main" id="{D93E326A-295A-73BC-B16D-10D396EDC9CA}"/>
              </a:ext>
            </a:extLst>
          </p:cNvPr>
          <p:cNvSpPr txBox="1"/>
          <p:nvPr/>
        </p:nvSpPr>
        <p:spPr>
          <a:xfrm>
            <a:off x="7382000" y="2260004"/>
            <a:ext cx="37953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91</a:t>
            </a:r>
            <a:endParaRPr kumimoji="1" lang="ja-JP" altLang="en-US" sz="700" dirty="0"/>
          </a:p>
        </p:txBody>
      </p:sp>
      <p:sp>
        <p:nvSpPr>
          <p:cNvPr id="146" name="正方形/長方形 145">
            <a:extLst>
              <a:ext uri="{FF2B5EF4-FFF2-40B4-BE49-F238E27FC236}">
                <a16:creationId xmlns:a16="http://schemas.microsoft.com/office/drawing/2014/main" id="{7FE39876-7877-EA2F-36ED-EBDADF234E8A}"/>
              </a:ext>
            </a:extLst>
          </p:cNvPr>
          <p:cNvSpPr/>
          <p:nvPr/>
        </p:nvSpPr>
        <p:spPr>
          <a:xfrm>
            <a:off x="7606640" y="2899749"/>
            <a:ext cx="3691529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40ABBA03-9CF3-4838-EC21-346298DFB3C1}"/>
              </a:ext>
            </a:extLst>
          </p:cNvPr>
          <p:cNvSpPr txBox="1"/>
          <p:nvPr/>
        </p:nvSpPr>
        <p:spPr>
          <a:xfrm>
            <a:off x="7380518" y="2859598"/>
            <a:ext cx="37953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/>
              <a:t>91</a:t>
            </a:r>
            <a:endParaRPr kumimoji="1" lang="ja-JP" altLang="en-US" sz="700" dirty="0"/>
          </a:p>
        </p:txBody>
      </p:sp>
      <p:sp>
        <p:nvSpPr>
          <p:cNvPr id="148" name="正方形/長方形 147">
            <a:extLst>
              <a:ext uri="{FF2B5EF4-FFF2-40B4-BE49-F238E27FC236}">
                <a16:creationId xmlns:a16="http://schemas.microsoft.com/office/drawing/2014/main" id="{3C256D7F-5487-C54C-9DAC-20856EEE52F6}"/>
              </a:ext>
            </a:extLst>
          </p:cNvPr>
          <p:cNvSpPr/>
          <p:nvPr/>
        </p:nvSpPr>
        <p:spPr>
          <a:xfrm>
            <a:off x="11292901" y="1911694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9" name="正方形/長方形 148">
            <a:extLst>
              <a:ext uri="{FF2B5EF4-FFF2-40B4-BE49-F238E27FC236}">
                <a16:creationId xmlns:a16="http://schemas.microsoft.com/office/drawing/2014/main" id="{BF362331-D0AD-DBDB-58B9-2A91964D1712}"/>
              </a:ext>
            </a:extLst>
          </p:cNvPr>
          <p:cNvSpPr/>
          <p:nvPr/>
        </p:nvSpPr>
        <p:spPr>
          <a:xfrm>
            <a:off x="11292901" y="2099095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0" name="正方形/長方形 149">
            <a:extLst>
              <a:ext uri="{FF2B5EF4-FFF2-40B4-BE49-F238E27FC236}">
                <a16:creationId xmlns:a16="http://schemas.microsoft.com/office/drawing/2014/main" id="{C82BF1CE-04DC-05BF-5F28-16A8961188EE}"/>
              </a:ext>
            </a:extLst>
          </p:cNvPr>
          <p:cNvSpPr/>
          <p:nvPr/>
        </p:nvSpPr>
        <p:spPr>
          <a:xfrm>
            <a:off x="11292901" y="2290430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5FAE9604-8C36-793E-74BB-4A97BCE2FF87}"/>
              </a:ext>
            </a:extLst>
          </p:cNvPr>
          <p:cNvSpPr/>
          <p:nvPr/>
        </p:nvSpPr>
        <p:spPr>
          <a:xfrm>
            <a:off x="11292901" y="2491967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8E8535C7-5BE3-8D55-4A8E-0CEF988432DA}"/>
              </a:ext>
            </a:extLst>
          </p:cNvPr>
          <p:cNvSpPr/>
          <p:nvPr/>
        </p:nvSpPr>
        <p:spPr>
          <a:xfrm>
            <a:off x="7926744" y="2700632"/>
            <a:ext cx="3371426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正方形/長方形 152">
            <a:extLst>
              <a:ext uri="{FF2B5EF4-FFF2-40B4-BE49-F238E27FC236}">
                <a16:creationId xmlns:a16="http://schemas.microsoft.com/office/drawing/2014/main" id="{E4854365-62FB-FA94-3488-033112CE963F}"/>
              </a:ext>
            </a:extLst>
          </p:cNvPr>
          <p:cNvSpPr/>
          <p:nvPr/>
        </p:nvSpPr>
        <p:spPr>
          <a:xfrm>
            <a:off x="11292901" y="2697685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BE85F477-498A-4D8A-D649-7D35A309C69C}"/>
              </a:ext>
            </a:extLst>
          </p:cNvPr>
          <p:cNvSpPr/>
          <p:nvPr/>
        </p:nvSpPr>
        <p:spPr>
          <a:xfrm>
            <a:off x="11292901" y="2900481"/>
            <a:ext cx="95113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aphicFrame>
        <p:nvGraphicFramePr>
          <p:cNvPr id="156" name="表 155">
            <a:extLst>
              <a:ext uri="{FF2B5EF4-FFF2-40B4-BE49-F238E27FC236}">
                <a16:creationId xmlns:a16="http://schemas.microsoft.com/office/drawing/2014/main" id="{7BA175F5-C4A8-14BB-6369-01EA84598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911550"/>
              </p:ext>
            </p:extLst>
          </p:nvPr>
        </p:nvGraphicFramePr>
        <p:xfrm>
          <a:off x="6488529" y="1857970"/>
          <a:ext cx="728013" cy="1182433"/>
        </p:xfrm>
        <a:graphic>
          <a:graphicData uri="http://schemas.openxmlformats.org/drawingml/2006/table">
            <a:tbl>
              <a:tblPr firstRow="1" firstCol="1" bandRow="1"/>
              <a:tblGrid>
                <a:gridCol w="728013">
                  <a:extLst>
                    <a:ext uri="{9D8B030D-6E8A-4147-A177-3AD203B41FA5}">
                      <a16:colId xmlns:a16="http://schemas.microsoft.com/office/drawing/2014/main" val="1160090464"/>
                    </a:ext>
                  </a:extLst>
                </a:gridCol>
              </a:tblGrid>
              <a:tr h="199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Brain Tumor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7545414"/>
                  </a:ext>
                </a:extLst>
              </a:tr>
              <a:tr h="1832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Epilepsy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894278"/>
                  </a:ext>
                </a:extLst>
              </a:tr>
              <a:tr h="199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Renal tumor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885425"/>
                  </a:ext>
                </a:extLst>
              </a:tr>
              <a:tr h="199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MRI</a:t>
                      </a:r>
                      <a:endParaRPr lang="ja-JP" sz="8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027247"/>
                  </a:ext>
                </a:extLst>
              </a:tr>
              <a:tr h="199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CT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0695478"/>
                  </a:ext>
                </a:extLst>
              </a:tr>
              <a:tr h="1998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Ultrasound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7464634"/>
                  </a:ext>
                </a:extLst>
              </a:tr>
            </a:tbl>
          </a:graphicData>
        </a:graphic>
      </p:graphicFrame>
      <p:grpSp>
        <p:nvGrpSpPr>
          <p:cNvPr id="187" name="グループ化 186">
            <a:extLst>
              <a:ext uri="{FF2B5EF4-FFF2-40B4-BE49-F238E27FC236}">
                <a16:creationId xmlns:a16="http://schemas.microsoft.com/office/drawing/2014/main" id="{2228A31B-243D-92AA-03C9-5CE104F8B3EE}"/>
              </a:ext>
            </a:extLst>
          </p:cNvPr>
          <p:cNvGrpSpPr/>
          <p:nvPr/>
        </p:nvGrpSpPr>
        <p:grpSpPr>
          <a:xfrm>
            <a:off x="4518260" y="4078690"/>
            <a:ext cx="1558770" cy="248799"/>
            <a:chOff x="6728633" y="1202930"/>
            <a:chExt cx="2265784" cy="361649"/>
          </a:xfrm>
        </p:grpSpPr>
        <p:sp>
          <p:nvSpPr>
            <p:cNvPr id="217" name="矢印: 下 216">
              <a:extLst>
                <a:ext uri="{FF2B5EF4-FFF2-40B4-BE49-F238E27FC236}">
                  <a16:creationId xmlns:a16="http://schemas.microsoft.com/office/drawing/2014/main" id="{DC4891B3-4ADC-BAFA-B764-3208FF80F7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45230" y="1479310"/>
              <a:ext cx="105648" cy="85269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600"/>
            </a:p>
          </p:txBody>
        </p:sp>
        <p:sp>
          <p:nvSpPr>
            <p:cNvPr id="218" name="テキスト ボックス 217">
              <a:extLst>
                <a:ext uri="{FF2B5EF4-FFF2-40B4-BE49-F238E27FC236}">
                  <a16:creationId xmlns:a16="http://schemas.microsoft.com/office/drawing/2014/main" id="{0FBCC116-9690-77B7-D2A6-778E4BC6FA7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728633" y="1202930"/>
              <a:ext cx="2265784" cy="31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TSC diagnosis </a:t>
              </a:r>
              <a:r>
                <a:rPr lang="en-US" altLang="ja-JP" sz="800" dirty="0"/>
                <a:t>(13 years old)</a:t>
              </a:r>
              <a:endParaRPr kumimoji="1" lang="ja-JP" altLang="en-US" sz="800" dirty="0"/>
            </a:p>
          </p:txBody>
        </p:sp>
      </p:grpSp>
      <p:grpSp>
        <p:nvGrpSpPr>
          <p:cNvPr id="189" name="グループ化 188">
            <a:extLst>
              <a:ext uri="{FF2B5EF4-FFF2-40B4-BE49-F238E27FC236}">
                <a16:creationId xmlns:a16="http://schemas.microsoft.com/office/drawing/2014/main" id="{E572839C-BC6C-C0BA-3918-D9F53660D233}"/>
              </a:ext>
            </a:extLst>
          </p:cNvPr>
          <p:cNvGrpSpPr/>
          <p:nvPr/>
        </p:nvGrpSpPr>
        <p:grpSpPr>
          <a:xfrm>
            <a:off x="140452" y="4207811"/>
            <a:ext cx="5520706" cy="377073"/>
            <a:chOff x="365177" y="1390611"/>
            <a:chExt cx="8024743" cy="548103"/>
          </a:xfrm>
        </p:grpSpPr>
        <p:grpSp>
          <p:nvGrpSpPr>
            <p:cNvPr id="193" name="グループ化 192">
              <a:extLst>
                <a:ext uri="{FF2B5EF4-FFF2-40B4-BE49-F238E27FC236}">
                  <a16:creationId xmlns:a16="http://schemas.microsoft.com/office/drawing/2014/main" id="{DD28B684-4F41-B93E-4EAE-C1CD5CF119FF}"/>
                </a:ext>
              </a:extLst>
            </p:cNvPr>
            <p:cNvGrpSpPr/>
            <p:nvPr/>
          </p:nvGrpSpPr>
          <p:grpSpPr>
            <a:xfrm>
              <a:off x="365177" y="1390611"/>
              <a:ext cx="7743965" cy="492114"/>
              <a:chOff x="365177" y="1390611"/>
              <a:chExt cx="7743965" cy="492114"/>
            </a:xfrm>
          </p:grpSpPr>
          <p:sp>
            <p:nvSpPr>
              <p:cNvPr id="206" name="テキスト ボックス 205">
                <a:extLst>
                  <a:ext uri="{FF2B5EF4-FFF2-40B4-BE49-F238E27FC236}">
                    <a16:creationId xmlns:a16="http://schemas.microsoft.com/office/drawing/2014/main" id="{EE9227D6-A1CB-4DB5-70E0-07ACB88ADB4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365177" y="1390611"/>
                <a:ext cx="1887636" cy="492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800" dirty="0"/>
                  <a:t>Back time from TSC diagnosis </a:t>
                </a:r>
                <a:r>
                  <a:rPr lang="en-US" altLang="ja-JP" sz="800" dirty="0"/>
                  <a:t>(months)</a:t>
                </a:r>
                <a:endParaRPr kumimoji="1" lang="ja-JP" altLang="en-US" sz="800" dirty="0"/>
              </a:p>
            </p:txBody>
          </p:sp>
          <p:sp>
            <p:nvSpPr>
              <p:cNvPr id="207" name="テキスト ボックス 206">
                <a:extLst>
                  <a:ext uri="{FF2B5EF4-FFF2-40B4-BE49-F238E27FC236}">
                    <a16:creationId xmlns:a16="http://schemas.microsoft.com/office/drawing/2014/main" id="{B977956E-854C-4356-78C2-F4E551F76AA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768483" y="1557404"/>
                <a:ext cx="340659" cy="29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700" dirty="0"/>
                  <a:t>0</a:t>
                </a:r>
                <a:endParaRPr kumimoji="1" lang="ja-JP" altLang="en-US" sz="700" dirty="0"/>
              </a:p>
            </p:txBody>
          </p:sp>
          <p:sp>
            <p:nvSpPr>
              <p:cNvPr id="208" name="テキスト ボックス 207">
                <a:extLst>
                  <a:ext uri="{FF2B5EF4-FFF2-40B4-BE49-F238E27FC236}">
                    <a16:creationId xmlns:a16="http://schemas.microsoft.com/office/drawing/2014/main" id="{33B8FFFE-9FF4-A57C-13AB-0EECB3E9FD70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06976" y="1557404"/>
                <a:ext cx="506446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-10</a:t>
                </a:r>
                <a:endParaRPr kumimoji="1" lang="ja-JP" altLang="en-US" sz="700" dirty="0"/>
              </a:p>
            </p:txBody>
          </p:sp>
          <p:sp>
            <p:nvSpPr>
              <p:cNvPr id="209" name="テキスト ボックス 208">
                <a:extLst>
                  <a:ext uri="{FF2B5EF4-FFF2-40B4-BE49-F238E27FC236}">
                    <a16:creationId xmlns:a16="http://schemas.microsoft.com/office/drawing/2014/main" id="{9FE879CD-5987-D28B-4458-22F8C28199CA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6531411" y="1557404"/>
                <a:ext cx="51114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-20</a:t>
                </a:r>
                <a:endParaRPr kumimoji="1" lang="ja-JP" altLang="en-US" sz="700" dirty="0"/>
              </a:p>
            </p:txBody>
          </p:sp>
          <p:sp>
            <p:nvSpPr>
              <p:cNvPr id="210" name="テキスト ボックス 209">
                <a:extLst>
                  <a:ext uri="{FF2B5EF4-FFF2-40B4-BE49-F238E27FC236}">
                    <a16:creationId xmlns:a16="http://schemas.microsoft.com/office/drawing/2014/main" id="{71386BBA-2817-3EB6-E230-6F8CBF268DE4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5942109" y="1557404"/>
                <a:ext cx="491483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-30</a:t>
                </a:r>
                <a:endParaRPr kumimoji="1" lang="ja-JP" altLang="en-US" sz="700" dirty="0"/>
              </a:p>
            </p:txBody>
          </p:sp>
          <p:sp>
            <p:nvSpPr>
              <p:cNvPr id="211" name="テキスト ボックス 210">
                <a:extLst>
                  <a:ext uri="{FF2B5EF4-FFF2-40B4-BE49-F238E27FC236}">
                    <a16:creationId xmlns:a16="http://schemas.microsoft.com/office/drawing/2014/main" id="{999FF972-452F-E39A-1441-4FC95ACD999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5335979" y="1557404"/>
                <a:ext cx="50645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-40</a:t>
                </a:r>
                <a:endParaRPr kumimoji="1" lang="ja-JP" altLang="en-US" sz="700" dirty="0"/>
              </a:p>
            </p:txBody>
          </p:sp>
          <p:sp>
            <p:nvSpPr>
              <p:cNvPr id="212" name="テキスト ボックス 211">
                <a:extLst>
                  <a:ext uri="{FF2B5EF4-FFF2-40B4-BE49-F238E27FC236}">
                    <a16:creationId xmlns:a16="http://schemas.microsoft.com/office/drawing/2014/main" id="{16C99D98-73A1-6546-1A26-8C12941CDF6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763324" y="1557404"/>
                <a:ext cx="50960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-50</a:t>
                </a:r>
                <a:endParaRPr kumimoji="1" lang="ja-JP" altLang="en-US" sz="700" dirty="0"/>
              </a:p>
            </p:txBody>
          </p:sp>
          <p:sp>
            <p:nvSpPr>
              <p:cNvPr id="213" name="テキスト ボックス 212">
                <a:extLst>
                  <a:ext uri="{FF2B5EF4-FFF2-40B4-BE49-F238E27FC236}">
                    <a16:creationId xmlns:a16="http://schemas.microsoft.com/office/drawing/2014/main" id="{525F2958-562D-2863-A295-3FF45BBDA938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169990" y="1557404"/>
                <a:ext cx="509616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-60</a:t>
                </a:r>
                <a:endParaRPr kumimoji="1" lang="ja-JP" altLang="en-US" sz="700" dirty="0"/>
              </a:p>
            </p:txBody>
          </p:sp>
          <p:sp>
            <p:nvSpPr>
              <p:cNvPr id="214" name="テキスト ボックス 213">
                <a:extLst>
                  <a:ext uri="{FF2B5EF4-FFF2-40B4-BE49-F238E27FC236}">
                    <a16:creationId xmlns:a16="http://schemas.microsoft.com/office/drawing/2014/main" id="{3368C213-7B2C-A9A3-D744-CA5C0EBD349C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3574023" y="1557404"/>
                <a:ext cx="491755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-70</a:t>
                </a:r>
                <a:endParaRPr kumimoji="1" lang="ja-JP" altLang="en-US" sz="700" dirty="0"/>
              </a:p>
            </p:txBody>
          </p:sp>
          <p:sp>
            <p:nvSpPr>
              <p:cNvPr id="215" name="テキスト ボックス 214">
                <a:extLst>
                  <a:ext uri="{FF2B5EF4-FFF2-40B4-BE49-F238E27FC236}">
                    <a16:creationId xmlns:a16="http://schemas.microsoft.com/office/drawing/2014/main" id="{B15E4658-7B1D-C30C-FC94-6B3613EA00A2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2962764" y="1557404"/>
                <a:ext cx="502068" cy="290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-80</a:t>
                </a:r>
                <a:endParaRPr kumimoji="1" lang="ja-JP" altLang="en-US" sz="700" dirty="0"/>
              </a:p>
            </p:txBody>
          </p:sp>
          <p:sp>
            <p:nvSpPr>
              <p:cNvPr id="216" name="テキスト ボックス 215">
                <a:extLst>
                  <a:ext uri="{FF2B5EF4-FFF2-40B4-BE49-F238E27FC236}">
                    <a16:creationId xmlns:a16="http://schemas.microsoft.com/office/drawing/2014/main" id="{4CF499C7-56E0-2255-4315-855EB58906EF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2343529" y="1557406"/>
                <a:ext cx="511384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-90</a:t>
                </a:r>
                <a:endParaRPr kumimoji="1" lang="ja-JP" altLang="en-US" sz="700" dirty="0"/>
              </a:p>
            </p:txBody>
          </p:sp>
        </p:grpSp>
        <p:grpSp>
          <p:nvGrpSpPr>
            <p:cNvPr id="194" name="グループ化 193">
              <a:extLst>
                <a:ext uri="{FF2B5EF4-FFF2-40B4-BE49-F238E27FC236}">
                  <a16:creationId xmlns:a16="http://schemas.microsoft.com/office/drawing/2014/main" id="{B5D5115B-FD88-E329-56A6-EC0A0E51D50B}"/>
                </a:ext>
              </a:extLst>
            </p:cNvPr>
            <p:cNvGrpSpPr/>
            <p:nvPr/>
          </p:nvGrpSpPr>
          <p:grpSpPr>
            <a:xfrm>
              <a:off x="577571" y="1790013"/>
              <a:ext cx="7812349" cy="148701"/>
              <a:chOff x="577571" y="1790013"/>
              <a:chExt cx="7812349" cy="148701"/>
            </a:xfrm>
          </p:grpSpPr>
          <p:cxnSp>
            <p:nvCxnSpPr>
              <p:cNvPr id="195" name="直線矢印コネクタ 194">
                <a:extLst>
                  <a:ext uri="{FF2B5EF4-FFF2-40B4-BE49-F238E27FC236}">
                    <a16:creationId xmlns:a16="http://schemas.microsoft.com/office/drawing/2014/main" id="{7CDFABE3-3754-682E-F8E2-48A2DBB623D0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577571" y="1852076"/>
                <a:ext cx="781234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線コネクタ 195">
                <a:extLst>
                  <a:ext uri="{FF2B5EF4-FFF2-40B4-BE49-F238E27FC236}">
                    <a16:creationId xmlns:a16="http://schemas.microsoft.com/office/drawing/2014/main" id="{119D2313-C8D2-CB36-433E-154DEF9B56A7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903296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直線コネクタ 196">
                <a:extLst>
                  <a:ext uri="{FF2B5EF4-FFF2-40B4-BE49-F238E27FC236}">
                    <a16:creationId xmlns:a16="http://schemas.microsoft.com/office/drawing/2014/main" id="{C5FD8202-3F82-A95D-A813-0C23D47883B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327742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直線コネクタ 197">
                <a:extLst>
                  <a:ext uri="{FF2B5EF4-FFF2-40B4-BE49-F238E27FC236}">
                    <a16:creationId xmlns:a16="http://schemas.microsoft.com/office/drawing/2014/main" id="{6585A99C-19B5-9875-8D3D-B6DE8D35314D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6734422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直線コネクタ 198">
                <a:extLst>
                  <a:ext uri="{FF2B5EF4-FFF2-40B4-BE49-F238E27FC236}">
                    <a16:creationId xmlns:a16="http://schemas.microsoft.com/office/drawing/2014/main" id="{1864239F-A5AD-4C34-D0BA-7385DE05B445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6162875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直線コネクタ 199">
                <a:extLst>
                  <a:ext uri="{FF2B5EF4-FFF2-40B4-BE49-F238E27FC236}">
                    <a16:creationId xmlns:a16="http://schemas.microsoft.com/office/drawing/2014/main" id="{918DD2D6-AA02-61CB-2118-07E9341E0052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5556743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直線コネクタ 200">
                <a:extLst>
                  <a:ext uri="{FF2B5EF4-FFF2-40B4-BE49-F238E27FC236}">
                    <a16:creationId xmlns:a16="http://schemas.microsoft.com/office/drawing/2014/main" id="{00079BFE-8F4F-0F82-07F5-A08A57DA2218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54310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直線コネクタ 201">
                <a:extLst>
                  <a:ext uri="{FF2B5EF4-FFF2-40B4-BE49-F238E27FC236}">
                    <a16:creationId xmlns:a16="http://schemas.microsoft.com/office/drawing/2014/main" id="{F33E66D3-B569-D453-F1F3-42B25A4DF17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360978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直線コネクタ 202">
                <a:extLst>
                  <a:ext uri="{FF2B5EF4-FFF2-40B4-BE49-F238E27FC236}">
                    <a16:creationId xmlns:a16="http://schemas.microsoft.com/office/drawing/2014/main" id="{FEF65CA6-71DE-3034-564A-DB60404E7DBE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3765009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直線コネクタ 203">
                <a:extLst>
                  <a:ext uri="{FF2B5EF4-FFF2-40B4-BE49-F238E27FC236}">
                    <a16:creationId xmlns:a16="http://schemas.microsoft.com/office/drawing/2014/main" id="{12776D1E-4EFA-C2AB-AA8A-C4184B8D00F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3153749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直線コネクタ 204">
                <a:extLst>
                  <a:ext uri="{FF2B5EF4-FFF2-40B4-BE49-F238E27FC236}">
                    <a16:creationId xmlns:a16="http://schemas.microsoft.com/office/drawing/2014/main" id="{C62AD5FD-22A5-8A1C-7515-CF042009F69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2534516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63" name="直線コネクタ 162">
            <a:extLst>
              <a:ext uri="{FF2B5EF4-FFF2-40B4-BE49-F238E27FC236}">
                <a16:creationId xmlns:a16="http://schemas.microsoft.com/office/drawing/2014/main" id="{B3B6B2EC-BC25-AE75-1D4B-BCE325793666}"/>
              </a:ext>
            </a:extLst>
          </p:cNvPr>
          <p:cNvCxnSpPr>
            <a:cxnSpLocks noChangeAspect="1"/>
          </p:cNvCxnSpPr>
          <p:nvPr/>
        </p:nvCxnSpPr>
        <p:spPr>
          <a:xfrm>
            <a:off x="277230" y="6237326"/>
            <a:ext cx="53745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" name="右中かっこ 173">
            <a:extLst>
              <a:ext uri="{FF2B5EF4-FFF2-40B4-BE49-F238E27FC236}">
                <a16:creationId xmlns:a16="http://schemas.microsoft.com/office/drawing/2014/main" id="{0F3DE92E-3822-FD96-DC6C-CE9AD5965B79}"/>
              </a:ext>
            </a:extLst>
          </p:cNvPr>
          <p:cNvSpPr>
            <a:spLocks noChangeAspect="1"/>
          </p:cNvSpPr>
          <p:nvPr/>
        </p:nvSpPr>
        <p:spPr>
          <a:xfrm rot="5400000">
            <a:off x="3882652" y="4988185"/>
            <a:ext cx="132094" cy="275536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600"/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0475B974-584E-E173-686D-98EE077DABBB}"/>
              </a:ext>
            </a:extLst>
          </p:cNvPr>
          <p:cNvSpPr txBox="1">
            <a:spLocks noChangeAspect="1"/>
          </p:cNvSpPr>
          <p:nvPr/>
        </p:nvSpPr>
        <p:spPr>
          <a:xfrm>
            <a:off x="3408479" y="6423486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Without a TSC clinic</a:t>
            </a:r>
          </a:p>
          <a:p>
            <a:r>
              <a:rPr kumimoji="1" lang="en-US" altLang="ja-JP" sz="800" dirty="0"/>
              <a:t>≥20 beds</a:t>
            </a:r>
            <a:endParaRPr kumimoji="1" lang="ja-JP" altLang="en-US" sz="800" dirty="0"/>
          </a:p>
        </p:txBody>
      </p:sp>
      <p:graphicFrame>
        <p:nvGraphicFramePr>
          <p:cNvPr id="219" name="表 218">
            <a:extLst>
              <a:ext uri="{FF2B5EF4-FFF2-40B4-BE49-F238E27FC236}">
                <a16:creationId xmlns:a16="http://schemas.microsoft.com/office/drawing/2014/main" id="{69772CFC-CD25-FBF1-3B5D-F63CA8C52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42693"/>
              </p:ext>
            </p:extLst>
          </p:nvPr>
        </p:nvGraphicFramePr>
        <p:xfrm>
          <a:off x="316215" y="4636227"/>
          <a:ext cx="1584291" cy="1560501"/>
        </p:xfrm>
        <a:graphic>
          <a:graphicData uri="http://schemas.openxmlformats.org/drawingml/2006/table">
            <a:tbl>
              <a:tblPr firstRow="1" firstCol="1" bandRow="1"/>
              <a:tblGrid>
                <a:gridCol w="1584291">
                  <a:extLst>
                    <a:ext uri="{9D8B030D-6E8A-4147-A177-3AD203B41FA5}">
                      <a16:colId xmlns:a16="http://schemas.microsoft.com/office/drawing/2014/main" val="3153081749"/>
                    </a:ext>
                  </a:extLst>
                </a:gridCol>
              </a:tblGrid>
              <a:tr h="191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Epilepsy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4884406"/>
                  </a:ext>
                </a:extLst>
              </a:tr>
              <a:tr h="1891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Intellectual disability</a:t>
                      </a:r>
                      <a:endParaRPr lang="ja-JP" sz="8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200360"/>
                  </a:ext>
                </a:extLst>
              </a:tr>
              <a:tr h="1956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Hypomelanotic macule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580555"/>
                  </a:ext>
                </a:extLst>
              </a:tr>
              <a:tr h="19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Renal tumor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769939"/>
                  </a:ext>
                </a:extLst>
              </a:tr>
              <a:tr h="1959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MRI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89522"/>
                  </a:ext>
                </a:extLst>
              </a:tr>
              <a:tr h="202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CT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856722"/>
                  </a:ext>
                </a:extLst>
              </a:tr>
              <a:tr h="19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Electrocardiogram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444635"/>
                  </a:ext>
                </a:extLst>
              </a:tr>
              <a:tr h="1954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Ultrasound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8420" marR="58420" marT="88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0373876"/>
                  </a:ext>
                </a:extLst>
              </a:tr>
            </a:tbl>
          </a:graphicData>
        </a:graphic>
      </p:graphicFrame>
      <p:sp>
        <p:nvSpPr>
          <p:cNvPr id="220" name="正方形/長方形 219">
            <a:extLst>
              <a:ext uri="{FF2B5EF4-FFF2-40B4-BE49-F238E27FC236}">
                <a16:creationId xmlns:a16="http://schemas.microsoft.com/office/drawing/2014/main" id="{000BA5F7-D4BC-5799-F9E3-D946C9599C00}"/>
              </a:ext>
            </a:extLst>
          </p:cNvPr>
          <p:cNvSpPr/>
          <p:nvPr/>
        </p:nvSpPr>
        <p:spPr>
          <a:xfrm>
            <a:off x="2603857" y="4860099"/>
            <a:ext cx="2739495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1" name="正方形/長方形 220">
            <a:extLst>
              <a:ext uri="{FF2B5EF4-FFF2-40B4-BE49-F238E27FC236}">
                <a16:creationId xmlns:a16="http://schemas.microsoft.com/office/drawing/2014/main" id="{A1A380C0-5A43-0755-9AE3-20868766A42D}"/>
              </a:ext>
            </a:extLst>
          </p:cNvPr>
          <p:cNvSpPr/>
          <p:nvPr/>
        </p:nvSpPr>
        <p:spPr>
          <a:xfrm flipH="1">
            <a:off x="5252236" y="5043050"/>
            <a:ext cx="91116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2" name="正方形/長方形 221">
            <a:extLst>
              <a:ext uri="{FF2B5EF4-FFF2-40B4-BE49-F238E27FC236}">
                <a16:creationId xmlns:a16="http://schemas.microsoft.com/office/drawing/2014/main" id="{0BC394A0-CC03-154B-E5F7-E356C6465092}"/>
              </a:ext>
            </a:extLst>
          </p:cNvPr>
          <p:cNvSpPr/>
          <p:nvPr/>
        </p:nvSpPr>
        <p:spPr>
          <a:xfrm>
            <a:off x="2605613" y="4675179"/>
            <a:ext cx="2741322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D9CCFFD8-3EC4-40B8-A0AA-17153D2F0189}"/>
              </a:ext>
            </a:extLst>
          </p:cNvPr>
          <p:cNvSpPr txBox="1"/>
          <p:nvPr/>
        </p:nvSpPr>
        <p:spPr>
          <a:xfrm>
            <a:off x="2273542" y="4653753"/>
            <a:ext cx="3466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68</a:t>
            </a:r>
            <a:endParaRPr kumimoji="1" lang="ja-JP" altLang="en-US" sz="800" dirty="0"/>
          </a:p>
        </p:txBody>
      </p:sp>
      <p:sp>
        <p:nvSpPr>
          <p:cNvPr id="224" name="正方形/長方形 223">
            <a:extLst>
              <a:ext uri="{FF2B5EF4-FFF2-40B4-BE49-F238E27FC236}">
                <a16:creationId xmlns:a16="http://schemas.microsoft.com/office/drawing/2014/main" id="{774A39D3-121B-28AF-063A-6DB850F58C13}"/>
              </a:ext>
            </a:extLst>
          </p:cNvPr>
          <p:cNvSpPr/>
          <p:nvPr/>
        </p:nvSpPr>
        <p:spPr>
          <a:xfrm>
            <a:off x="2602030" y="5236021"/>
            <a:ext cx="2741322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5" name="正方形/長方形 224">
            <a:extLst>
              <a:ext uri="{FF2B5EF4-FFF2-40B4-BE49-F238E27FC236}">
                <a16:creationId xmlns:a16="http://schemas.microsoft.com/office/drawing/2014/main" id="{44F0C320-0054-F5FC-3147-AA5C84F2E5BE}"/>
              </a:ext>
            </a:extLst>
          </p:cNvPr>
          <p:cNvSpPr/>
          <p:nvPr/>
        </p:nvSpPr>
        <p:spPr>
          <a:xfrm>
            <a:off x="2719408" y="5437946"/>
            <a:ext cx="2625819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6" name="テキスト ボックス 225">
            <a:extLst>
              <a:ext uri="{FF2B5EF4-FFF2-40B4-BE49-F238E27FC236}">
                <a16:creationId xmlns:a16="http://schemas.microsoft.com/office/drawing/2014/main" id="{C31ED007-D2CE-A828-73AC-8F05B23ADDCD}"/>
              </a:ext>
            </a:extLst>
          </p:cNvPr>
          <p:cNvSpPr txBox="1"/>
          <p:nvPr/>
        </p:nvSpPr>
        <p:spPr>
          <a:xfrm>
            <a:off x="2397572" y="5414389"/>
            <a:ext cx="3466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65</a:t>
            </a:r>
            <a:endParaRPr kumimoji="1" lang="ja-JP" altLang="en-US" sz="800" dirty="0"/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D48DAA6F-3599-2546-D671-F4869DB8BAAE}"/>
              </a:ext>
            </a:extLst>
          </p:cNvPr>
          <p:cNvSpPr txBox="1"/>
          <p:nvPr/>
        </p:nvSpPr>
        <p:spPr>
          <a:xfrm>
            <a:off x="5049970" y="4984744"/>
            <a:ext cx="190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/>
              <a:t>1</a:t>
            </a:r>
            <a:endParaRPr kumimoji="1" lang="ja-JP" altLang="en-US" sz="1000" dirty="0"/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266E0BAC-DA05-09FF-AC8B-911DBBADE0EF}"/>
              </a:ext>
            </a:extLst>
          </p:cNvPr>
          <p:cNvSpPr txBox="1"/>
          <p:nvPr/>
        </p:nvSpPr>
        <p:spPr>
          <a:xfrm>
            <a:off x="2273542" y="5208481"/>
            <a:ext cx="3326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68</a:t>
            </a:r>
            <a:endParaRPr kumimoji="1" lang="ja-JP" altLang="en-US" sz="800" dirty="0"/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0253F467-EFC7-EA6C-A25F-AAF09D94D3FA}"/>
              </a:ext>
            </a:extLst>
          </p:cNvPr>
          <p:cNvSpPr txBox="1"/>
          <p:nvPr/>
        </p:nvSpPr>
        <p:spPr>
          <a:xfrm>
            <a:off x="2273541" y="4829376"/>
            <a:ext cx="3326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68</a:t>
            </a:r>
            <a:endParaRPr kumimoji="1" lang="ja-JP" altLang="en-US" sz="800" dirty="0"/>
          </a:p>
        </p:txBody>
      </p:sp>
      <p:sp>
        <p:nvSpPr>
          <p:cNvPr id="230" name="正方形/長方形 229">
            <a:extLst>
              <a:ext uri="{FF2B5EF4-FFF2-40B4-BE49-F238E27FC236}">
                <a16:creationId xmlns:a16="http://schemas.microsoft.com/office/drawing/2014/main" id="{38F743AA-3E9C-9BA6-83C5-52FD0E106ECE}"/>
              </a:ext>
            </a:extLst>
          </p:cNvPr>
          <p:cNvSpPr/>
          <p:nvPr/>
        </p:nvSpPr>
        <p:spPr>
          <a:xfrm>
            <a:off x="2718827" y="5636204"/>
            <a:ext cx="2625818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1" name="テキスト ボックス 230">
            <a:extLst>
              <a:ext uri="{FF2B5EF4-FFF2-40B4-BE49-F238E27FC236}">
                <a16:creationId xmlns:a16="http://schemas.microsoft.com/office/drawing/2014/main" id="{0B5E7590-07DA-3A0F-6525-7578FAB3E146}"/>
              </a:ext>
            </a:extLst>
          </p:cNvPr>
          <p:cNvSpPr txBox="1"/>
          <p:nvPr/>
        </p:nvSpPr>
        <p:spPr>
          <a:xfrm>
            <a:off x="2396992" y="5615943"/>
            <a:ext cx="3472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65</a:t>
            </a:r>
            <a:endParaRPr kumimoji="1" lang="ja-JP" altLang="en-US" sz="800" dirty="0"/>
          </a:p>
        </p:txBody>
      </p:sp>
      <p:sp>
        <p:nvSpPr>
          <p:cNvPr id="232" name="正方形/長方形 231">
            <a:extLst>
              <a:ext uri="{FF2B5EF4-FFF2-40B4-BE49-F238E27FC236}">
                <a16:creationId xmlns:a16="http://schemas.microsoft.com/office/drawing/2014/main" id="{9AA9681D-FD82-329E-5DFE-5863DFE29C10}"/>
              </a:ext>
            </a:extLst>
          </p:cNvPr>
          <p:cNvSpPr/>
          <p:nvPr/>
        </p:nvSpPr>
        <p:spPr>
          <a:xfrm>
            <a:off x="2772101" y="5846248"/>
            <a:ext cx="2571252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8CE327DF-A35A-7ACB-1E77-316A871EF624}"/>
              </a:ext>
            </a:extLst>
          </p:cNvPr>
          <p:cNvSpPr txBox="1"/>
          <p:nvPr/>
        </p:nvSpPr>
        <p:spPr>
          <a:xfrm>
            <a:off x="2466453" y="5818041"/>
            <a:ext cx="34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64</a:t>
            </a:r>
            <a:endParaRPr kumimoji="1" lang="ja-JP" altLang="en-US" sz="800" dirty="0"/>
          </a:p>
        </p:txBody>
      </p:sp>
      <p:sp>
        <p:nvSpPr>
          <p:cNvPr id="234" name="正方形/長方形 233">
            <a:extLst>
              <a:ext uri="{FF2B5EF4-FFF2-40B4-BE49-F238E27FC236}">
                <a16:creationId xmlns:a16="http://schemas.microsoft.com/office/drawing/2014/main" id="{123823A2-5253-9C62-03B8-4B8EA7CE9463}"/>
              </a:ext>
            </a:extLst>
          </p:cNvPr>
          <p:cNvSpPr/>
          <p:nvPr/>
        </p:nvSpPr>
        <p:spPr>
          <a:xfrm>
            <a:off x="2585742" y="6048985"/>
            <a:ext cx="2757611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5" name="テキスト ボックス 234">
            <a:extLst>
              <a:ext uri="{FF2B5EF4-FFF2-40B4-BE49-F238E27FC236}">
                <a16:creationId xmlns:a16="http://schemas.microsoft.com/office/drawing/2014/main" id="{75AD3BCB-7A6A-C8DF-70CC-9C09C852127A}"/>
              </a:ext>
            </a:extLst>
          </p:cNvPr>
          <p:cNvSpPr txBox="1"/>
          <p:nvPr/>
        </p:nvSpPr>
        <p:spPr>
          <a:xfrm>
            <a:off x="2279505" y="6014893"/>
            <a:ext cx="34723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68</a:t>
            </a:r>
            <a:endParaRPr kumimoji="1" lang="ja-JP" altLang="en-US" sz="800" dirty="0"/>
          </a:p>
        </p:txBody>
      </p:sp>
      <p:sp>
        <p:nvSpPr>
          <p:cNvPr id="268" name="矢印: 下 267">
            <a:extLst>
              <a:ext uri="{FF2B5EF4-FFF2-40B4-BE49-F238E27FC236}">
                <a16:creationId xmlns:a16="http://schemas.microsoft.com/office/drawing/2014/main" id="{61369FB3-7A1E-7A73-0579-A713E458D670}"/>
              </a:ext>
            </a:extLst>
          </p:cNvPr>
          <p:cNvSpPr>
            <a:spLocks noChangeAspect="1"/>
          </p:cNvSpPr>
          <p:nvPr/>
        </p:nvSpPr>
        <p:spPr>
          <a:xfrm>
            <a:off x="11369188" y="4278594"/>
            <a:ext cx="72682" cy="5866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600"/>
          </a:p>
        </p:txBody>
      </p:sp>
      <p:sp>
        <p:nvSpPr>
          <p:cNvPr id="269" name="テキスト ボックス 268">
            <a:extLst>
              <a:ext uri="{FF2B5EF4-FFF2-40B4-BE49-F238E27FC236}">
                <a16:creationId xmlns:a16="http://schemas.microsoft.com/office/drawing/2014/main" id="{1E749099-C975-C88E-E81B-4D869B722F36}"/>
              </a:ext>
            </a:extLst>
          </p:cNvPr>
          <p:cNvSpPr txBox="1">
            <a:spLocks noChangeAspect="1"/>
          </p:cNvSpPr>
          <p:nvPr/>
        </p:nvSpPr>
        <p:spPr>
          <a:xfrm>
            <a:off x="10532007" y="4088456"/>
            <a:ext cx="15385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TSC diagnosis </a:t>
            </a:r>
            <a:r>
              <a:rPr lang="en-US" altLang="ja-JP" sz="800" dirty="0"/>
              <a:t>(58 years old)</a:t>
            </a:r>
            <a:endParaRPr kumimoji="1" lang="ja-JP" altLang="en-US" sz="800" dirty="0"/>
          </a:p>
        </p:txBody>
      </p:sp>
      <p:grpSp>
        <p:nvGrpSpPr>
          <p:cNvPr id="270" name="グループ化 269">
            <a:extLst>
              <a:ext uri="{FF2B5EF4-FFF2-40B4-BE49-F238E27FC236}">
                <a16:creationId xmlns:a16="http://schemas.microsoft.com/office/drawing/2014/main" id="{B14C84A4-85C0-1CA2-ED73-B1B4BE32FCD5}"/>
              </a:ext>
            </a:extLst>
          </p:cNvPr>
          <p:cNvGrpSpPr/>
          <p:nvPr/>
        </p:nvGrpSpPr>
        <p:grpSpPr>
          <a:xfrm>
            <a:off x="6223207" y="4227101"/>
            <a:ext cx="5520706" cy="367548"/>
            <a:chOff x="365177" y="1404456"/>
            <a:chExt cx="8024743" cy="534258"/>
          </a:xfrm>
        </p:grpSpPr>
        <p:grpSp>
          <p:nvGrpSpPr>
            <p:cNvPr id="271" name="グループ化 270">
              <a:extLst>
                <a:ext uri="{FF2B5EF4-FFF2-40B4-BE49-F238E27FC236}">
                  <a16:creationId xmlns:a16="http://schemas.microsoft.com/office/drawing/2014/main" id="{8B237CF0-1CC7-4F0F-DAA8-B5282DBF0E5F}"/>
                </a:ext>
              </a:extLst>
            </p:cNvPr>
            <p:cNvGrpSpPr/>
            <p:nvPr/>
          </p:nvGrpSpPr>
          <p:grpSpPr>
            <a:xfrm>
              <a:off x="365177" y="1404456"/>
              <a:ext cx="7743965" cy="492114"/>
              <a:chOff x="365177" y="1404456"/>
              <a:chExt cx="7743965" cy="492114"/>
            </a:xfrm>
          </p:grpSpPr>
          <p:sp>
            <p:nvSpPr>
              <p:cNvPr id="284" name="テキスト ボックス 283">
                <a:extLst>
                  <a:ext uri="{FF2B5EF4-FFF2-40B4-BE49-F238E27FC236}">
                    <a16:creationId xmlns:a16="http://schemas.microsoft.com/office/drawing/2014/main" id="{2BCABB17-6D57-41DE-BAE4-95BCDDA6188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365177" y="1404456"/>
                <a:ext cx="1887636" cy="492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800" dirty="0"/>
                  <a:t>Back time from TSC diagnosis </a:t>
                </a:r>
                <a:r>
                  <a:rPr lang="en-US" altLang="ja-JP" sz="800" dirty="0"/>
                  <a:t>(months)</a:t>
                </a:r>
                <a:endParaRPr kumimoji="1" lang="ja-JP" altLang="en-US" sz="800" dirty="0"/>
              </a:p>
            </p:txBody>
          </p:sp>
          <p:sp>
            <p:nvSpPr>
              <p:cNvPr id="285" name="テキスト ボックス 284">
                <a:extLst>
                  <a:ext uri="{FF2B5EF4-FFF2-40B4-BE49-F238E27FC236}">
                    <a16:creationId xmlns:a16="http://schemas.microsoft.com/office/drawing/2014/main" id="{DCE44FEF-9171-69F8-3E20-5C5D9697DAA2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768483" y="1557404"/>
                <a:ext cx="340659" cy="290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700" dirty="0"/>
                  <a:t>0</a:t>
                </a:r>
                <a:endParaRPr kumimoji="1" lang="ja-JP" altLang="en-US" sz="700" dirty="0"/>
              </a:p>
            </p:txBody>
          </p:sp>
          <p:sp>
            <p:nvSpPr>
              <p:cNvPr id="286" name="テキスト ボックス 285">
                <a:extLst>
                  <a:ext uri="{FF2B5EF4-FFF2-40B4-BE49-F238E27FC236}">
                    <a16:creationId xmlns:a16="http://schemas.microsoft.com/office/drawing/2014/main" id="{7BC41659-A617-DEA9-09D1-7498B6DFE53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06976" y="1557404"/>
                <a:ext cx="506446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-10</a:t>
                </a:r>
                <a:endParaRPr kumimoji="1" lang="ja-JP" altLang="en-US" sz="700" dirty="0"/>
              </a:p>
            </p:txBody>
          </p:sp>
          <p:sp>
            <p:nvSpPr>
              <p:cNvPr id="287" name="テキスト ボックス 286">
                <a:extLst>
                  <a:ext uri="{FF2B5EF4-FFF2-40B4-BE49-F238E27FC236}">
                    <a16:creationId xmlns:a16="http://schemas.microsoft.com/office/drawing/2014/main" id="{CEF88724-C9EA-8F80-E7BC-7412614AFD12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6531411" y="1557404"/>
                <a:ext cx="51114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-20</a:t>
                </a:r>
                <a:endParaRPr kumimoji="1" lang="ja-JP" altLang="en-US" sz="700" dirty="0"/>
              </a:p>
            </p:txBody>
          </p:sp>
          <p:sp>
            <p:nvSpPr>
              <p:cNvPr id="288" name="テキスト ボックス 287">
                <a:extLst>
                  <a:ext uri="{FF2B5EF4-FFF2-40B4-BE49-F238E27FC236}">
                    <a16:creationId xmlns:a16="http://schemas.microsoft.com/office/drawing/2014/main" id="{9E32076D-A10A-C584-4227-9C05320C250D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5942109" y="1557404"/>
                <a:ext cx="491483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-30</a:t>
                </a:r>
                <a:endParaRPr kumimoji="1" lang="ja-JP" altLang="en-US" sz="700" dirty="0"/>
              </a:p>
            </p:txBody>
          </p:sp>
          <p:sp>
            <p:nvSpPr>
              <p:cNvPr id="289" name="テキスト ボックス 288">
                <a:extLst>
                  <a:ext uri="{FF2B5EF4-FFF2-40B4-BE49-F238E27FC236}">
                    <a16:creationId xmlns:a16="http://schemas.microsoft.com/office/drawing/2014/main" id="{20351431-3833-79AC-58A5-7DA154F2429D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5335979" y="1557404"/>
                <a:ext cx="50645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-40</a:t>
                </a:r>
                <a:endParaRPr kumimoji="1" lang="ja-JP" altLang="en-US" sz="700" dirty="0"/>
              </a:p>
            </p:txBody>
          </p:sp>
          <p:sp>
            <p:nvSpPr>
              <p:cNvPr id="290" name="テキスト ボックス 289">
                <a:extLst>
                  <a:ext uri="{FF2B5EF4-FFF2-40B4-BE49-F238E27FC236}">
                    <a16:creationId xmlns:a16="http://schemas.microsoft.com/office/drawing/2014/main" id="{E55B1D77-443C-61F3-9221-3BD7EF592D2D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763324" y="1557404"/>
                <a:ext cx="509601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-50</a:t>
                </a:r>
                <a:endParaRPr kumimoji="1" lang="ja-JP" altLang="en-US" sz="700" dirty="0"/>
              </a:p>
            </p:txBody>
          </p:sp>
          <p:sp>
            <p:nvSpPr>
              <p:cNvPr id="291" name="テキスト ボックス 290">
                <a:extLst>
                  <a:ext uri="{FF2B5EF4-FFF2-40B4-BE49-F238E27FC236}">
                    <a16:creationId xmlns:a16="http://schemas.microsoft.com/office/drawing/2014/main" id="{1DB0C59C-148F-1EC6-6DD1-A28A1E37D13E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169990" y="1557404"/>
                <a:ext cx="509616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-60</a:t>
                </a:r>
                <a:endParaRPr kumimoji="1" lang="ja-JP" altLang="en-US" sz="700" dirty="0"/>
              </a:p>
            </p:txBody>
          </p:sp>
          <p:sp>
            <p:nvSpPr>
              <p:cNvPr id="292" name="テキスト ボックス 291">
                <a:extLst>
                  <a:ext uri="{FF2B5EF4-FFF2-40B4-BE49-F238E27FC236}">
                    <a16:creationId xmlns:a16="http://schemas.microsoft.com/office/drawing/2014/main" id="{C2C62514-6548-D1EB-F816-1D77C200D5CF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3574023" y="1557404"/>
                <a:ext cx="491755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-70</a:t>
                </a:r>
                <a:endParaRPr kumimoji="1" lang="ja-JP" altLang="en-US" sz="700" dirty="0"/>
              </a:p>
            </p:txBody>
          </p:sp>
          <p:sp>
            <p:nvSpPr>
              <p:cNvPr id="293" name="テキスト ボックス 292">
                <a:extLst>
                  <a:ext uri="{FF2B5EF4-FFF2-40B4-BE49-F238E27FC236}">
                    <a16:creationId xmlns:a16="http://schemas.microsoft.com/office/drawing/2014/main" id="{845A5FA7-1DF9-1BE7-5AE9-C470474268F4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2962764" y="1557404"/>
                <a:ext cx="502068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-80</a:t>
                </a:r>
                <a:endParaRPr kumimoji="1" lang="ja-JP" altLang="en-US" sz="700" dirty="0"/>
              </a:p>
            </p:txBody>
          </p:sp>
          <p:sp>
            <p:nvSpPr>
              <p:cNvPr id="294" name="テキスト ボックス 293">
                <a:extLst>
                  <a:ext uri="{FF2B5EF4-FFF2-40B4-BE49-F238E27FC236}">
                    <a16:creationId xmlns:a16="http://schemas.microsoft.com/office/drawing/2014/main" id="{04519929-D594-C7EF-65C2-FDD1E36B6B41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2343529" y="1557404"/>
                <a:ext cx="511384" cy="2907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700" dirty="0"/>
                  <a:t>-90</a:t>
                </a:r>
                <a:endParaRPr kumimoji="1" lang="ja-JP" altLang="en-US" sz="700" dirty="0"/>
              </a:p>
            </p:txBody>
          </p:sp>
        </p:grpSp>
        <p:grpSp>
          <p:nvGrpSpPr>
            <p:cNvPr id="272" name="グループ化 271">
              <a:extLst>
                <a:ext uri="{FF2B5EF4-FFF2-40B4-BE49-F238E27FC236}">
                  <a16:creationId xmlns:a16="http://schemas.microsoft.com/office/drawing/2014/main" id="{3A599938-9ABC-11E5-8AE3-83E77C0D5F8E}"/>
                </a:ext>
              </a:extLst>
            </p:cNvPr>
            <p:cNvGrpSpPr/>
            <p:nvPr/>
          </p:nvGrpSpPr>
          <p:grpSpPr>
            <a:xfrm>
              <a:off x="577571" y="1790013"/>
              <a:ext cx="7812349" cy="148701"/>
              <a:chOff x="577571" y="1790013"/>
              <a:chExt cx="7812349" cy="148701"/>
            </a:xfrm>
          </p:grpSpPr>
          <p:cxnSp>
            <p:nvCxnSpPr>
              <p:cNvPr id="273" name="直線矢印コネクタ 272">
                <a:extLst>
                  <a:ext uri="{FF2B5EF4-FFF2-40B4-BE49-F238E27FC236}">
                    <a16:creationId xmlns:a16="http://schemas.microsoft.com/office/drawing/2014/main" id="{9914CCCF-EBCB-3827-51E6-DDF088E4A9A6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>
                <a:off x="577571" y="1852076"/>
                <a:ext cx="781234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直線コネクタ 273">
                <a:extLst>
                  <a:ext uri="{FF2B5EF4-FFF2-40B4-BE49-F238E27FC236}">
                    <a16:creationId xmlns:a16="http://schemas.microsoft.com/office/drawing/2014/main" id="{614FB7FF-D520-CDDB-D00C-C479936A703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903296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直線コネクタ 274">
                <a:extLst>
                  <a:ext uri="{FF2B5EF4-FFF2-40B4-BE49-F238E27FC236}">
                    <a16:creationId xmlns:a16="http://schemas.microsoft.com/office/drawing/2014/main" id="{00338951-B6D2-90FA-03B7-41F15BDE2442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327742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直線コネクタ 275">
                <a:extLst>
                  <a:ext uri="{FF2B5EF4-FFF2-40B4-BE49-F238E27FC236}">
                    <a16:creationId xmlns:a16="http://schemas.microsoft.com/office/drawing/2014/main" id="{CBDE55B2-9DB1-5407-3CED-4FF0C33F4E4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6734422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直線コネクタ 276">
                <a:extLst>
                  <a:ext uri="{FF2B5EF4-FFF2-40B4-BE49-F238E27FC236}">
                    <a16:creationId xmlns:a16="http://schemas.microsoft.com/office/drawing/2014/main" id="{16A16BA1-8660-6238-2808-83801B50DA2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6162875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直線コネクタ 277">
                <a:extLst>
                  <a:ext uri="{FF2B5EF4-FFF2-40B4-BE49-F238E27FC236}">
                    <a16:creationId xmlns:a16="http://schemas.microsoft.com/office/drawing/2014/main" id="{468B1B54-1A60-8F30-EB76-0AE92BC00329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5556743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直線コネクタ 278">
                <a:extLst>
                  <a:ext uri="{FF2B5EF4-FFF2-40B4-BE49-F238E27FC236}">
                    <a16:creationId xmlns:a16="http://schemas.microsoft.com/office/drawing/2014/main" id="{D0406C44-AEA4-FEDD-848E-139B353DBD4E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954310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直線コネクタ 279">
                <a:extLst>
                  <a:ext uri="{FF2B5EF4-FFF2-40B4-BE49-F238E27FC236}">
                    <a16:creationId xmlns:a16="http://schemas.microsoft.com/office/drawing/2014/main" id="{A6BF7836-E859-4D7B-964B-F4A06048D430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4360978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直線コネクタ 280">
                <a:extLst>
                  <a:ext uri="{FF2B5EF4-FFF2-40B4-BE49-F238E27FC236}">
                    <a16:creationId xmlns:a16="http://schemas.microsoft.com/office/drawing/2014/main" id="{FCC9D3E1-EBEA-6FBE-0175-CDE0A196B59F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3765009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直線コネクタ 281">
                <a:extLst>
                  <a:ext uri="{FF2B5EF4-FFF2-40B4-BE49-F238E27FC236}">
                    <a16:creationId xmlns:a16="http://schemas.microsoft.com/office/drawing/2014/main" id="{E9E94EBE-DA10-CD10-E1B7-7E644F6DD981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3153749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直線コネクタ 282">
                <a:extLst>
                  <a:ext uri="{FF2B5EF4-FFF2-40B4-BE49-F238E27FC236}">
                    <a16:creationId xmlns:a16="http://schemas.microsoft.com/office/drawing/2014/main" id="{2EC3178E-CE5B-2B13-0034-2D0D05738FB3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2534516" y="1790013"/>
                <a:ext cx="0" cy="14870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95" name="直線コネクタ 294">
            <a:extLst>
              <a:ext uri="{FF2B5EF4-FFF2-40B4-BE49-F238E27FC236}">
                <a16:creationId xmlns:a16="http://schemas.microsoft.com/office/drawing/2014/main" id="{0E4CF091-BB82-7EB7-3E9A-99155ADBAA9B}"/>
              </a:ext>
            </a:extLst>
          </p:cNvPr>
          <p:cNvCxnSpPr>
            <a:cxnSpLocks noChangeAspect="1"/>
          </p:cNvCxnSpPr>
          <p:nvPr/>
        </p:nvCxnSpPr>
        <p:spPr>
          <a:xfrm>
            <a:off x="6359985" y="6024842"/>
            <a:ext cx="53745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96" name="表 295">
            <a:extLst>
              <a:ext uri="{FF2B5EF4-FFF2-40B4-BE49-F238E27FC236}">
                <a16:creationId xmlns:a16="http://schemas.microsoft.com/office/drawing/2014/main" id="{9F7A15F3-5157-A555-E92B-336534002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070603"/>
              </p:ext>
            </p:extLst>
          </p:nvPr>
        </p:nvGraphicFramePr>
        <p:xfrm>
          <a:off x="6413282" y="4688889"/>
          <a:ext cx="1500996" cy="1249836"/>
        </p:xfrm>
        <a:graphic>
          <a:graphicData uri="http://schemas.openxmlformats.org/drawingml/2006/table">
            <a:tbl>
              <a:tblPr firstRow="1" firstCol="1" bandRow="1"/>
              <a:tblGrid>
                <a:gridCol w="1500996">
                  <a:extLst>
                    <a:ext uri="{9D8B030D-6E8A-4147-A177-3AD203B41FA5}">
                      <a16:colId xmlns:a16="http://schemas.microsoft.com/office/drawing/2014/main" val="406276170"/>
                    </a:ext>
                  </a:extLst>
                </a:gridCol>
              </a:tblGrid>
              <a:tr h="208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Renal angiomyolipoma</a:t>
                      </a:r>
                      <a:endParaRPr lang="ja-JP" sz="8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7332218"/>
                  </a:ext>
                </a:extLst>
              </a:tr>
              <a:tr h="198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Renal tumor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4697550"/>
                  </a:ext>
                </a:extLst>
              </a:tr>
              <a:tr h="208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MRI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7195003"/>
                  </a:ext>
                </a:extLst>
              </a:tr>
              <a:tr h="215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CT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208690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Electrocardiogram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474306"/>
                  </a:ext>
                </a:extLst>
              </a:tr>
              <a:tr h="208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8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</a:rPr>
                        <a:t>Ultrasound</a:t>
                      </a:r>
                      <a:endParaRPr lang="ja-JP" sz="8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2865" marR="6286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5505142"/>
                  </a:ext>
                </a:extLst>
              </a:tr>
            </a:tbl>
          </a:graphicData>
        </a:graphic>
      </p:graphicFrame>
      <p:sp>
        <p:nvSpPr>
          <p:cNvPr id="297" name="正方形/長方形 296">
            <a:extLst>
              <a:ext uri="{FF2B5EF4-FFF2-40B4-BE49-F238E27FC236}">
                <a16:creationId xmlns:a16="http://schemas.microsoft.com/office/drawing/2014/main" id="{7A75D778-AAA9-5C3D-B76B-A9B7129C94C2}"/>
              </a:ext>
            </a:extLst>
          </p:cNvPr>
          <p:cNvSpPr/>
          <p:nvPr/>
        </p:nvSpPr>
        <p:spPr>
          <a:xfrm>
            <a:off x="9429753" y="4944221"/>
            <a:ext cx="1563153" cy="1151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8" name="正方形/長方形 297">
            <a:extLst>
              <a:ext uri="{FF2B5EF4-FFF2-40B4-BE49-F238E27FC236}">
                <a16:creationId xmlns:a16="http://schemas.microsoft.com/office/drawing/2014/main" id="{D104E602-3756-D08C-D8D3-B97769F1502C}"/>
              </a:ext>
            </a:extLst>
          </p:cNvPr>
          <p:cNvSpPr/>
          <p:nvPr/>
        </p:nvSpPr>
        <p:spPr>
          <a:xfrm>
            <a:off x="9380348" y="5160469"/>
            <a:ext cx="1682509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9" name="正方形/長方形 298">
            <a:extLst>
              <a:ext uri="{FF2B5EF4-FFF2-40B4-BE49-F238E27FC236}">
                <a16:creationId xmlns:a16="http://schemas.microsoft.com/office/drawing/2014/main" id="{E7BE7647-6C65-0912-DFB0-35313E07655D}"/>
              </a:ext>
            </a:extLst>
          </p:cNvPr>
          <p:cNvSpPr/>
          <p:nvPr/>
        </p:nvSpPr>
        <p:spPr>
          <a:xfrm>
            <a:off x="11284520" y="4730770"/>
            <a:ext cx="134816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0" name="正方形/長方形 299">
            <a:extLst>
              <a:ext uri="{FF2B5EF4-FFF2-40B4-BE49-F238E27FC236}">
                <a16:creationId xmlns:a16="http://schemas.microsoft.com/office/drawing/2014/main" id="{C7543113-CFE0-0029-B3A9-224CB73546C6}"/>
              </a:ext>
            </a:extLst>
          </p:cNvPr>
          <p:cNvSpPr/>
          <p:nvPr/>
        </p:nvSpPr>
        <p:spPr>
          <a:xfrm>
            <a:off x="9380348" y="5380727"/>
            <a:ext cx="1682510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1" name="テキスト ボックス 300">
            <a:extLst>
              <a:ext uri="{FF2B5EF4-FFF2-40B4-BE49-F238E27FC236}">
                <a16:creationId xmlns:a16="http://schemas.microsoft.com/office/drawing/2014/main" id="{51DB8546-58E6-8D4C-3A81-E03E7F2B5F43}"/>
              </a:ext>
            </a:extLst>
          </p:cNvPr>
          <p:cNvSpPr txBox="1"/>
          <p:nvPr/>
        </p:nvSpPr>
        <p:spPr>
          <a:xfrm>
            <a:off x="11062857" y="5552255"/>
            <a:ext cx="2044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/>
              <a:t>3</a:t>
            </a:r>
            <a:endParaRPr kumimoji="1" lang="ja-JP" altLang="en-US" sz="800" dirty="0"/>
          </a:p>
        </p:txBody>
      </p:sp>
      <p:sp>
        <p:nvSpPr>
          <p:cNvPr id="302" name="テキスト ボックス 301">
            <a:extLst>
              <a:ext uri="{FF2B5EF4-FFF2-40B4-BE49-F238E27FC236}">
                <a16:creationId xmlns:a16="http://schemas.microsoft.com/office/drawing/2014/main" id="{7A645AE3-7B99-D568-0295-F3811E26D441}"/>
              </a:ext>
            </a:extLst>
          </p:cNvPr>
          <p:cNvSpPr txBox="1"/>
          <p:nvPr/>
        </p:nvSpPr>
        <p:spPr>
          <a:xfrm>
            <a:off x="9087054" y="5112729"/>
            <a:ext cx="301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50</a:t>
            </a:r>
            <a:endParaRPr kumimoji="1" lang="ja-JP" altLang="en-US" sz="800" dirty="0"/>
          </a:p>
        </p:txBody>
      </p:sp>
      <p:sp>
        <p:nvSpPr>
          <p:cNvPr id="303" name="テキスト ボックス 302">
            <a:extLst>
              <a:ext uri="{FF2B5EF4-FFF2-40B4-BE49-F238E27FC236}">
                <a16:creationId xmlns:a16="http://schemas.microsoft.com/office/drawing/2014/main" id="{A7CA5B0C-2A38-0ABA-2D7B-D731BA05E27B}"/>
              </a:ext>
            </a:extLst>
          </p:cNvPr>
          <p:cNvSpPr txBox="1"/>
          <p:nvPr/>
        </p:nvSpPr>
        <p:spPr>
          <a:xfrm>
            <a:off x="9169766" y="4894099"/>
            <a:ext cx="351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49</a:t>
            </a:r>
            <a:endParaRPr kumimoji="1" lang="ja-JP" altLang="en-US" sz="800" dirty="0"/>
          </a:p>
        </p:txBody>
      </p:sp>
      <p:sp>
        <p:nvSpPr>
          <p:cNvPr id="304" name="テキスト ボックス 303">
            <a:extLst>
              <a:ext uri="{FF2B5EF4-FFF2-40B4-BE49-F238E27FC236}">
                <a16:creationId xmlns:a16="http://schemas.microsoft.com/office/drawing/2014/main" id="{72324F69-3B57-F1BB-2D6E-3305A193C5C5}"/>
              </a:ext>
            </a:extLst>
          </p:cNvPr>
          <p:cNvSpPr txBox="1"/>
          <p:nvPr/>
        </p:nvSpPr>
        <p:spPr>
          <a:xfrm>
            <a:off x="10512754" y="5756710"/>
            <a:ext cx="3518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13</a:t>
            </a:r>
            <a:endParaRPr kumimoji="1" lang="ja-JP" altLang="en-US" sz="800" dirty="0"/>
          </a:p>
        </p:txBody>
      </p:sp>
      <p:sp>
        <p:nvSpPr>
          <p:cNvPr id="305" name="テキスト ボックス 304">
            <a:extLst>
              <a:ext uri="{FF2B5EF4-FFF2-40B4-BE49-F238E27FC236}">
                <a16:creationId xmlns:a16="http://schemas.microsoft.com/office/drawing/2014/main" id="{9432391D-5B93-E722-B1AA-B82DB2774A4C}"/>
              </a:ext>
            </a:extLst>
          </p:cNvPr>
          <p:cNvSpPr txBox="1"/>
          <p:nvPr/>
        </p:nvSpPr>
        <p:spPr>
          <a:xfrm>
            <a:off x="9087054" y="5330605"/>
            <a:ext cx="301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50</a:t>
            </a:r>
            <a:endParaRPr kumimoji="1" lang="ja-JP" altLang="en-US" sz="800" dirty="0"/>
          </a:p>
        </p:txBody>
      </p:sp>
      <p:sp>
        <p:nvSpPr>
          <p:cNvPr id="306" name="正方形/長方形 305">
            <a:extLst>
              <a:ext uri="{FF2B5EF4-FFF2-40B4-BE49-F238E27FC236}">
                <a16:creationId xmlns:a16="http://schemas.microsoft.com/office/drawing/2014/main" id="{F52A5E98-DEFC-3630-0066-A28576E4E1E0}"/>
              </a:ext>
            </a:extLst>
          </p:cNvPr>
          <p:cNvSpPr/>
          <p:nvPr/>
        </p:nvSpPr>
        <p:spPr>
          <a:xfrm>
            <a:off x="11002844" y="5160581"/>
            <a:ext cx="409020" cy="1152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7" name="正方形/長方形 306">
            <a:extLst>
              <a:ext uri="{FF2B5EF4-FFF2-40B4-BE49-F238E27FC236}">
                <a16:creationId xmlns:a16="http://schemas.microsoft.com/office/drawing/2014/main" id="{09CC4B17-4118-E5B0-7682-77F259849B99}"/>
              </a:ext>
            </a:extLst>
          </p:cNvPr>
          <p:cNvSpPr/>
          <p:nvPr/>
        </p:nvSpPr>
        <p:spPr>
          <a:xfrm>
            <a:off x="10999972" y="5381303"/>
            <a:ext cx="409020" cy="1140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8" name="正方形/長方形 307">
            <a:extLst>
              <a:ext uri="{FF2B5EF4-FFF2-40B4-BE49-F238E27FC236}">
                <a16:creationId xmlns:a16="http://schemas.microsoft.com/office/drawing/2014/main" id="{D736FBC0-4565-E93B-DC3E-E670B69C6BF6}"/>
              </a:ext>
            </a:extLst>
          </p:cNvPr>
          <p:cNvSpPr/>
          <p:nvPr/>
        </p:nvSpPr>
        <p:spPr>
          <a:xfrm>
            <a:off x="11274176" y="5588305"/>
            <a:ext cx="134816" cy="115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9" name="正方形/長方形 308">
            <a:extLst>
              <a:ext uri="{FF2B5EF4-FFF2-40B4-BE49-F238E27FC236}">
                <a16:creationId xmlns:a16="http://schemas.microsoft.com/office/drawing/2014/main" id="{AA7457D7-23A6-F873-0680-3F13EE48D187}"/>
              </a:ext>
            </a:extLst>
          </p:cNvPr>
          <p:cNvSpPr/>
          <p:nvPr/>
        </p:nvSpPr>
        <p:spPr>
          <a:xfrm>
            <a:off x="11316388" y="5809081"/>
            <a:ext cx="92603" cy="1107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0" name="正方形/長方形 309">
            <a:extLst>
              <a:ext uri="{FF2B5EF4-FFF2-40B4-BE49-F238E27FC236}">
                <a16:creationId xmlns:a16="http://schemas.microsoft.com/office/drawing/2014/main" id="{F72CC06A-30AE-7679-CFB1-419DDE47F131}"/>
              </a:ext>
            </a:extLst>
          </p:cNvPr>
          <p:cNvSpPr/>
          <p:nvPr/>
        </p:nvSpPr>
        <p:spPr>
          <a:xfrm>
            <a:off x="10804286" y="5806832"/>
            <a:ext cx="124472" cy="115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1" name="テキスト ボックス 310">
            <a:extLst>
              <a:ext uri="{FF2B5EF4-FFF2-40B4-BE49-F238E27FC236}">
                <a16:creationId xmlns:a16="http://schemas.microsoft.com/office/drawing/2014/main" id="{20C22210-E2F5-B2C6-14B3-B7EC6BE3665E}"/>
              </a:ext>
            </a:extLst>
          </p:cNvPr>
          <p:cNvSpPr txBox="1"/>
          <p:nvPr/>
        </p:nvSpPr>
        <p:spPr>
          <a:xfrm>
            <a:off x="11092616" y="5756710"/>
            <a:ext cx="2618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/>
              <a:t>1</a:t>
            </a:r>
            <a:endParaRPr kumimoji="1" lang="ja-JP" altLang="en-US" sz="800" dirty="0"/>
          </a:p>
        </p:txBody>
      </p: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id="{2E34AC63-09A7-DB15-6052-B42C74201985}"/>
              </a:ext>
            </a:extLst>
          </p:cNvPr>
          <p:cNvSpPr txBox="1"/>
          <p:nvPr/>
        </p:nvSpPr>
        <p:spPr>
          <a:xfrm>
            <a:off x="11062857" y="4679285"/>
            <a:ext cx="214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 dirty="0"/>
              <a:t>3</a:t>
            </a:r>
            <a:endParaRPr kumimoji="1" lang="ja-JP" altLang="en-US" sz="800" dirty="0"/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id="{CF09884B-B4E2-343B-3DBF-F11A817A8352}"/>
              </a:ext>
            </a:extLst>
          </p:cNvPr>
          <p:cNvSpPr txBox="1">
            <a:spLocks noChangeAspect="1"/>
          </p:cNvSpPr>
          <p:nvPr/>
        </p:nvSpPr>
        <p:spPr>
          <a:xfrm>
            <a:off x="9651509" y="6238821"/>
            <a:ext cx="1148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Without a TSC clinic</a:t>
            </a:r>
          </a:p>
          <a:p>
            <a:r>
              <a:rPr kumimoji="1" lang="en-US" altLang="ja-JP" sz="800" dirty="0"/>
              <a:t>≥20 beds</a:t>
            </a:r>
            <a:endParaRPr kumimoji="1" lang="ja-JP" altLang="en-US" sz="800" dirty="0"/>
          </a:p>
        </p:txBody>
      </p:sp>
      <p:sp>
        <p:nvSpPr>
          <p:cNvPr id="316" name="テキスト ボックス 315">
            <a:extLst>
              <a:ext uri="{FF2B5EF4-FFF2-40B4-BE49-F238E27FC236}">
                <a16:creationId xmlns:a16="http://schemas.microsoft.com/office/drawing/2014/main" id="{9FDB7180-FD08-1FCB-2ECB-9320B15BC45F}"/>
              </a:ext>
            </a:extLst>
          </p:cNvPr>
          <p:cNvSpPr txBox="1">
            <a:spLocks noChangeAspect="1"/>
          </p:cNvSpPr>
          <p:nvPr/>
        </p:nvSpPr>
        <p:spPr>
          <a:xfrm>
            <a:off x="10778678" y="6238821"/>
            <a:ext cx="994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With a TSC clinic</a:t>
            </a:r>
          </a:p>
          <a:p>
            <a:r>
              <a:rPr kumimoji="1" lang="en-US" altLang="ja-JP" sz="800" dirty="0"/>
              <a:t>≥20 beds</a:t>
            </a:r>
            <a:endParaRPr kumimoji="1" lang="ja-JP" altLang="en-US" sz="800" dirty="0"/>
          </a:p>
        </p:txBody>
      </p:sp>
      <p:sp>
        <p:nvSpPr>
          <p:cNvPr id="317" name="右中かっこ 316">
            <a:extLst>
              <a:ext uri="{FF2B5EF4-FFF2-40B4-BE49-F238E27FC236}">
                <a16:creationId xmlns:a16="http://schemas.microsoft.com/office/drawing/2014/main" id="{58CEB619-782D-318A-7CEC-C336AB8B1AC5}"/>
              </a:ext>
            </a:extLst>
          </p:cNvPr>
          <p:cNvSpPr>
            <a:spLocks noChangeAspect="1"/>
          </p:cNvSpPr>
          <p:nvPr/>
        </p:nvSpPr>
        <p:spPr>
          <a:xfrm rot="5400000">
            <a:off x="10132994" y="5325830"/>
            <a:ext cx="107166" cy="161265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600"/>
          </a:p>
        </p:txBody>
      </p:sp>
      <p:sp>
        <p:nvSpPr>
          <p:cNvPr id="318" name="右中かっこ 317">
            <a:extLst>
              <a:ext uri="{FF2B5EF4-FFF2-40B4-BE49-F238E27FC236}">
                <a16:creationId xmlns:a16="http://schemas.microsoft.com/office/drawing/2014/main" id="{A300D9AE-6375-99E8-54F1-D4561D5A0571}"/>
              </a:ext>
            </a:extLst>
          </p:cNvPr>
          <p:cNvSpPr>
            <a:spLocks noChangeAspect="1"/>
          </p:cNvSpPr>
          <p:nvPr/>
        </p:nvSpPr>
        <p:spPr>
          <a:xfrm rot="5400000">
            <a:off x="11165082" y="5922357"/>
            <a:ext cx="92166" cy="41634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600"/>
          </a:p>
        </p:txBody>
      </p:sp>
      <p:sp>
        <p:nvSpPr>
          <p:cNvPr id="319" name="テキスト ボックス 318">
            <a:extLst>
              <a:ext uri="{FF2B5EF4-FFF2-40B4-BE49-F238E27FC236}">
                <a16:creationId xmlns:a16="http://schemas.microsoft.com/office/drawing/2014/main" id="{51968E94-BC11-FD4B-DF07-300DDAF6C5CA}"/>
              </a:ext>
            </a:extLst>
          </p:cNvPr>
          <p:cNvSpPr txBox="1"/>
          <p:nvPr/>
        </p:nvSpPr>
        <p:spPr>
          <a:xfrm>
            <a:off x="287770" y="970952"/>
            <a:ext cx="7200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1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0" name="テキスト ボックス 319">
            <a:extLst>
              <a:ext uri="{FF2B5EF4-FFF2-40B4-BE49-F238E27FC236}">
                <a16:creationId xmlns:a16="http://schemas.microsoft.com/office/drawing/2014/main" id="{3A462C2E-DD48-D519-143B-965F3BDA5D9A}"/>
              </a:ext>
            </a:extLst>
          </p:cNvPr>
          <p:cNvSpPr txBox="1"/>
          <p:nvPr/>
        </p:nvSpPr>
        <p:spPr>
          <a:xfrm>
            <a:off x="6334179" y="970952"/>
            <a:ext cx="7200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2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1" name="テキスト ボックス 320">
            <a:extLst>
              <a:ext uri="{FF2B5EF4-FFF2-40B4-BE49-F238E27FC236}">
                <a16:creationId xmlns:a16="http://schemas.microsoft.com/office/drawing/2014/main" id="{42380C17-5B72-101D-6DC9-F7D1D1E52A4C}"/>
              </a:ext>
            </a:extLst>
          </p:cNvPr>
          <p:cNvSpPr txBox="1"/>
          <p:nvPr/>
        </p:nvSpPr>
        <p:spPr>
          <a:xfrm>
            <a:off x="1183162" y="970952"/>
            <a:ext cx="349558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altLang="ja-JP" sz="1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male, diagnosed with TSC at 25 years old</a:t>
            </a:r>
            <a:r>
              <a:rPr lang="ja-JP" altLang="ja-JP" sz="1100" dirty="0">
                <a:effectLst/>
              </a:rPr>
              <a:t> </a:t>
            </a:r>
            <a:r>
              <a:rPr lang="en-US" altLang="ja-JP" sz="1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 </a:t>
            </a:r>
            <a:endParaRPr lang="ja-JP" altLang="ja-JP" sz="1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</p:txBody>
      </p:sp>
      <p:sp>
        <p:nvSpPr>
          <p:cNvPr id="322" name="テキスト ボックス 321">
            <a:extLst>
              <a:ext uri="{FF2B5EF4-FFF2-40B4-BE49-F238E27FC236}">
                <a16:creationId xmlns:a16="http://schemas.microsoft.com/office/drawing/2014/main" id="{A66C702A-C7BB-0734-EAD6-CEE1CEA810CD}"/>
              </a:ext>
            </a:extLst>
          </p:cNvPr>
          <p:cNvSpPr txBox="1"/>
          <p:nvPr/>
        </p:nvSpPr>
        <p:spPr>
          <a:xfrm>
            <a:off x="7287943" y="970952"/>
            <a:ext cx="26402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male, diagnosed with TSC at 49 years old</a:t>
            </a:r>
            <a:endParaRPr lang="ja-JP" altLang="en-US" sz="1100" dirty="0"/>
          </a:p>
        </p:txBody>
      </p:sp>
      <p:sp>
        <p:nvSpPr>
          <p:cNvPr id="323" name="テキスト ボックス 322">
            <a:extLst>
              <a:ext uri="{FF2B5EF4-FFF2-40B4-BE49-F238E27FC236}">
                <a16:creationId xmlns:a16="http://schemas.microsoft.com/office/drawing/2014/main" id="{E94A60B3-6D09-D9EB-0264-C3088D54829D}"/>
              </a:ext>
            </a:extLst>
          </p:cNvPr>
          <p:cNvSpPr txBox="1"/>
          <p:nvPr/>
        </p:nvSpPr>
        <p:spPr>
          <a:xfrm>
            <a:off x="277230" y="3780471"/>
            <a:ext cx="7200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3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4" name="テキスト ボックス 323">
            <a:extLst>
              <a:ext uri="{FF2B5EF4-FFF2-40B4-BE49-F238E27FC236}">
                <a16:creationId xmlns:a16="http://schemas.microsoft.com/office/drawing/2014/main" id="{D577C4D0-17E6-B496-32A8-D5C63DCB5585}"/>
              </a:ext>
            </a:extLst>
          </p:cNvPr>
          <p:cNvSpPr txBox="1"/>
          <p:nvPr/>
        </p:nvSpPr>
        <p:spPr>
          <a:xfrm>
            <a:off x="6334179" y="3780471"/>
            <a:ext cx="7200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4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5" name="テキスト ボックス 324">
            <a:extLst>
              <a:ext uri="{FF2B5EF4-FFF2-40B4-BE49-F238E27FC236}">
                <a16:creationId xmlns:a16="http://schemas.microsoft.com/office/drawing/2014/main" id="{8FAF992B-BE7E-9D4C-3B89-8AF5F264AB61}"/>
              </a:ext>
            </a:extLst>
          </p:cNvPr>
          <p:cNvSpPr txBox="1"/>
          <p:nvPr/>
        </p:nvSpPr>
        <p:spPr>
          <a:xfrm>
            <a:off x="1172623" y="3780471"/>
            <a:ext cx="29540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female, diagnosed with TSC at 13 years old</a:t>
            </a:r>
            <a:endParaRPr lang="ja-JP" altLang="en-US" sz="1100" dirty="0"/>
          </a:p>
        </p:txBody>
      </p:sp>
      <p:sp>
        <p:nvSpPr>
          <p:cNvPr id="326" name="テキスト ボックス 325">
            <a:extLst>
              <a:ext uri="{FF2B5EF4-FFF2-40B4-BE49-F238E27FC236}">
                <a16:creationId xmlns:a16="http://schemas.microsoft.com/office/drawing/2014/main" id="{8B2E1925-3975-E611-74F0-58968EC3E994}"/>
              </a:ext>
            </a:extLst>
          </p:cNvPr>
          <p:cNvSpPr txBox="1"/>
          <p:nvPr/>
        </p:nvSpPr>
        <p:spPr>
          <a:xfrm>
            <a:off x="7287943" y="3780471"/>
            <a:ext cx="27557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 dirty="0"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male, diagnosed with TSC at 58 years old</a:t>
            </a:r>
            <a:endParaRPr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85870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ワイド画面</PresentationFormat>
  <Paragraphs>128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郁男 藤森</dc:creator>
  <cp:lastModifiedBy>岡西　徹</cp:lastModifiedBy>
  <cp:revision>27</cp:revision>
  <dcterms:created xsi:type="dcterms:W3CDTF">2023-09-15T12:22:47Z</dcterms:created>
  <dcterms:modified xsi:type="dcterms:W3CDTF">2024-09-17T10:04:59Z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9bec58-8084-492e-8360-0e1cfe36408c_Enabled">
    <vt:lpwstr>true</vt:lpwstr>
  </property>
  <property fmtid="{D5CDD505-2E9C-101B-9397-08002B2CF9AE}" pid="3" name="MSIP_Label_3c9bec58-8084-492e-8360-0e1cfe36408c_SetDate">
    <vt:lpwstr>2024-09-13T08:32:01Z</vt:lpwstr>
  </property>
  <property fmtid="{D5CDD505-2E9C-101B-9397-08002B2CF9AE}" pid="4" name="MSIP_Label_3c9bec58-8084-492e-8360-0e1cfe36408c_Method">
    <vt:lpwstr>Standard</vt:lpwstr>
  </property>
  <property fmtid="{D5CDD505-2E9C-101B-9397-08002B2CF9AE}" pid="5" name="MSIP_Label_3c9bec58-8084-492e-8360-0e1cfe36408c_Name">
    <vt:lpwstr>Not Protected -Pilot</vt:lpwstr>
  </property>
  <property fmtid="{D5CDD505-2E9C-101B-9397-08002B2CF9AE}" pid="6" name="MSIP_Label_3c9bec58-8084-492e-8360-0e1cfe36408c_SiteId">
    <vt:lpwstr>f35a6974-607f-47d4-82d7-ff31d7dc53a5</vt:lpwstr>
  </property>
  <property fmtid="{D5CDD505-2E9C-101B-9397-08002B2CF9AE}" pid="7" name="MSIP_Label_3c9bec58-8084-492e-8360-0e1cfe36408c_ActionId">
    <vt:lpwstr>b247d9e4-496b-4bcd-862c-95c1c2fa9ed0</vt:lpwstr>
  </property>
  <property fmtid="{D5CDD505-2E9C-101B-9397-08002B2CF9AE}" pid="8" name="MSIP_Label_3c9bec58-8084-492e-8360-0e1cfe36408c_ContentBits">
    <vt:lpwstr>0</vt:lpwstr>
  </property>
</Properties>
</file>