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3" r:id="rId3"/>
    <p:sldId id="264" r:id="rId4"/>
    <p:sldId id="262" r:id="rId5"/>
    <p:sldId id="261" r:id="rId6"/>
    <p:sldId id="258" r:id="rId7"/>
    <p:sldId id="259" r:id="rId8"/>
    <p:sldId id="260" r:id="rId9"/>
    <p:sldId id="257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5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11825-5AE4-47CB-805C-E700B3842E3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FBD48-357C-4DE0-8B7C-0B75B2E8A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07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4FBD48-357C-4DE0-8B7C-0B75B2E8A2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09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8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3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0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81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0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11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2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2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9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5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ABB778-CDAA-47BB-AE79-FE74111ACE54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2B6B56-1D9C-449D-9BF6-30A462FD1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8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"/><Relationship Id="rId3" Type="http://schemas.openxmlformats.org/officeDocument/2006/relationships/image" Target="../media/image1.tif"/><Relationship Id="rId7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"/><Relationship Id="rId5" Type="http://schemas.openxmlformats.org/officeDocument/2006/relationships/image" Target="../media/image3.tif"/><Relationship Id="rId4" Type="http://schemas.openxmlformats.org/officeDocument/2006/relationships/image" Target="../media/image2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"/><Relationship Id="rId2" Type="http://schemas.openxmlformats.org/officeDocument/2006/relationships/image" Target="../media/image47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tif"/><Relationship Id="rId4" Type="http://schemas.openxmlformats.org/officeDocument/2006/relationships/image" Target="../media/image49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7" Type="http://schemas.openxmlformats.org/officeDocument/2006/relationships/image" Target="../media/image12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"/><Relationship Id="rId5" Type="http://schemas.openxmlformats.org/officeDocument/2006/relationships/image" Target="../media/image10.tif"/><Relationship Id="rId4" Type="http://schemas.openxmlformats.org/officeDocument/2006/relationships/image" Target="../media/image9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if"/><Relationship Id="rId4" Type="http://schemas.openxmlformats.org/officeDocument/2006/relationships/image" Target="../media/image15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7" Type="http://schemas.openxmlformats.org/officeDocument/2006/relationships/image" Target="../media/image22.tif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tif"/><Relationship Id="rId5" Type="http://schemas.openxmlformats.org/officeDocument/2006/relationships/image" Target="../media/image20.tif"/><Relationship Id="rId4" Type="http://schemas.openxmlformats.org/officeDocument/2006/relationships/image" Target="../media/image19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if"/><Relationship Id="rId3" Type="http://schemas.openxmlformats.org/officeDocument/2006/relationships/image" Target="../media/image24.tif"/><Relationship Id="rId7" Type="http://schemas.openxmlformats.org/officeDocument/2006/relationships/image" Target="../media/image28.tif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if"/><Relationship Id="rId5" Type="http://schemas.openxmlformats.org/officeDocument/2006/relationships/image" Target="../media/image26.tif"/><Relationship Id="rId4" Type="http://schemas.openxmlformats.org/officeDocument/2006/relationships/image" Target="../media/image25.tif"/><Relationship Id="rId9" Type="http://schemas.openxmlformats.org/officeDocument/2006/relationships/image" Target="../media/image30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"/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tif"/><Relationship Id="rId5" Type="http://schemas.openxmlformats.org/officeDocument/2006/relationships/image" Target="../media/image34.tif"/><Relationship Id="rId4" Type="http://schemas.openxmlformats.org/officeDocument/2006/relationships/image" Target="../media/image33.t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0.t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tif"/><Relationship Id="rId5" Type="http://schemas.openxmlformats.org/officeDocument/2006/relationships/image" Target="../media/image38.tif"/><Relationship Id="rId4" Type="http://schemas.openxmlformats.org/officeDocument/2006/relationships/image" Target="../media/image37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"/><Relationship Id="rId2" Type="http://schemas.openxmlformats.org/officeDocument/2006/relationships/image" Target="../media/image4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tif"/><Relationship Id="rId4" Type="http://schemas.openxmlformats.org/officeDocument/2006/relationships/image" Target="../media/image43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"/><Relationship Id="rId2" Type="http://schemas.openxmlformats.org/officeDocument/2006/relationships/image" Target="../media/image45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white rectangular object&#10;&#10;Description automatically generated">
            <a:extLst>
              <a:ext uri="{FF2B5EF4-FFF2-40B4-BE49-F238E27FC236}">
                <a16:creationId xmlns:a16="http://schemas.microsoft.com/office/drawing/2014/main" id="{32F9337C-8327-E6AE-0F94-6331F8DC7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0" y="328355"/>
            <a:ext cx="3863901" cy="3086548"/>
          </a:xfrm>
          <a:prstGeom prst="rect">
            <a:avLst/>
          </a:prstGeom>
        </p:spPr>
      </p:pic>
      <p:pic>
        <p:nvPicPr>
          <p:cNvPr id="9" name="Picture 8" descr="A close-up of a black and white photo&#10;&#10;Description automatically generated">
            <a:extLst>
              <a:ext uri="{FF2B5EF4-FFF2-40B4-BE49-F238E27FC236}">
                <a16:creationId xmlns:a16="http://schemas.microsoft.com/office/drawing/2014/main" id="{C76A95F1-0FD0-A958-416D-229865668A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006"/>
            <a:ext cx="4000790" cy="319589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491FD61-1141-E31E-D5DD-7594A553650F}"/>
              </a:ext>
            </a:extLst>
          </p:cNvPr>
          <p:cNvSpPr txBox="1"/>
          <p:nvPr/>
        </p:nvSpPr>
        <p:spPr>
          <a:xfrm rot="16200000">
            <a:off x="2076398" y="1650164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0B0901-5BDC-79AE-5565-6A68F13689E2}"/>
              </a:ext>
            </a:extLst>
          </p:cNvPr>
          <p:cNvSpPr txBox="1"/>
          <p:nvPr/>
        </p:nvSpPr>
        <p:spPr>
          <a:xfrm rot="16200000">
            <a:off x="2158592" y="1314248"/>
            <a:ext cx="1764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46A846-1143-59CC-25DF-2BC5A84D0BBE}"/>
              </a:ext>
            </a:extLst>
          </p:cNvPr>
          <p:cNvSpPr txBox="1"/>
          <p:nvPr/>
        </p:nvSpPr>
        <p:spPr>
          <a:xfrm rot="16200000">
            <a:off x="2282721" y="1644701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58102E-8E0F-D0DE-B5BE-66BC279FB216}"/>
              </a:ext>
            </a:extLst>
          </p:cNvPr>
          <p:cNvSpPr txBox="1"/>
          <p:nvPr/>
        </p:nvSpPr>
        <p:spPr>
          <a:xfrm rot="16200000">
            <a:off x="2451572" y="1404235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184C1FB-F561-C2A7-E02A-DE117162D75C}"/>
              </a:ext>
            </a:extLst>
          </p:cNvPr>
          <p:cNvCxnSpPr>
            <a:cxnSpLocks/>
          </p:cNvCxnSpPr>
          <p:nvPr/>
        </p:nvCxnSpPr>
        <p:spPr>
          <a:xfrm flipH="1">
            <a:off x="1462738" y="2405598"/>
            <a:ext cx="10268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1D97009-3527-766D-92D9-36FA38CAD63F}"/>
              </a:ext>
            </a:extLst>
          </p:cNvPr>
          <p:cNvSpPr txBox="1"/>
          <p:nvPr/>
        </p:nvSpPr>
        <p:spPr>
          <a:xfrm>
            <a:off x="3312315" y="2583034"/>
            <a:ext cx="6953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CB6C20E-1D9E-BBA0-074C-A09FB5383325}"/>
              </a:ext>
            </a:extLst>
          </p:cNvPr>
          <p:cNvSpPr txBox="1"/>
          <p:nvPr/>
        </p:nvSpPr>
        <p:spPr>
          <a:xfrm>
            <a:off x="7243807" y="2334845"/>
            <a:ext cx="557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APP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9A432F-E152-E3E6-6604-8383CBBC9BB5}"/>
              </a:ext>
            </a:extLst>
          </p:cNvPr>
          <p:cNvSpPr txBox="1"/>
          <p:nvPr/>
        </p:nvSpPr>
        <p:spPr>
          <a:xfrm rot="16200000">
            <a:off x="5985617" y="1664001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8440EF1-5180-B7A9-EDDC-51A6211F2857}"/>
              </a:ext>
            </a:extLst>
          </p:cNvPr>
          <p:cNvSpPr txBox="1"/>
          <p:nvPr/>
        </p:nvSpPr>
        <p:spPr>
          <a:xfrm rot="16200000">
            <a:off x="5913655" y="1173930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A3F50B-1B69-7BB2-7E6B-910852C1CD70}"/>
              </a:ext>
            </a:extLst>
          </p:cNvPr>
          <p:cNvSpPr txBox="1"/>
          <p:nvPr/>
        </p:nvSpPr>
        <p:spPr>
          <a:xfrm rot="16200000">
            <a:off x="6191940" y="1658538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A3697E0-EACA-681C-457B-637EF0600292}"/>
              </a:ext>
            </a:extLst>
          </p:cNvPr>
          <p:cNvSpPr txBox="1"/>
          <p:nvPr/>
        </p:nvSpPr>
        <p:spPr>
          <a:xfrm rot="16200000">
            <a:off x="6116646" y="1173929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656CA08-E22C-A8CE-AE2B-BBD018989D98}"/>
              </a:ext>
            </a:extLst>
          </p:cNvPr>
          <p:cNvCxnSpPr>
            <a:cxnSpLocks/>
          </p:cNvCxnSpPr>
          <p:nvPr/>
        </p:nvCxnSpPr>
        <p:spPr>
          <a:xfrm flipH="1">
            <a:off x="5561351" y="2317079"/>
            <a:ext cx="84371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9AD352D-8797-EDB0-5214-8C86767C5ECA}"/>
              </a:ext>
            </a:extLst>
          </p:cNvPr>
          <p:cNvCxnSpPr>
            <a:cxnSpLocks/>
          </p:cNvCxnSpPr>
          <p:nvPr/>
        </p:nvCxnSpPr>
        <p:spPr>
          <a:xfrm flipV="1">
            <a:off x="2583074" y="2265359"/>
            <a:ext cx="70873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B8300F9-9C81-BE9B-9459-1FDC3EE3FA06}"/>
              </a:ext>
            </a:extLst>
          </p:cNvPr>
          <p:cNvCxnSpPr>
            <a:cxnSpLocks/>
          </p:cNvCxnSpPr>
          <p:nvPr/>
        </p:nvCxnSpPr>
        <p:spPr>
          <a:xfrm flipV="1">
            <a:off x="6504452" y="2252794"/>
            <a:ext cx="70873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Picture 59" descr="A white rectangular object with black text&#10;&#10;Description automatically generated">
            <a:extLst>
              <a:ext uri="{FF2B5EF4-FFF2-40B4-BE49-F238E27FC236}">
                <a16:creationId xmlns:a16="http://schemas.microsoft.com/office/drawing/2014/main" id="{DC41ECA7-6945-350A-8EC2-C9B689EE72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04" y="3603510"/>
            <a:ext cx="3758624" cy="3002450"/>
          </a:xfrm>
          <a:prstGeom prst="rect">
            <a:avLst/>
          </a:prstGeom>
        </p:spPr>
      </p:pic>
      <p:pic>
        <p:nvPicPr>
          <p:cNvPr id="63" name="Picture 62" descr="A close-up of a test tube&#10;&#10;Description automatically generated">
            <a:extLst>
              <a:ext uri="{FF2B5EF4-FFF2-40B4-BE49-F238E27FC236}">
                <a16:creationId xmlns:a16="http://schemas.microsoft.com/office/drawing/2014/main" id="{9E977906-A64D-9604-732C-2687E6841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7" y="3914497"/>
            <a:ext cx="2968702" cy="2372852"/>
          </a:xfrm>
          <a:prstGeom prst="rect">
            <a:avLst/>
          </a:prstGeom>
        </p:spPr>
      </p:pic>
      <p:pic>
        <p:nvPicPr>
          <p:cNvPr id="67" name="Picture 66" descr="A close-up of a test tube&#10;&#10;Description automatically generated">
            <a:extLst>
              <a:ext uri="{FF2B5EF4-FFF2-40B4-BE49-F238E27FC236}">
                <a16:creationId xmlns:a16="http://schemas.microsoft.com/office/drawing/2014/main" id="{C318F656-A4C5-C3BE-F20D-C8E33B1244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87" y="3914497"/>
            <a:ext cx="2999480" cy="2397454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050D225-46AB-DC0A-6F43-CE7F086F20D3}"/>
              </a:ext>
            </a:extLst>
          </p:cNvPr>
          <p:cNvSpPr txBox="1"/>
          <p:nvPr/>
        </p:nvSpPr>
        <p:spPr>
          <a:xfrm>
            <a:off x="2396669" y="5487446"/>
            <a:ext cx="541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MBP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5514D15-431C-1C09-0FA2-22D32E003814}"/>
              </a:ext>
            </a:extLst>
          </p:cNvPr>
          <p:cNvSpPr txBox="1"/>
          <p:nvPr/>
        </p:nvSpPr>
        <p:spPr>
          <a:xfrm>
            <a:off x="5443935" y="5478606"/>
            <a:ext cx="959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PLP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7FDB82F-7CF6-D641-06F9-A0FFD5872EB2}"/>
              </a:ext>
            </a:extLst>
          </p:cNvPr>
          <p:cNvSpPr txBox="1"/>
          <p:nvPr/>
        </p:nvSpPr>
        <p:spPr>
          <a:xfrm rot="16200000">
            <a:off x="1154376" y="4793924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9645485-4A09-2FA5-54E3-4475590E503A}"/>
              </a:ext>
            </a:extLst>
          </p:cNvPr>
          <p:cNvSpPr txBox="1"/>
          <p:nvPr/>
        </p:nvSpPr>
        <p:spPr>
          <a:xfrm rot="16200000">
            <a:off x="1082414" y="4303853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EE266EA-189A-405B-3595-1380FC4F8CB2}"/>
              </a:ext>
            </a:extLst>
          </p:cNvPr>
          <p:cNvSpPr txBox="1"/>
          <p:nvPr/>
        </p:nvSpPr>
        <p:spPr>
          <a:xfrm rot="16200000">
            <a:off x="1360699" y="4788461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9DDE04D-80A7-36E7-748A-40F690CAC49E}"/>
              </a:ext>
            </a:extLst>
          </p:cNvPr>
          <p:cNvSpPr txBox="1"/>
          <p:nvPr/>
        </p:nvSpPr>
        <p:spPr>
          <a:xfrm rot="16200000">
            <a:off x="1285405" y="4303852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73BF5AC-B4A4-D3B6-740F-C643ED73546C}"/>
              </a:ext>
            </a:extLst>
          </p:cNvPr>
          <p:cNvCxnSpPr>
            <a:cxnSpLocks/>
          </p:cNvCxnSpPr>
          <p:nvPr/>
        </p:nvCxnSpPr>
        <p:spPr>
          <a:xfrm flipH="1">
            <a:off x="597794" y="5466500"/>
            <a:ext cx="10268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FA0E814-D764-2FB3-EA44-9E5D576F5186}"/>
              </a:ext>
            </a:extLst>
          </p:cNvPr>
          <p:cNvCxnSpPr>
            <a:cxnSpLocks/>
          </p:cNvCxnSpPr>
          <p:nvPr/>
        </p:nvCxnSpPr>
        <p:spPr>
          <a:xfrm flipV="1">
            <a:off x="1661052" y="5409119"/>
            <a:ext cx="70873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87B2642E-3455-2D1C-F84A-900659EC3240}"/>
              </a:ext>
            </a:extLst>
          </p:cNvPr>
          <p:cNvSpPr txBox="1"/>
          <p:nvPr/>
        </p:nvSpPr>
        <p:spPr>
          <a:xfrm rot="16200000">
            <a:off x="4198087" y="485293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47F8F01-699A-C0B5-D9D1-C3633350CA10}"/>
              </a:ext>
            </a:extLst>
          </p:cNvPr>
          <p:cNvSpPr txBox="1"/>
          <p:nvPr/>
        </p:nvSpPr>
        <p:spPr>
          <a:xfrm rot="16200000">
            <a:off x="4126125" y="4362865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9AFFDC1-359E-9450-5332-C05A8C41D49B}"/>
              </a:ext>
            </a:extLst>
          </p:cNvPr>
          <p:cNvSpPr txBox="1"/>
          <p:nvPr/>
        </p:nvSpPr>
        <p:spPr>
          <a:xfrm rot="16200000">
            <a:off x="4404410" y="4847473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E3E33AC-1B99-9C2E-97B8-DC18407C3D86}"/>
              </a:ext>
            </a:extLst>
          </p:cNvPr>
          <p:cNvSpPr txBox="1"/>
          <p:nvPr/>
        </p:nvSpPr>
        <p:spPr>
          <a:xfrm rot="16200000">
            <a:off x="4329116" y="4362864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DCFCB77-0A8E-B434-CE3A-DDF6815B7D2D}"/>
              </a:ext>
            </a:extLst>
          </p:cNvPr>
          <p:cNvSpPr txBox="1"/>
          <p:nvPr/>
        </p:nvSpPr>
        <p:spPr>
          <a:xfrm>
            <a:off x="7974091" y="4731501"/>
            <a:ext cx="1016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Actin for Bace1&amp;BMP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35099F0-712E-43EC-843F-D7AC3679C8C2}"/>
              </a:ext>
            </a:extLst>
          </p:cNvPr>
          <p:cNvCxnSpPr>
            <a:cxnSpLocks/>
          </p:cNvCxnSpPr>
          <p:nvPr/>
        </p:nvCxnSpPr>
        <p:spPr>
          <a:xfrm flipH="1">
            <a:off x="3599786" y="5439501"/>
            <a:ext cx="10268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083342A-8CC6-0DA5-439E-41B99A2B218D}"/>
              </a:ext>
            </a:extLst>
          </p:cNvPr>
          <p:cNvCxnSpPr>
            <a:cxnSpLocks/>
          </p:cNvCxnSpPr>
          <p:nvPr/>
        </p:nvCxnSpPr>
        <p:spPr>
          <a:xfrm>
            <a:off x="4698668" y="5439501"/>
            <a:ext cx="7452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C2A93CA6-B0F3-28F2-8C66-580AD02C6589}"/>
              </a:ext>
            </a:extLst>
          </p:cNvPr>
          <p:cNvSpPr txBox="1"/>
          <p:nvPr/>
        </p:nvSpPr>
        <p:spPr>
          <a:xfrm rot="16200000">
            <a:off x="6771674" y="4347205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4D3DBFD-BAD3-D84E-4157-0B86D1400A60}"/>
              </a:ext>
            </a:extLst>
          </p:cNvPr>
          <p:cNvSpPr txBox="1"/>
          <p:nvPr/>
        </p:nvSpPr>
        <p:spPr>
          <a:xfrm rot="16200000">
            <a:off x="6631889" y="3879775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92B3941-2E27-0BB1-DFC9-583B8E4FE753}"/>
              </a:ext>
            </a:extLst>
          </p:cNvPr>
          <p:cNvSpPr txBox="1"/>
          <p:nvPr/>
        </p:nvSpPr>
        <p:spPr>
          <a:xfrm rot="16200000">
            <a:off x="6930646" y="4364383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F80502E-7C29-88BF-2F51-4B5299F72154}"/>
              </a:ext>
            </a:extLst>
          </p:cNvPr>
          <p:cNvSpPr txBox="1"/>
          <p:nvPr/>
        </p:nvSpPr>
        <p:spPr>
          <a:xfrm rot="16200000">
            <a:off x="6834880" y="3879774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84EF4D3-7FF7-AA2E-E085-4022AB60A933}"/>
              </a:ext>
            </a:extLst>
          </p:cNvPr>
          <p:cNvCxnSpPr>
            <a:cxnSpLocks/>
          </p:cNvCxnSpPr>
          <p:nvPr/>
        </p:nvCxnSpPr>
        <p:spPr>
          <a:xfrm flipH="1">
            <a:off x="6403306" y="5011968"/>
            <a:ext cx="791363" cy="238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52694FE-1C12-EF2E-670F-3165592204CB}"/>
              </a:ext>
            </a:extLst>
          </p:cNvPr>
          <p:cNvCxnSpPr>
            <a:cxnSpLocks/>
          </p:cNvCxnSpPr>
          <p:nvPr/>
        </p:nvCxnSpPr>
        <p:spPr>
          <a:xfrm>
            <a:off x="7285659" y="4958639"/>
            <a:ext cx="645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-up of a test tube&#10;&#10;Description automatically generated">
            <a:extLst>
              <a:ext uri="{FF2B5EF4-FFF2-40B4-BE49-F238E27FC236}">
                <a16:creationId xmlns:a16="http://schemas.microsoft.com/office/drawing/2014/main" id="{6E2D2D55-B54C-EBBB-0588-1527910BF8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49" y="5241303"/>
            <a:ext cx="2337692" cy="1491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53DE5-493D-6539-4C69-8BF5D45BA8AB}"/>
              </a:ext>
            </a:extLst>
          </p:cNvPr>
          <p:cNvSpPr txBox="1"/>
          <p:nvPr/>
        </p:nvSpPr>
        <p:spPr>
          <a:xfrm>
            <a:off x="8024133" y="6287881"/>
            <a:ext cx="1016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Actin for APP&amp;PLP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9AA478-7FD1-93D2-CE70-92C5A8BB6C21}"/>
              </a:ext>
            </a:extLst>
          </p:cNvPr>
          <p:cNvSpPr txBox="1"/>
          <p:nvPr/>
        </p:nvSpPr>
        <p:spPr>
          <a:xfrm rot="16200000">
            <a:off x="6855774" y="5822621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931B8-7634-4C71-6731-468E63D39247}"/>
              </a:ext>
            </a:extLst>
          </p:cNvPr>
          <p:cNvSpPr txBox="1"/>
          <p:nvPr/>
        </p:nvSpPr>
        <p:spPr>
          <a:xfrm rot="16200000">
            <a:off x="6681929" y="5349185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</a:t>
            </a:r>
            <a:r>
              <a:rPr lang="en-US" baseline="30000" dirty="0">
                <a:solidFill>
                  <a:schemeClr val="accent2"/>
                </a:solidFill>
              </a:rPr>
              <a:t>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975D5D-B0AC-DA8F-A49D-E16D7BBF4FF7}"/>
              </a:ext>
            </a:extLst>
          </p:cNvPr>
          <p:cNvSpPr txBox="1"/>
          <p:nvPr/>
        </p:nvSpPr>
        <p:spPr>
          <a:xfrm rot="16200000">
            <a:off x="7020411" y="5825712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5BC002-E6F5-56F9-F89E-5F73C4F97F67}"/>
              </a:ext>
            </a:extLst>
          </p:cNvPr>
          <p:cNvSpPr txBox="1"/>
          <p:nvPr/>
        </p:nvSpPr>
        <p:spPr>
          <a:xfrm rot="16200000">
            <a:off x="6884920" y="5349184"/>
            <a:ext cx="2072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AD79BC-6874-5DB6-129A-20C635B47115}"/>
              </a:ext>
            </a:extLst>
          </p:cNvPr>
          <p:cNvCxnSpPr>
            <a:cxnSpLocks/>
          </p:cNvCxnSpPr>
          <p:nvPr/>
        </p:nvCxnSpPr>
        <p:spPr>
          <a:xfrm flipH="1">
            <a:off x="6453346" y="6428049"/>
            <a:ext cx="830534" cy="502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9EDC5A2-696B-3B90-7B8D-8DB0E99F9618}"/>
              </a:ext>
            </a:extLst>
          </p:cNvPr>
          <p:cNvCxnSpPr>
            <a:cxnSpLocks/>
          </p:cNvCxnSpPr>
          <p:nvPr/>
        </p:nvCxnSpPr>
        <p:spPr>
          <a:xfrm>
            <a:off x="7335699" y="6428049"/>
            <a:ext cx="645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08AE528-6B76-6D85-4CF8-CFFBB39C39CC}"/>
              </a:ext>
            </a:extLst>
          </p:cNvPr>
          <p:cNvSpPr txBox="1"/>
          <p:nvPr/>
        </p:nvSpPr>
        <p:spPr>
          <a:xfrm>
            <a:off x="1676473" y="6410516"/>
            <a:ext cx="192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hippocampus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4335B6-19C0-5D67-6BA3-2B28FF53028D}"/>
              </a:ext>
            </a:extLst>
          </p:cNvPr>
          <p:cNvSpPr txBox="1"/>
          <p:nvPr/>
        </p:nvSpPr>
        <p:spPr>
          <a:xfrm rot="16200000">
            <a:off x="1046555" y="1783199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77C57F-8BFD-51CE-9E4C-CFC6DF110F85}"/>
              </a:ext>
            </a:extLst>
          </p:cNvPr>
          <p:cNvSpPr txBox="1"/>
          <p:nvPr/>
        </p:nvSpPr>
        <p:spPr>
          <a:xfrm rot="16200000">
            <a:off x="1272361" y="1795500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03EC30-1A74-A320-BD42-F96C910E9016}"/>
              </a:ext>
            </a:extLst>
          </p:cNvPr>
          <p:cNvSpPr txBox="1"/>
          <p:nvPr/>
        </p:nvSpPr>
        <p:spPr>
          <a:xfrm rot="16200000">
            <a:off x="1655149" y="1795500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3D187B-3C3F-DF2D-2FA8-2C8B851F75A5}"/>
              </a:ext>
            </a:extLst>
          </p:cNvPr>
          <p:cNvSpPr txBox="1"/>
          <p:nvPr/>
        </p:nvSpPr>
        <p:spPr>
          <a:xfrm rot="16200000">
            <a:off x="1613698" y="1542736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097D65-A741-3428-F08C-34C4C727B971}"/>
              </a:ext>
            </a:extLst>
          </p:cNvPr>
          <p:cNvSpPr txBox="1"/>
          <p:nvPr/>
        </p:nvSpPr>
        <p:spPr>
          <a:xfrm rot="16200000">
            <a:off x="1236555" y="1556384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AA6851-0C4E-77B8-DC78-7F3E26452B12}"/>
              </a:ext>
            </a:extLst>
          </p:cNvPr>
          <p:cNvSpPr txBox="1"/>
          <p:nvPr/>
        </p:nvSpPr>
        <p:spPr>
          <a:xfrm rot="16200000">
            <a:off x="5053518" y="1701805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6267001-F006-60B1-7414-E74F37ED1392}"/>
              </a:ext>
            </a:extLst>
          </p:cNvPr>
          <p:cNvSpPr txBox="1"/>
          <p:nvPr/>
        </p:nvSpPr>
        <p:spPr>
          <a:xfrm rot="16200000">
            <a:off x="5252028" y="171410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7535D9-445D-615E-5191-02C4AB8EEE1C}"/>
              </a:ext>
            </a:extLst>
          </p:cNvPr>
          <p:cNvSpPr txBox="1"/>
          <p:nvPr/>
        </p:nvSpPr>
        <p:spPr>
          <a:xfrm rot="16200000">
            <a:off x="5627992" y="171410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826051-38A9-B6C1-4D69-7A1612A99998}"/>
              </a:ext>
            </a:extLst>
          </p:cNvPr>
          <p:cNvSpPr txBox="1"/>
          <p:nvPr/>
        </p:nvSpPr>
        <p:spPr>
          <a:xfrm rot="16200000">
            <a:off x="5566069" y="1461342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19BA86-5FBE-936E-9FDD-E5068E06BE03}"/>
              </a:ext>
            </a:extLst>
          </p:cNvPr>
          <p:cNvSpPr txBox="1"/>
          <p:nvPr/>
        </p:nvSpPr>
        <p:spPr>
          <a:xfrm rot="16200000">
            <a:off x="5209398" y="1474990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58C1F0-B5F7-F303-19FA-CE72756E8ED3}"/>
              </a:ext>
            </a:extLst>
          </p:cNvPr>
          <p:cNvSpPr txBox="1"/>
          <p:nvPr/>
        </p:nvSpPr>
        <p:spPr>
          <a:xfrm rot="16200000">
            <a:off x="156212" y="4802495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A6D413-7C0F-7FFA-ECA5-8CB4DADD3E67}"/>
              </a:ext>
            </a:extLst>
          </p:cNvPr>
          <p:cNvSpPr txBox="1"/>
          <p:nvPr/>
        </p:nvSpPr>
        <p:spPr>
          <a:xfrm rot="16200000">
            <a:off x="382018" y="481479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82501E-858A-7FCD-23C3-5290704EDB26}"/>
              </a:ext>
            </a:extLst>
          </p:cNvPr>
          <p:cNvSpPr txBox="1"/>
          <p:nvPr/>
        </p:nvSpPr>
        <p:spPr>
          <a:xfrm rot="16200000">
            <a:off x="764806" y="481479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B252A2-62D0-CA3E-9B39-D091A4F51D68}"/>
              </a:ext>
            </a:extLst>
          </p:cNvPr>
          <p:cNvSpPr txBox="1"/>
          <p:nvPr/>
        </p:nvSpPr>
        <p:spPr>
          <a:xfrm rot="16200000">
            <a:off x="723355" y="4562032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C0718B-5A96-2BE2-BCCC-8A4BB1077B47}"/>
              </a:ext>
            </a:extLst>
          </p:cNvPr>
          <p:cNvSpPr txBox="1"/>
          <p:nvPr/>
        </p:nvSpPr>
        <p:spPr>
          <a:xfrm rot="16200000">
            <a:off x="346212" y="4575680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9E3482-4564-0FB2-C384-1E8BB52A6379}"/>
              </a:ext>
            </a:extLst>
          </p:cNvPr>
          <p:cNvSpPr txBox="1"/>
          <p:nvPr/>
        </p:nvSpPr>
        <p:spPr>
          <a:xfrm rot="16200000">
            <a:off x="3151867" y="4833465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E85DE8-DDF8-38BB-3CAD-923DAF2FBB72}"/>
              </a:ext>
            </a:extLst>
          </p:cNvPr>
          <p:cNvSpPr txBox="1"/>
          <p:nvPr/>
        </p:nvSpPr>
        <p:spPr>
          <a:xfrm rot="16200000">
            <a:off x="3377673" y="484576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6D1033-9989-FF70-5172-1500365A5615}"/>
              </a:ext>
            </a:extLst>
          </p:cNvPr>
          <p:cNvSpPr txBox="1"/>
          <p:nvPr/>
        </p:nvSpPr>
        <p:spPr>
          <a:xfrm rot="16200000">
            <a:off x="3760461" y="4845766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98CBD5-C7C6-8814-504A-EFC3B79E783D}"/>
              </a:ext>
            </a:extLst>
          </p:cNvPr>
          <p:cNvSpPr txBox="1"/>
          <p:nvPr/>
        </p:nvSpPr>
        <p:spPr>
          <a:xfrm rot="16200000">
            <a:off x="3725834" y="4593002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8D6B60-5BDD-65A5-14BB-88B29310B46A}"/>
              </a:ext>
            </a:extLst>
          </p:cNvPr>
          <p:cNvSpPr txBox="1"/>
          <p:nvPr/>
        </p:nvSpPr>
        <p:spPr>
          <a:xfrm rot="16200000">
            <a:off x="3341867" y="4606650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FD647F-72EA-6FF4-86CF-3040FB4DF5C2}"/>
              </a:ext>
            </a:extLst>
          </p:cNvPr>
          <p:cNvSpPr txBox="1"/>
          <p:nvPr/>
        </p:nvSpPr>
        <p:spPr>
          <a:xfrm rot="16200000">
            <a:off x="5913488" y="4427914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4BB77C1-FCC4-C47A-E531-39675227CB4F}"/>
              </a:ext>
            </a:extLst>
          </p:cNvPr>
          <p:cNvSpPr txBox="1"/>
          <p:nvPr/>
        </p:nvSpPr>
        <p:spPr>
          <a:xfrm rot="16200000">
            <a:off x="6097924" y="4420330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6A9FC3C-E3AD-936A-EE5F-D689C55248F5}"/>
              </a:ext>
            </a:extLst>
          </p:cNvPr>
          <p:cNvSpPr txBox="1"/>
          <p:nvPr/>
        </p:nvSpPr>
        <p:spPr>
          <a:xfrm rot="16200000">
            <a:off x="6426851" y="4420331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FFF6D4-5B6E-22E4-16EE-EB9D04613CF8}"/>
              </a:ext>
            </a:extLst>
          </p:cNvPr>
          <p:cNvSpPr txBox="1"/>
          <p:nvPr/>
        </p:nvSpPr>
        <p:spPr>
          <a:xfrm rot="16200000">
            <a:off x="6396512" y="4250849"/>
            <a:ext cx="1425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6B48DDB-C61A-B96F-EB31-14252B056004}"/>
              </a:ext>
            </a:extLst>
          </p:cNvPr>
          <p:cNvSpPr txBox="1"/>
          <p:nvPr/>
        </p:nvSpPr>
        <p:spPr>
          <a:xfrm rot="16200000">
            <a:off x="6014959" y="4189943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2E2C914-0446-5693-6E38-FC98D762DCC4}"/>
              </a:ext>
            </a:extLst>
          </p:cNvPr>
          <p:cNvSpPr txBox="1"/>
          <p:nvPr/>
        </p:nvSpPr>
        <p:spPr>
          <a:xfrm rot="16200000">
            <a:off x="6002510" y="5837667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1B9D702-30BF-4670-F625-E6473250FDBA}"/>
              </a:ext>
            </a:extLst>
          </p:cNvPr>
          <p:cNvSpPr txBox="1"/>
          <p:nvPr/>
        </p:nvSpPr>
        <p:spPr>
          <a:xfrm rot="16200000">
            <a:off x="6168673" y="5854625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6227F90-C83D-6D70-EB8E-81DE66EF267B}"/>
              </a:ext>
            </a:extLst>
          </p:cNvPr>
          <p:cNvSpPr txBox="1"/>
          <p:nvPr/>
        </p:nvSpPr>
        <p:spPr>
          <a:xfrm rot="16200000">
            <a:off x="6515304" y="5851032"/>
            <a:ext cx="110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1529610-4A01-2008-63AB-114B9C654E42}"/>
              </a:ext>
            </a:extLst>
          </p:cNvPr>
          <p:cNvSpPr txBox="1"/>
          <p:nvPr/>
        </p:nvSpPr>
        <p:spPr>
          <a:xfrm rot="16200000">
            <a:off x="6522084" y="5696448"/>
            <a:ext cx="1389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C6891F1-9CBF-8594-DAF0-297F6D9F0003}"/>
              </a:ext>
            </a:extLst>
          </p:cNvPr>
          <p:cNvSpPr txBox="1"/>
          <p:nvPr/>
        </p:nvSpPr>
        <p:spPr>
          <a:xfrm rot="16200000">
            <a:off x="6104110" y="5610801"/>
            <a:ext cx="1584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;thy1-cre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B72C3BF-2359-E4A2-27AA-426437A10BD9}"/>
              </a:ext>
            </a:extLst>
          </p:cNvPr>
          <p:cNvCxnSpPr>
            <a:stCxn id="7" idx="0"/>
            <a:endCxn id="7" idx="2"/>
          </p:cNvCxnSpPr>
          <p:nvPr/>
        </p:nvCxnSpPr>
        <p:spPr>
          <a:xfrm>
            <a:off x="2503161" y="328355"/>
            <a:ext cx="0" cy="3086548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7E89F63F-F725-A054-0050-EBFD098E22A7}"/>
              </a:ext>
            </a:extLst>
          </p:cNvPr>
          <p:cNvCxnSpPr/>
          <p:nvPr/>
        </p:nvCxnSpPr>
        <p:spPr>
          <a:xfrm>
            <a:off x="6472948" y="309110"/>
            <a:ext cx="0" cy="3086548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AF02027-10D8-A35F-755A-62F50841E326}"/>
              </a:ext>
            </a:extLst>
          </p:cNvPr>
          <p:cNvCxnSpPr>
            <a:cxnSpLocks/>
            <a:stCxn id="63" idx="0"/>
          </p:cNvCxnSpPr>
          <p:nvPr/>
        </p:nvCxnSpPr>
        <p:spPr>
          <a:xfrm>
            <a:off x="1624678" y="3914497"/>
            <a:ext cx="11049" cy="2329308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FFA3D1E5-EA89-2271-8FA5-C0B463B005C1}"/>
              </a:ext>
            </a:extLst>
          </p:cNvPr>
          <p:cNvCxnSpPr>
            <a:cxnSpLocks/>
          </p:cNvCxnSpPr>
          <p:nvPr/>
        </p:nvCxnSpPr>
        <p:spPr>
          <a:xfrm>
            <a:off x="4670404" y="3935331"/>
            <a:ext cx="0" cy="2308474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6B617EF0-F444-A6C2-64C5-C9075DD3537D}"/>
              </a:ext>
            </a:extLst>
          </p:cNvPr>
          <p:cNvCxnSpPr>
            <a:cxnSpLocks/>
          </p:cNvCxnSpPr>
          <p:nvPr/>
        </p:nvCxnSpPr>
        <p:spPr>
          <a:xfrm flipH="1">
            <a:off x="7224895" y="3696762"/>
            <a:ext cx="22855" cy="145882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0DE05254-C689-2F36-B9BB-AFC0555BC3CD}"/>
              </a:ext>
            </a:extLst>
          </p:cNvPr>
          <p:cNvCxnSpPr>
            <a:cxnSpLocks/>
          </p:cNvCxnSpPr>
          <p:nvPr/>
        </p:nvCxnSpPr>
        <p:spPr>
          <a:xfrm flipH="1">
            <a:off x="7321916" y="5263769"/>
            <a:ext cx="22855" cy="145882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8FAB0A93-4A2C-2DDD-B811-95A86DC3E228}"/>
              </a:ext>
            </a:extLst>
          </p:cNvPr>
          <p:cNvSpPr txBox="1"/>
          <p:nvPr/>
        </p:nvSpPr>
        <p:spPr>
          <a:xfrm>
            <a:off x="1567522" y="506590"/>
            <a:ext cx="928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Unrelated samples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60AAF05-5863-FC29-A335-DEA8C9BB670E}"/>
              </a:ext>
            </a:extLst>
          </p:cNvPr>
          <p:cNvSpPr txBox="1"/>
          <p:nvPr/>
        </p:nvSpPr>
        <p:spPr>
          <a:xfrm>
            <a:off x="5644317" y="665946"/>
            <a:ext cx="928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Unrelated samples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4325427-F77F-2B9C-3247-F66B49FDEF0B}"/>
              </a:ext>
            </a:extLst>
          </p:cNvPr>
          <p:cNvSpPr txBox="1"/>
          <p:nvPr/>
        </p:nvSpPr>
        <p:spPr>
          <a:xfrm>
            <a:off x="554158" y="3902056"/>
            <a:ext cx="928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Unrelated samples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8FC4F42-0E0E-823F-CCAC-46ABDC0BCC37}"/>
              </a:ext>
            </a:extLst>
          </p:cNvPr>
          <p:cNvSpPr txBox="1"/>
          <p:nvPr/>
        </p:nvSpPr>
        <p:spPr>
          <a:xfrm>
            <a:off x="3563939" y="3927092"/>
            <a:ext cx="928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Unrelated samples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25A1429-E4BC-D729-25AF-53451EF9D0CF}"/>
              </a:ext>
            </a:extLst>
          </p:cNvPr>
          <p:cNvSpPr txBox="1"/>
          <p:nvPr/>
        </p:nvSpPr>
        <p:spPr>
          <a:xfrm>
            <a:off x="6080062" y="3597059"/>
            <a:ext cx="928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Unrelated samples</a:t>
            </a:r>
          </a:p>
        </p:txBody>
      </p:sp>
    </p:spTree>
    <p:extLst>
      <p:ext uri="{BB962C8B-B14F-4D97-AF65-F5344CB8AC3E}">
        <p14:creationId xmlns:p14="http://schemas.microsoft.com/office/powerpoint/2010/main" val="135243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test&#10;&#10;Description automatically generated">
            <a:extLst>
              <a:ext uri="{FF2B5EF4-FFF2-40B4-BE49-F238E27FC236}">
                <a16:creationId xmlns:a16="http://schemas.microsoft.com/office/drawing/2014/main" id="{E7D430D7-A551-EB0E-7C23-3FB3D5590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8" y="2962450"/>
            <a:ext cx="4134467" cy="3302681"/>
          </a:xfrm>
          <a:prstGeom prst="rect">
            <a:avLst/>
          </a:prstGeom>
        </p:spPr>
      </p:pic>
      <p:pic>
        <p:nvPicPr>
          <p:cNvPr id="5" name="Picture 4" descr="A close-up of a test&#10;&#10;Description automatically generated">
            <a:extLst>
              <a:ext uri="{FF2B5EF4-FFF2-40B4-BE49-F238E27FC236}">
                <a16:creationId xmlns:a16="http://schemas.microsoft.com/office/drawing/2014/main" id="{CB11E99B-584D-995A-F67C-D6F974469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8" y="973393"/>
            <a:ext cx="3390406" cy="2706812"/>
          </a:xfrm>
          <a:prstGeom prst="rect">
            <a:avLst/>
          </a:prstGeom>
        </p:spPr>
      </p:pic>
      <p:pic>
        <p:nvPicPr>
          <p:cNvPr id="17" name="Picture 16" descr="A close-up of a test&#10;&#10;Description automatically generated">
            <a:extLst>
              <a:ext uri="{FF2B5EF4-FFF2-40B4-BE49-F238E27FC236}">
                <a16:creationId xmlns:a16="http://schemas.microsoft.com/office/drawing/2014/main" id="{CE8B10DD-95A8-01F4-E815-220D00C35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44" y="3021443"/>
            <a:ext cx="4134467" cy="3302681"/>
          </a:xfrm>
          <a:prstGeom prst="rect">
            <a:avLst/>
          </a:prstGeom>
        </p:spPr>
      </p:pic>
      <p:pic>
        <p:nvPicPr>
          <p:cNvPr id="8" name="Picture 7" descr="A close-up of a test&#10;&#10;Description automatically generated">
            <a:extLst>
              <a:ext uri="{FF2B5EF4-FFF2-40B4-BE49-F238E27FC236}">
                <a16:creationId xmlns:a16="http://schemas.microsoft.com/office/drawing/2014/main" id="{3B3D8EDB-E81F-0506-3CDA-85618C69E0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297" y="574794"/>
            <a:ext cx="3500284" cy="279608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733CC07-33A1-91C7-7E0F-F480373C03DD}"/>
              </a:ext>
            </a:extLst>
          </p:cNvPr>
          <p:cNvCxnSpPr>
            <a:cxnSpLocks/>
          </p:cNvCxnSpPr>
          <p:nvPr/>
        </p:nvCxnSpPr>
        <p:spPr>
          <a:xfrm>
            <a:off x="1514168" y="1764271"/>
            <a:ext cx="6317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3635E9-9C78-EA5D-E449-907E698707BD}"/>
              </a:ext>
            </a:extLst>
          </p:cNvPr>
          <p:cNvCxnSpPr>
            <a:cxnSpLocks/>
          </p:cNvCxnSpPr>
          <p:nvPr/>
        </p:nvCxnSpPr>
        <p:spPr>
          <a:xfrm>
            <a:off x="2299885" y="1768569"/>
            <a:ext cx="88164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6C7406B-6F8B-54A2-A529-4381C06AD2C2}"/>
              </a:ext>
            </a:extLst>
          </p:cNvPr>
          <p:cNvSpPr txBox="1"/>
          <p:nvPr/>
        </p:nvSpPr>
        <p:spPr>
          <a:xfrm>
            <a:off x="965010" y="1409607"/>
            <a:ext cx="1334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Bace1</a:t>
            </a:r>
            <a:r>
              <a:rPr lang="en-US" sz="1000" baseline="30000" dirty="0"/>
              <a:t>fl/</a:t>
            </a:r>
            <a:r>
              <a:rPr lang="en-US" sz="1000" baseline="30000" dirty="0" err="1"/>
              <a:t>fl</a:t>
            </a:r>
            <a:r>
              <a:rPr lang="en-US" sz="1000" dirty="0" err="1"/>
              <a:t>;App</a:t>
            </a:r>
            <a:r>
              <a:rPr lang="en-US" sz="1000" baseline="30000" dirty="0" err="1"/>
              <a:t>NL-G-F</a:t>
            </a:r>
            <a:r>
              <a:rPr lang="en-US" sz="1000" baseline="30000" dirty="0"/>
              <a:t>/</a:t>
            </a:r>
            <a:r>
              <a:rPr lang="en-US" sz="1000" baseline="30000" dirty="0" err="1"/>
              <a:t>wt</a:t>
            </a:r>
            <a:endParaRPr lang="en-US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58B04-1CE2-8DD8-2231-94088AFD46A6}"/>
              </a:ext>
            </a:extLst>
          </p:cNvPr>
          <p:cNvSpPr txBox="1"/>
          <p:nvPr/>
        </p:nvSpPr>
        <p:spPr>
          <a:xfrm>
            <a:off x="2299885" y="1332662"/>
            <a:ext cx="1245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Bace1</a:t>
            </a:r>
            <a:r>
              <a:rPr lang="en-US" sz="1000" baseline="30000" dirty="0"/>
              <a:t>fl/fl</a:t>
            </a:r>
            <a:r>
              <a:rPr lang="en-US" sz="1000" dirty="0"/>
              <a:t>;OLIG2-Cre;App</a:t>
            </a:r>
            <a:r>
              <a:rPr lang="en-US" sz="1000" baseline="30000" dirty="0"/>
              <a:t>NL-G-F/</a:t>
            </a:r>
            <a:r>
              <a:rPr lang="en-US" sz="1000" baseline="30000" dirty="0" err="1"/>
              <a:t>wt</a:t>
            </a:r>
            <a:endParaRPr lang="en-US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9EC80F-8B7E-5210-14BA-F7FD97BFF491}"/>
              </a:ext>
            </a:extLst>
          </p:cNvPr>
          <p:cNvSpPr txBox="1"/>
          <p:nvPr/>
        </p:nvSpPr>
        <p:spPr>
          <a:xfrm>
            <a:off x="927131" y="1799368"/>
            <a:ext cx="784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ADAM10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FBEE02-9E78-E45A-AEB1-A2625605CDA9}"/>
              </a:ext>
            </a:extLst>
          </p:cNvPr>
          <p:cNvCxnSpPr>
            <a:cxnSpLocks/>
          </p:cNvCxnSpPr>
          <p:nvPr/>
        </p:nvCxnSpPr>
        <p:spPr>
          <a:xfrm>
            <a:off x="5678129" y="1467597"/>
            <a:ext cx="6317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07CF86-3B01-C422-AF2F-3C18982F6CB1}"/>
              </a:ext>
            </a:extLst>
          </p:cNvPr>
          <p:cNvCxnSpPr>
            <a:cxnSpLocks/>
          </p:cNvCxnSpPr>
          <p:nvPr/>
        </p:nvCxnSpPr>
        <p:spPr>
          <a:xfrm>
            <a:off x="6463846" y="1471895"/>
            <a:ext cx="88164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D4FDB35-4A7E-BEEF-7999-413573632763}"/>
              </a:ext>
            </a:extLst>
          </p:cNvPr>
          <p:cNvSpPr txBox="1"/>
          <p:nvPr/>
        </p:nvSpPr>
        <p:spPr>
          <a:xfrm>
            <a:off x="5211143" y="1183645"/>
            <a:ext cx="1334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Bace1</a:t>
            </a:r>
            <a:r>
              <a:rPr lang="en-US" sz="1000" baseline="30000" dirty="0"/>
              <a:t>fl/</a:t>
            </a:r>
            <a:r>
              <a:rPr lang="en-US" sz="1000" baseline="30000" dirty="0" err="1"/>
              <a:t>fl</a:t>
            </a:r>
            <a:r>
              <a:rPr lang="en-US" sz="1000" dirty="0" err="1"/>
              <a:t>;App</a:t>
            </a:r>
            <a:r>
              <a:rPr lang="en-US" sz="1000" baseline="30000" dirty="0" err="1"/>
              <a:t>NL-G-F</a:t>
            </a:r>
            <a:r>
              <a:rPr lang="en-US" sz="1000" baseline="30000" dirty="0"/>
              <a:t>/</a:t>
            </a:r>
            <a:r>
              <a:rPr lang="en-US" sz="1000" baseline="30000" dirty="0" err="1"/>
              <a:t>wt</a:t>
            </a:r>
            <a:endParaRPr lang="en-US" sz="1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2DB9CE-B17A-F369-076E-77C7F81391CD}"/>
              </a:ext>
            </a:extLst>
          </p:cNvPr>
          <p:cNvSpPr txBox="1"/>
          <p:nvPr/>
        </p:nvSpPr>
        <p:spPr>
          <a:xfrm>
            <a:off x="6536983" y="1067487"/>
            <a:ext cx="1245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Bace1</a:t>
            </a:r>
            <a:r>
              <a:rPr lang="en-US" sz="1000" baseline="30000" dirty="0"/>
              <a:t>fl/fl</a:t>
            </a:r>
            <a:r>
              <a:rPr lang="en-US" sz="1000" dirty="0"/>
              <a:t>;OLIG2-Cre;App</a:t>
            </a:r>
            <a:r>
              <a:rPr lang="en-US" sz="1000" baseline="30000" dirty="0"/>
              <a:t>NL-G-F/</a:t>
            </a:r>
            <a:r>
              <a:rPr lang="en-US" sz="1000" baseline="30000" dirty="0" err="1"/>
              <a:t>wt</a:t>
            </a:r>
            <a:endParaRPr 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D1E582-7E15-297F-1EA8-4B1E259C9B36}"/>
              </a:ext>
            </a:extLst>
          </p:cNvPr>
          <p:cNvSpPr txBox="1"/>
          <p:nvPr/>
        </p:nvSpPr>
        <p:spPr>
          <a:xfrm>
            <a:off x="5168299" y="1588463"/>
            <a:ext cx="784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ADAM10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87AFD4-B982-9956-AD86-F4E68E746B91}"/>
              </a:ext>
            </a:extLst>
          </p:cNvPr>
          <p:cNvSpPr txBox="1"/>
          <p:nvPr/>
        </p:nvSpPr>
        <p:spPr>
          <a:xfrm>
            <a:off x="1153673" y="4863716"/>
            <a:ext cx="478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actin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287F0D-F6D2-E83C-A321-E4D0443A7F75}"/>
              </a:ext>
            </a:extLst>
          </p:cNvPr>
          <p:cNvSpPr txBox="1"/>
          <p:nvPr/>
        </p:nvSpPr>
        <p:spPr>
          <a:xfrm>
            <a:off x="5400844" y="4261437"/>
            <a:ext cx="478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actin</a:t>
            </a:r>
          </a:p>
        </p:txBody>
      </p:sp>
    </p:spTree>
    <p:extLst>
      <p:ext uri="{BB962C8B-B14F-4D97-AF65-F5344CB8AC3E}">
        <p14:creationId xmlns:p14="http://schemas.microsoft.com/office/powerpoint/2010/main" val="233411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hite screen&#10;&#10;Description automatically generated">
            <a:extLst>
              <a:ext uri="{FF2B5EF4-FFF2-40B4-BE49-F238E27FC236}">
                <a16:creationId xmlns:a16="http://schemas.microsoft.com/office/drawing/2014/main" id="{357047F8-CA91-0F09-1F49-4B8F64EA4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175" y="4274502"/>
            <a:ext cx="3657600" cy="2359965"/>
          </a:xfrm>
          <a:prstGeom prst="rect">
            <a:avLst/>
          </a:prstGeom>
        </p:spPr>
      </p:pic>
      <p:pic>
        <p:nvPicPr>
          <p:cNvPr id="7" name="Picture 6" descr="A black and white photo of a white rectangular object&#10;&#10;Description automatically generated with medium confidence">
            <a:extLst>
              <a:ext uri="{FF2B5EF4-FFF2-40B4-BE49-F238E27FC236}">
                <a16:creationId xmlns:a16="http://schemas.microsoft.com/office/drawing/2014/main" id="{A7EDA3EC-AAC9-1833-258D-31E57B42F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03" y="4155825"/>
            <a:ext cx="3657600" cy="24786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BCF852-BD13-6719-0ED8-8981EB712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99" y="1074705"/>
            <a:ext cx="3657600" cy="2475799"/>
          </a:xfrm>
          <a:prstGeom prst="rect">
            <a:avLst/>
          </a:prstGeom>
        </p:spPr>
      </p:pic>
      <p:pic>
        <p:nvPicPr>
          <p:cNvPr id="15" name="Picture 14" descr="A close-up of a test tube&#10;&#10;Description automatically generated">
            <a:extLst>
              <a:ext uri="{FF2B5EF4-FFF2-40B4-BE49-F238E27FC236}">
                <a16:creationId xmlns:a16="http://schemas.microsoft.com/office/drawing/2014/main" id="{AB78D011-9804-0F38-19DE-35963D8BE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73" y="1074705"/>
            <a:ext cx="3657600" cy="2330584"/>
          </a:xfrm>
          <a:prstGeom prst="rect">
            <a:avLst/>
          </a:prstGeom>
        </p:spPr>
      </p:pic>
      <p:pic>
        <p:nvPicPr>
          <p:cNvPr id="21" name="Picture 20" descr="A close-up of a test&#10;&#10;Description automatically generated">
            <a:extLst>
              <a:ext uri="{FF2B5EF4-FFF2-40B4-BE49-F238E27FC236}">
                <a16:creationId xmlns:a16="http://schemas.microsoft.com/office/drawing/2014/main" id="{EF924A46-3482-68EC-063D-1DA41560A2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73" y="3448050"/>
            <a:ext cx="3657600" cy="1072344"/>
          </a:xfrm>
          <a:prstGeom prst="rect">
            <a:avLst/>
          </a:prstGeom>
        </p:spPr>
      </p:pic>
      <p:pic>
        <p:nvPicPr>
          <p:cNvPr id="23" name="Picture 22" descr="A close-up of a test&#10;&#10;Description automatically generated">
            <a:extLst>
              <a:ext uri="{FF2B5EF4-FFF2-40B4-BE49-F238E27FC236}">
                <a16:creationId xmlns:a16="http://schemas.microsoft.com/office/drawing/2014/main" id="{366EFF0E-9EB3-9EA0-70BC-B298BA2EA2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2" y="3598051"/>
            <a:ext cx="3657600" cy="103968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91D9EBE-39AD-70EE-CCEB-345FC747FD05}"/>
              </a:ext>
            </a:extLst>
          </p:cNvPr>
          <p:cNvSpPr txBox="1"/>
          <p:nvPr/>
        </p:nvSpPr>
        <p:spPr>
          <a:xfrm>
            <a:off x="850406" y="2026025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APP-fl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CD2207B-1AFA-12D6-3544-EB4F7EBC3723}"/>
              </a:ext>
            </a:extLst>
          </p:cNvPr>
          <p:cNvSpPr txBox="1"/>
          <p:nvPr/>
        </p:nvSpPr>
        <p:spPr>
          <a:xfrm rot="16200000">
            <a:off x="1308870" y="1447409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5D721E-4B54-96EE-3333-DE0F7B8F08FA}"/>
              </a:ext>
            </a:extLst>
          </p:cNvPr>
          <p:cNvSpPr txBox="1"/>
          <p:nvPr/>
        </p:nvSpPr>
        <p:spPr>
          <a:xfrm rot="16200000">
            <a:off x="1977488" y="1040749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EE920F-EE99-3D77-9050-85CD89E9D310}"/>
              </a:ext>
            </a:extLst>
          </p:cNvPr>
          <p:cNvSpPr txBox="1"/>
          <p:nvPr/>
        </p:nvSpPr>
        <p:spPr>
          <a:xfrm rot="16200000">
            <a:off x="2312268" y="1094856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C52F24-069B-F730-C392-F0E97AE2755D}"/>
              </a:ext>
            </a:extLst>
          </p:cNvPr>
          <p:cNvSpPr txBox="1"/>
          <p:nvPr/>
        </p:nvSpPr>
        <p:spPr>
          <a:xfrm rot="16200000">
            <a:off x="2802128" y="972393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5FC5FC-87D0-F062-78B4-66752D5FF5F0}"/>
              </a:ext>
            </a:extLst>
          </p:cNvPr>
          <p:cNvSpPr txBox="1"/>
          <p:nvPr/>
        </p:nvSpPr>
        <p:spPr>
          <a:xfrm rot="16200000">
            <a:off x="1553041" y="1427312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EAF9BE-0419-A4A1-6E20-0B0831FE8274}"/>
              </a:ext>
            </a:extLst>
          </p:cNvPr>
          <p:cNvSpPr txBox="1"/>
          <p:nvPr/>
        </p:nvSpPr>
        <p:spPr>
          <a:xfrm rot="16200000">
            <a:off x="1823267" y="1427312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84DE8D-7730-4D30-4D38-9CB7BB950897}"/>
              </a:ext>
            </a:extLst>
          </p:cNvPr>
          <p:cNvSpPr txBox="1"/>
          <p:nvPr/>
        </p:nvSpPr>
        <p:spPr>
          <a:xfrm rot="16200000">
            <a:off x="1713696" y="1037267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167E21-48AF-1576-E1BF-75D8A41CC4DB}"/>
              </a:ext>
            </a:extLst>
          </p:cNvPr>
          <p:cNvSpPr txBox="1"/>
          <p:nvPr/>
        </p:nvSpPr>
        <p:spPr>
          <a:xfrm rot="16200000">
            <a:off x="2610430" y="1082253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1075A1-42D6-D873-2356-98F8FD9B6374}"/>
              </a:ext>
            </a:extLst>
          </p:cNvPr>
          <p:cNvSpPr txBox="1"/>
          <p:nvPr/>
        </p:nvSpPr>
        <p:spPr>
          <a:xfrm rot="16200000">
            <a:off x="2555115" y="982210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066910-5E8E-2A17-A3BD-99F822F1FF28}"/>
              </a:ext>
            </a:extLst>
          </p:cNvPr>
          <p:cNvCxnSpPr/>
          <p:nvPr/>
        </p:nvCxnSpPr>
        <p:spPr>
          <a:xfrm>
            <a:off x="1453506" y="2183451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39EC004-391E-C5F6-5CE8-961CE698ED9C}"/>
              </a:ext>
            </a:extLst>
          </p:cNvPr>
          <p:cNvSpPr txBox="1"/>
          <p:nvPr/>
        </p:nvSpPr>
        <p:spPr>
          <a:xfrm>
            <a:off x="919998" y="3907806"/>
            <a:ext cx="518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PLP</a:t>
            </a:r>
          </a:p>
        </p:txBody>
      </p:sp>
      <p:sp>
        <p:nvSpPr>
          <p:cNvPr id="47" name="Left Brace 46">
            <a:extLst>
              <a:ext uri="{FF2B5EF4-FFF2-40B4-BE49-F238E27FC236}">
                <a16:creationId xmlns:a16="http://schemas.microsoft.com/office/drawing/2014/main" id="{B1C8F30C-7EE8-B69C-70B2-A64EDA44CFA0}"/>
              </a:ext>
            </a:extLst>
          </p:cNvPr>
          <p:cNvSpPr/>
          <p:nvPr/>
        </p:nvSpPr>
        <p:spPr>
          <a:xfrm>
            <a:off x="1310297" y="3974888"/>
            <a:ext cx="229582" cy="18093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3CA04ED-72B7-6F2C-8BAB-FE863B43B4C3}"/>
              </a:ext>
            </a:extLst>
          </p:cNvPr>
          <p:cNvSpPr txBox="1"/>
          <p:nvPr/>
        </p:nvSpPr>
        <p:spPr>
          <a:xfrm>
            <a:off x="4629232" y="2039802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APP-fl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8FED1AB-8F65-C5CC-3497-B89A19743A5F}"/>
              </a:ext>
            </a:extLst>
          </p:cNvPr>
          <p:cNvSpPr txBox="1"/>
          <p:nvPr/>
        </p:nvSpPr>
        <p:spPr>
          <a:xfrm rot="16200000">
            <a:off x="5087696" y="1327836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6D9430-FB88-92DA-3949-0231431315D1}"/>
              </a:ext>
            </a:extLst>
          </p:cNvPr>
          <p:cNvSpPr txBox="1"/>
          <p:nvPr/>
        </p:nvSpPr>
        <p:spPr>
          <a:xfrm rot="16200000">
            <a:off x="5756314" y="921176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963F1A9-5A3B-54CF-64D5-D0C633E8210E}"/>
              </a:ext>
            </a:extLst>
          </p:cNvPr>
          <p:cNvSpPr txBox="1"/>
          <p:nvPr/>
        </p:nvSpPr>
        <p:spPr>
          <a:xfrm rot="16200000">
            <a:off x="6091094" y="975283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3F302EB-9E33-13A4-277F-27DE60DADD2D}"/>
              </a:ext>
            </a:extLst>
          </p:cNvPr>
          <p:cNvSpPr txBox="1"/>
          <p:nvPr/>
        </p:nvSpPr>
        <p:spPr>
          <a:xfrm rot="16200000">
            <a:off x="6580954" y="852820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1EB609E-68BE-FBFE-801C-B16B93DB1EE2}"/>
              </a:ext>
            </a:extLst>
          </p:cNvPr>
          <p:cNvSpPr txBox="1"/>
          <p:nvPr/>
        </p:nvSpPr>
        <p:spPr>
          <a:xfrm rot="16200000">
            <a:off x="5331867" y="1307739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63A99E0-88FA-8E80-ED69-CA87B1C010E1}"/>
              </a:ext>
            </a:extLst>
          </p:cNvPr>
          <p:cNvSpPr txBox="1"/>
          <p:nvPr/>
        </p:nvSpPr>
        <p:spPr>
          <a:xfrm rot="16200000">
            <a:off x="5602093" y="1307739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6B328DC-608A-096C-5A88-B1D0F1204406}"/>
              </a:ext>
            </a:extLst>
          </p:cNvPr>
          <p:cNvSpPr txBox="1"/>
          <p:nvPr/>
        </p:nvSpPr>
        <p:spPr>
          <a:xfrm rot="16200000">
            <a:off x="5492522" y="917694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9A07FDB-7E88-5277-084A-08250E8F6054}"/>
              </a:ext>
            </a:extLst>
          </p:cNvPr>
          <p:cNvSpPr txBox="1"/>
          <p:nvPr/>
        </p:nvSpPr>
        <p:spPr>
          <a:xfrm rot="16200000">
            <a:off x="6389256" y="962680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5055C9F-1CEA-5ADE-B2BA-B3AFBDA8584D}"/>
              </a:ext>
            </a:extLst>
          </p:cNvPr>
          <p:cNvSpPr txBox="1"/>
          <p:nvPr/>
        </p:nvSpPr>
        <p:spPr>
          <a:xfrm rot="16200000">
            <a:off x="6333941" y="862637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FC4733D-7FDB-B791-2E0D-CED5F063E97C}"/>
              </a:ext>
            </a:extLst>
          </p:cNvPr>
          <p:cNvCxnSpPr/>
          <p:nvPr/>
        </p:nvCxnSpPr>
        <p:spPr>
          <a:xfrm>
            <a:off x="5232332" y="2197228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63D5A94-EAD6-4049-7601-483E4D38531D}"/>
              </a:ext>
            </a:extLst>
          </p:cNvPr>
          <p:cNvSpPr txBox="1"/>
          <p:nvPr/>
        </p:nvSpPr>
        <p:spPr>
          <a:xfrm>
            <a:off x="4853823" y="3783981"/>
            <a:ext cx="518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PLP</a:t>
            </a:r>
          </a:p>
        </p:txBody>
      </p:sp>
      <p:sp>
        <p:nvSpPr>
          <p:cNvPr id="62" name="Left Brace 61">
            <a:extLst>
              <a:ext uri="{FF2B5EF4-FFF2-40B4-BE49-F238E27FC236}">
                <a16:creationId xmlns:a16="http://schemas.microsoft.com/office/drawing/2014/main" id="{3FD56F47-AA52-C318-249E-44F7919E6B11}"/>
              </a:ext>
            </a:extLst>
          </p:cNvPr>
          <p:cNvSpPr/>
          <p:nvPr/>
        </p:nvSpPr>
        <p:spPr>
          <a:xfrm>
            <a:off x="5244122" y="3832013"/>
            <a:ext cx="229582" cy="18093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A89249-D972-57F8-8BA7-D5C73E98B9A9}"/>
              </a:ext>
            </a:extLst>
          </p:cNvPr>
          <p:cNvSpPr txBox="1"/>
          <p:nvPr/>
        </p:nvSpPr>
        <p:spPr>
          <a:xfrm>
            <a:off x="962673" y="6051120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actin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09EC6-A6AF-1E69-0A41-7EC17512A5CF}"/>
              </a:ext>
            </a:extLst>
          </p:cNvPr>
          <p:cNvCxnSpPr/>
          <p:nvPr/>
        </p:nvCxnSpPr>
        <p:spPr>
          <a:xfrm>
            <a:off x="1434136" y="6199145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CF1BB67-FBDC-C74B-3F50-3AAC2C2F0300}"/>
              </a:ext>
            </a:extLst>
          </p:cNvPr>
          <p:cNvSpPr txBox="1"/>
          <p:nvPr/>
        </p:nvSpPr>
        <p:spPr>
          <a:xfrm>
            <a:off x="4875498" y="6132469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actin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B13700-C8B2-D27E-724E-47225B6B6C05}"/>
              </a:ext>
            </a:extLst>
          </p:cNvPr>
          <p:cNvCxnSpPr/>
          <p:nvPr/>
        </p:nvCxnSpPr>
        <p:spPr>
          <a:xfrm>
            <a:off x="5346961" y="6280494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5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close-up of a test&#10;&#10;Description automatically generated">
            <a:extLst>
              <a:ext uri="{FF2B5EF4-FFF2-40B4-BE49-F238E27FC236}">
                <a16:creationId xmlns:a16="http://schemas.microsoft.com/office/drawing/2014/main" id="{59A17579-A044-8CA2-B684-FC8B2CEC9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94" y="2047599"/>
            <a:ext cx="3657600" cy="1530546"/>
          </a:xfrm>
          <a:prstGeom prst="rect">
            <a:avLst/>
          </a:prstGeom>
        </p:spPr>
      </p:pic>
      <p:pic>
        <p:nvPicPr>
          <p:cNvPr id="29" name="Picture 28" descr="A close-up of a test&#10;&#10;Description automatically generated">
            <a:extLst>
              <a:ext uri="{FF2B5EF4-FFF2-40B4-BE49-F238E27FC236}">
                <a16:creationId xmlns:a16="http://schemas.microsoft.com/office/drawing/2014/main" id="{754A143C-B0C7-39C6-FE23-F9383A219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230" y="2075629"/>
            <a:ext cx="3657600" cy="16124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5CFC0D-340C-B225-3648-DC73A6ACEE76}"/>
              </a:ext>
            </a:extLst>
          </p:cNvPr>
          <p:cNvSpPr txBox="1"/>
          <p:nvPr/>
        </p:nvSpPr>
        <p:spPr>
          <a:xfrm rot="16200000">
            <a:off x="2794674" y="1532099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FDBFE7-AE0D-1FED-E8F5-EF7A3113C617}"/>
              </a:ext>
            </a:extLst>
          </p:cNvPr>
          <p:cNvSpPr txBox="1"/>
          <p:nvPr/>
        </p:nvSpPr>
        <p:spPr>
          <a:xfrm rot="16200000">
            <a:off x="1834253" y="1128840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6DBBF2-B30F-5CC0-BB8C-E777B1C29F97}"/>
              </a:ext>
            </a:extLst>
          </p:cNvPr>
          <p:cNvSpPr txBox="1"/>
          <p:nvPr/>
        </p:nvSpPr>
        <p:spPr>
          <a:xfrm rot="16200000">
            <a:off x="1358367" y="1179546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931445-CF06-2904-CC5A-4746A3823210}"/>
              </a:ext>
            </a:extLst>
          </p:cNvPr>
          <p:cNvSpPr txBox="1"/>
          <p:nvPr/>
        </p:nvSpPr>
        <p:spPr>
          <a:xfrm rot="16200000">
            <a:off x="783560" y="881602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D79AD8-B5CA-2820-13F6-BA2F944AD8FC}"/>
              </a:ext>
            </a:extLst>
          </p:cNvPr>
          <p:cNvSpPr txBox="1"/>
          <p:nvPr/>
        </p:nvSpPr>
        <p:spPr>
          <a:xfrm rot="16200000">
            <a:off x="3048370" y="1532099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2D429B-DF4F-7C6E-A11C-90661E9FA2E4}"/>
              </a:ext>
            </a:extLst>
          </p:cNvPr>
          <p:cNvSpPr txBox="1"/>
          <p:nvPr/>
        </p:nvSpPr>
        <p:spPr>
          <a:xfrm rot="16200000">
            <a:off x="3328121" y="1532099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FF719F-BD5E-2DD1-4125-BB70B9EA7DB9}"/>
              </a:ext>
            </a:extLst>
          </p:cNvPr>
          <p:cNvSpPr txBox="1"/>
          <p:nvPr/>
        </p:nvSpPr>
        <p:spPr>
          <a:xfrm rot="16200000">
            <a:off x="2092592" y="1128840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9DED8E-2FBA-D278-AC7E-24EA88C2F2A4}"/>
              </a:ext>
            </a:extLst>
          </p:cNvPr>
          <p:cNvSpPr txBox="1"/>
          <p:nvPr/>
        </p:nvSpPr>
        <p:spPr>
          <a:xfrm rot="16200000">
            <a:off x="1637479" y="1179546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D00C2D-29B2-D91B-93E3-497E08CB7CA8}"/>
              </a:ext>
            </a:extLst>
          </p:cNvPr>
          <p:cNvSpPr txBox="1"/>
          <p:nvPr/>
        </p:nvSpPr>
        <p:spPr>
          <a:xfrm rot="16200000">
            <a:off x="536547" y="881602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B9F2C1-A7DF-6A4B-621D-2F16DFD4BA50}"/>
              </a:ext>
            </a:extLst>
          </p:cNvPr>
          <p:cNvSpPr txBox="1"/>
          <p:nvPr/>
        </p:nvSpPr>
        <p:spPr>
          <a:xfrm rot="16200000">
            <a:off x="4963871" y="1524965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56AC2C-708E-4097-C7B9-93049886FDE6}"/>
              </a:ext>
            </a:extLst>
          </p:cNvPr>
          <p:cNvSpPr txBox="1"/>
          <p:nvPr/>
        </p:nvSpPr>
        <p:spPr>
          <a:xfrm rot="16200000">
            <a:off x="5603914" y="1121706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751B92-E08D-5EDD-22E7-66DE9EA6EB47}"/>
              </a:ext>
            </a:extLst>
          </p:cNvPr>
          <p:cNvSpPr txBox="1"/>
          <p:nvPr/>
        </p:nvSpPr>
        <p:spPr>
          <a:xfrm rot="16200000">
            <a:off x="5938694" y="1172412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F5FD21-E4BF-92BA-CD41-CD4C518FB7F6}"/>
              </a:ext>
            </a:extLst>
          </p:cNvPr>
          <p:cNvSpPr txBox="1"/>
          <p:nvPr/>
        </p:nvSpPr>
        <p:spPr>
          <a:xfrm rot="16200000">
            <a:off x="6428554" y="874468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9A0C2F-0022-7A41-58FE-458FDED6F09C}"/>
              </a:ext>
            </a:extLst>
          </p:cNvPr>
          <p:cNvSpPr txBox="1"/>
          <p:nvPr/>
        </p:nvSpPr>
        <p:spPr>
          <a:xfrm rot="16200000">
            <a:off x="5208042" y="1524965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941EE1-3EA4-41F0-27A9-78E58B321A29}"/>
              </a:ext>
            </a:extLst>
          </p:cNvPr>
          <p:cNvSpPr txBox="1"/>
          <p:nvPr/>
        </p:nvSpPr>
        <p:spPr>
          <a:xfrm rot="16200000">
            <a:off x="5487793" y="1524965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8DD68D-7F2B-AB01-7164-0FECC4E32324}"/>
              </a:ext>
            </a:extLst>
          </p:cNvPr>
          <p:cNvSpPr txBox="1"/>
          <p:nvPr/>
        </p:nvSpPr>
        <p:spPr>
          <a:xfrm rot="16200000">
            <a:off x="5340122" y="1121706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80E55F-82A0-5AE8-B381-A434F8417A9D}"/>
              </a:ext>
            </a:extLst>
          </p:cNvPr>
          <p:cNvSpPr txBox="1"/>
          <p:nvPr/>
        </p:nvSpPr>
        <p:spPr>
          <a:xfrm rot="16200000">
            <a:off x="6236856" y="1172412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4A481F-9FCB-CFA9-2DF5-500D0190FAC6}"/>
              </a:ext>
            </a:extLst>
          </p:cNvPr>
          <p:cNvSpPr txBox="1"/>
          <p:nvPr/>
        </p:nvSpPr>
        <p:spPr>
          <a:xfrm rot="16200000">
            <a:off x="6181541" y="874468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C3229E-543F-C3CB-4ECE-0A29BE10DC5A}"/>
              </a:ext>
            </a:extLst>
          </p:cNvPr>
          <p:cNvSpPr txBox="1"/>
          <p:nvPr/>
        </p:nvSpPr>
        <p:spPr>
          <a:xfrm>
            <a:off x="869803" y="2785574"/>
            <a:ext cx="518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MBP</a:t>
            </a:r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31A017DE-FB01-6DCF-F670-3E092EF21689}"/>
              </a:ext>
            </a:extLst>
          </p:cNvPr>
          <p:cNvSpPr/>
          <p:nvPr/>
        </p:nvSpPr>
        <p:spPr>
          <a:xfrm>
            <a:off x="1310297" y="2596943"/>
            <a:ext cx="229582" cy="65426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76F2C3-C69C-9711-230C-BF004C4B10CA}"/>
              </a:ext>
            </a:extLst>
          </p:cNvPr>
          <p:cNvSpPr txBox="1"/>
          <p:nvPr/>
        </p:nvSpPr>
        <p:spPr>
          <a:xfrm>
            <a:off x="7755829" y="2810492"/>
            <a:ext cx="518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MBP</a:t>
            </a:r>
          </a:p>
        </p:txBody>
      </p:sp>
      <p:pic>
        <p:nvPicPr>
          <p:cNvPr id="2" name="Picture 1" descr="A black and white photo of a white sheet&#10;&#10;Description automatically generated">
            <a:extLst>
              <a:ext uri="{FF2B5EF4-FFF2-40B4-BE49-F238E27FC236}">
                <a16:creationId xmlns:a16="http://schemas.microsoft.com/office/drawing/2014/main" id="{A6CC83F5-D697-C398-2054-6680FA415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706" y="3736767"/>
            <a:ext cx="3657600" cy="1622439"/>
          </a:xfrm>
          <a:prstGeom prst="rect">
            <a:avLst/>
          </a:prstGeom>
        </p:spPr>
      </p:pic>
      <p:pic>
        <p:nvPicPr>
          <p:cNvPr id="3" name="Picture 2" descr="A close-up of a test tube&#10;&#10;Description automatically generated">
            <a:extLst>
              <a:ext uri="{FF2B5EF4-FFF2-40B4-BE49-F238E27FC236}">
                <a16:creationId xmlns:a16="http://schemas.microsoft.com/office/drawing/2014/main" id="{858966F9-459A-482E-E998-0C2C2EFB46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5" y="3660087"/>
            <a:ext cx="3657600" cy="1635161"/>
          </a:xfrm>
          <a:prstGeom prst="rect">
            <a:avLst/>
          </a:prstGeom>
        </p:spPr>
      </p:pic>
      <p:sp>
        <p:nvSpPr>
          <p:cNvPr id="15" name="Right Brace 14">
            <a:extLst>
              <a:ext uri="{FF2B5EF4-FFF2-40B4-BE49-F238E27FC236}">
                <a16:creationId xmlns:a16="http://schemas.microsoft.com/office/drawing/2014/main" id="{CB7BB623-5F1A-DC7B-79DA-681837972013}"/>
              </a:ext>
            </a:extLst>
          </p:cNvPr>
          <p:cNvSpPr/>
          <p:nvPr/>
        </p:nvSpPr>
        <p:spPr>
          <a:xfrm>
            <a:off x="7648073" y="2654055"/>
            <a:ext cx="163168" cy="60531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85C29A-71C0-94DD-7C2C-407E34B834B2}"/>
              </a:ext>
            </a:extLst>
          </p:cNvPr>
          <p:cNvSpPr txBox="1"/>
          <p:nvPr/>
        </p:nvSpPr>
        <p:spPr>
          <a:xfrm>
            <a:off x="886331" y="3810000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actin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33B40A-A1EA-DBF7-0908-1843373D995F}"/>
              </a:ext>
            </a:extLst>
          </p:cNvPr>
          <p:cNvCxnSpPr/>
          <p:nvPr/>
        </p:nvCxnSpPr>
        <p:spPr>
          <a:xfrm>
            <a:off x="1357794" y="3958025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B91781B-46E2-8E73-8CEF-5B65659DFDEB}"/>
              </a:ext>
            </a:extLst>
          </p:cNvPr>
          <p:cNvSpPr txBox="1"/>
          <p:nvPr/>
        </p:nvSpPr>
        <p:spPr>
          <a:xfrm>
            <a:off x="7799439" y="3855728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actin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0C38C56-9F79-BD9F-3A4F-4C6E1C4E243D}"/>
              </a:ext>
            </a:extLst>
          </p:cNvPr>
          <p:cNvCxnSpPr>
            <a:cxnSpLocks/>
          </p:cNvCxnSpPr>
          <p:nvPr/>
        </p:nvCxnSpPr>
        <p:spPr>
          <a:xfrm>
            <a:off x="7708927" y="4022803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84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81CD411-8561-F4CD-C65F-44B91F9FBC16}"/>
              </a:ext>
            </a:extLst>
          </p:cNvPr>
          <p:cNvGrpSpPr/>
          <p:nvPr/>
        </p:nvGrpSpPr>
        <p:grpSpPr>
          <a:xfrm>
            <a:off x="4572000" y="20695"/>
            <a:ext cx="3946706" cy="6600167"/>
            <a:chOff x="4572000" y="20695"/>
            <a:chExt cx="3946706" cy="6600167"/>
          </a:xfrm>
        </p:grpSpPr>
        <p:pic>
          <p:nvPicPr>
            <p:cNvPr id="7" name="Picture 6" descr="A close-up of a test&#10;&#10;Description automatically generated">
              <a:extLst>
                <a:ext uri="{FF2B5EF4-FFF2-40B4-BE49-F238E27FC236}">
                  <a16:creationId xmlns:a16="http://schemas.microsoft.com/office/drawing/2014/main" id="{EACFD884-9D75-4B7F-96ED-DF75FD91E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1235240"/>
              <a:ext cx="3657600" cy="1676037"/>
            </a:xfrm>
            <a:prstGeom prst="rect">
              <a:avLst/>
            </a:prstGeom>
          </p:spPr>
        </p:pic>
        <p:pic>
          <p:nvPicPr>
            <p:cNvPr id="11" name="Picture 10" descr="A close-up of a dna test&#10;&#10;Description automatically generated">
              <a:extLst>
                <a:ext uri="{FF2B5EF4-FFF2-40B4-BE49-F238E27FC236}">
                  <a16:creationId xmlns:a16="http://schemas.microsoft.com/office/drawing/2014/main" id="{32562DC6-DA2B-B45C-BDF0-12B681DA1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930327"/>
              <a:ext cx="3657600" cy="1860274"/>
            </a:xfrm>
            <a:prstGeom prst="rect">
              <a:avLst/>
            </a:prstGeom>
          </p:spPr>
        </p:pic>
        <p:pic>
          <p:nvPicPr>
            <p:cNvPr id="15" name="Picture 14" descr="A white rectangular object with black border&#10;&#10;Description automatically generated with medium confidence">
              <a:extLst>
                <a:ext uri="{FF2B5EF4-FFF2-40B4-BE49-F238E27FC236}">
                  <a16:creationId xmlns:a16="http://schemas.microsoft.com/office/drawing/2014/main" id="{DEA67900-87AC-2CB2-0B89-21AB89FB3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4809651"/>
              <a:ext cx="3657600" cy="181121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662685-9C2B-B85A-E5F4-75521B16329A}"/>
                </a:ext>
              </a:extLst>
            </p:cNvPr>
            <p:cNvSpPr txBox="1"/>
            <p:nvPr/>
          </p:nvSpPr>
          <p:spPr>
            <a:xfrm>
              <a:off x="7863494" y="2388904"/>
              <a:ext cx="655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BACE1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6CE64C8-ACCF-7153-DD9E-621FD8A296FE}"/>
                </a:ext>
              </a:extLst>
            </p:cNvPr>
            <p:cNvSpPr txBox="1"/>
            <p:nvPr/>
          </p:nvSpPr>
          <p:spPr>
            <a:xfrm>
              <a:off x="7844444" y="3117028"/>
              <a:ext cx="597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Olig2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674C4A-4668-2564-EDF3-C6E27E71325F}"/>
                </a:ext>
              </a:extLst>
            </p:cNvPr>
            <p:cNvSpPr txBox="1"/>
            <p:nvPr/>
          </p:nvSpPr>
          <p:spPr>
            <a:xfrm>
              <a:off x="7876809" y="4857852"/>
              <a:ext cx="5743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actin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9A2F4C-FB91-616E-8D34-52C7670A42B0}"/>
                </a:ext>
              </a:extLst>
            </p:cNvPr>
            <p:cNvSpPr txBox="1"/>
            <p:nvPr/>
          </p:nvSpPr>
          <p:spPr>
            <a:xfrm rot="16200000">
              <a:off x="6632202" y="1663382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5AD4C0-87B7-E995-7DC4-BD74B2A7E68D}"/>
                </a:ext>
              </a:extLst>
            </p:cNvPr>
            <p:cNvSpPr txBox="1"/>
            <p:nvPr/>
          </p:nvSpPr>
          <p:spPr>
            <a:xfrm rot="16200000">
              <a:off x="6904068" y="1665600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9DF636-4B7A-7908-15B3-AA57843D796C}"/>
                </a:ext>
              </a:extLst>
            </p:cNvPr>
            <p:cNvSpPr txBox="1"/>
            <p:nvPr/>
          </p:nvSpPr>
          <p:spPr>
            <a:xfrm rot="16200000">
              <a:off x="7172993" y="1667818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A342F50-2784-2863-F484-C8DB05E8FE59}"/>
                </a:ext>
              </a:extLst>
            </p:cNvPr>
            <p:cNvSpPr txBox="1"/>
            <p:nvPr/>
          </p:nvSpPr>
          <p:spPr>
            <a:xfrm rot="16200000">
              <a:off x="5665814" y="1256378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2350FD-D133-3C12-19E9-07B7C0918DE6}"/>
                </a:ext>
              </a:extLst>
            </p:cNvPr>
            <p:cNvSpPr txBox="1"/>
            <p:nvPr/>
          </p:nvSpPr>
          <p:spPr>
            <a:xfrm rot="16200000">
              <a:off x="5921765" y="1256378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D10172-DDCE-ED6D-51C3-BB7EE4BAC276}"/>
                </a:ext>
              </a:extLst>
            </p:cNvPr>
            <p:cNvSpPr txBox="1"/>
            <p:nvPr/>
          </p:nvSpPr>
          <p:spPr>
            <a:xfrm rot="16200000">
              <a:off x="5177757" y="1280980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;APP 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FAF37B-5BC7-9AEC-F0DB-8C4966910B9D}"/>
                </a:ext>
              </a:extLst>
            </p:cNvPr>
            <p:cNvSpPr txBox="1"/>
            <p:nvPr/>
          </p:nvSpPr>
          <p:spPr>
            <a:xfrm rot="16200000">
              <a:off x="5444232" y="1290505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;APP 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787EEF-D96B-6289-4E6F-3B38E70D851D}"/>
                </a:ext>
              </a:extLst>
            </p:cNvPr>
            <p:cNvSpPr txBox="1"/>
            <p:nvPr/>
          </p:nvSpPr>
          <p:spPr>
            <a:xfrm rot="16200000">
              <a:off x="4365513" y="991735"/>
              <a:ext cx="22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;Olig2-cre;APP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E8A469-B2F1-BA6F-6221-5D7A40FBC3D3}"/>
                </a:ext>
              </a:extLst>
            </p:cNvPr>
            <p:cNvSpPr txBox="1"/>
            <p:nvPr/>
          </p:nvSpPr>
          <p:spPr>
            <a:xfrm rot="16200000">
              <a:off x="4622663" y="991736"/>
              <a:ext cx="22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;Olig2-cre;APP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9D68C0B-37A8-A08D-DBC6-E9357AC7B28B}"/>
                </a:ext>
              </a:extLst>
            </p:cNvPr>
            <p:cNvCxnSpPr/>
            <p:nvPr/>
          </p:nvCxnSpPr>
          <p:spPr>
            <a:xfrm>
              <a:off x="7758070" y="4996351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AFD18EF-76B8-DE59-F9CE-58430A92D4F4}"/>
                </a:ext>
              </a:extLst>
            </p:cNvPr>
            <p:cNvCxnSpPr/>
            <p:nvPr/>
          </p:nvCxnSpPr>
          <p:spPr>
            <a:xfrm>
              <a:off x="7758071" y="2524643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430C186-8180-5C69-31F0-B99348DC7EF3}"/>
                </a:ext>
              </a:extLst>
            </p:cNvPr>
            <p:cNvCxnSpPr/>
            <p:nvPr/>
          </p:nvCxnSpPr>
          <p:spPr>
            <a:xfrm>
              <a:off x="7728847" y="3245257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close-up of a black and white photo&#10;&#10;Description automatically generated">
            <a:extLst>
              <a:ext uri="{FF2B5EF4-FFF2-40B4-BE49-F238E27FC236}">
                <a16:creationId xmlns:a16="http://schemas.microsoft.com/office/drawing/2014/main" id="{AE890639-737A-FB23-B343-8A81DC157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6" y="2893810"/>
            <a:ext cx="3657600" cy="1953805"/>
          </a:xfrm>
          <a:prstGeom prst="rect">
            <a:avLst/>
          </a:prstGeom>
        </p:spPr>
      </p:pic>
      <p:pic>
        <p:nvPicPr>
          <p:cNvPr id="9" name="Picture 8" descr="A close-up of a test&#10;&#10;Description automatically generated">
            <a:extLst>
              <a:ext uri="{FF2B5EF4-FFF2-40B4-BE49-F238E27FC236}">
                <a16:creationId xmlns:a16="http://schemas.microsoft.com/office/drawing/2014/main" id="{D54FEAA8-00E1-BCCC-219E-05A7A4A00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6" y="1235240"/>
            <a:ext cx="3657600" cy="1638474"/>
          </a:xfrm>
          <a:prstGeom prst="rect">
            <a:avLst/>
          </a:prstGeom>
        </p:spPr>
      </p:pic>
      <p:pic>
        <p:nvPicPr>
          <p:cNvPr id="13" name="Picture 12" descr="A close-up of a test tube&#10;&#10;Description automatically generated">
            <a:extLst>
              <a:ext uri="{FF2B5EF4-FFF2-40B4-BE49-F238E27FC236}">
                <a16:creationId xmlns:a16="http://schemas.microsoft.com/office/drawing/2014/main" id="{4485CEBF-0F36-4CC7-393A-FFD2FB20B5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6" y="4867711"/>
            <a:ext cx="3657600" cy="19902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CBF2F09-F3A4-8708-3BBE-40B37D3A8702}"/>
              </a:ext>
            </a:extLst>
          </p:cNvPr>
          <p:cNvSpPr txBox="1"/>
          <p:nvPr/>
        </p:nvSpPr>
        <p:spPr>
          <a:xfrm>
            <a:off x="752475" y="2054477"/>
            <a:ext cx="615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APP-fl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8E46E5-5F0D-11EF-34BA-1D726002B2A5}"/>
              </a:ext>
            </a:extLst>
          </p:cNvPr>
          <p:cNvSpPr txBox="1"/>
          <p:nvPr/>
        </p:nvSpPr>
        <p:spPr>
          <a:xfrm>
            <a:off x="723900" y="3842137"/>
            <a:ext cx="903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APP</a:t>
            </a:r>
          </a:p>
          <a:p>
            <a:r>
              <a:rPr lang="en-US" sz="1200" b="1" dirty="0">
                <a:solidFill>
                  <a:schemeClr val="accent2"/>
                </a:solidFill>
              </a:rPr>
              <a:t>-ctf99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C4CCBE-6459-CA0D-4C1E-AE6C9D4DC641}"/>
              </a:ext>
            </a:extLst>
          </p:cNvPr>
          <p:cNvSpPr txBox="1"/>
          <p:nvPr/>
        </p:nvSpPr>
        <p:spPr>
          <a:xfrm>
            <a:off x="725989" y="4880246"/>
            <a:ext cx="574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actin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AC0A41-5D6A-7070-CF53-4EFA389534EF}"/>
              </a:ext>
            </a:extLst>
          </p:cNvPr>
          <p:cNvSpPr txBox="1"/>
          <p:nvPr/>
        </p:nvSpPr>
        <p:spPr>
          <a:xfrm rot="16200000">
            <a:off x="1127895" y="1456934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6318C9-DE9C-8448-055C-B416C80F5C4E}"/>
              </a:ext>
            </a:extLst>
          </p:cNvPr>
          <p:cNvSpPr txBox="1"/>
          <p:nvPr/>
        </p:nvSpPr>
        <p:spPr>
          <a:xfrm rot="16200000">
            <a:off x="1796513" y="1050274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EF7668-AFB7-D1C8-92D3-AB56CD803E24}"/>
              </a:ext>
            </a:extLst>
          </p:cNvPr>
          <p:cNvSpPr txBox="1"/>
          <p:nvPr/>
        </p:nvSpPr>
        <p:spPr>
          <a:xfrm rot="16200000">
            <a:off x="2131293" y="1104381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9D8501-60CC-5661-9C01-06339C2164E0}"/>
              </a:ext>
            </a:extLst>
          </p:cNvPr>
          <p:cNvSpPr txBox="1"/>
          <p:nvPr/>
        </p:nvSpPr>
        <p:spPr>
          <a:xfrm rot="16200000">
            <a:off x="2621153" y="981918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1E4503-D753-DB3C-B36F-799521B7C067}"/>
              </a:ext>
            </a:extLst>
          </p:cNvPr>
          <p:cNvSpPr txBox="1"/>
          <p:nvPr/>
        </p:nvSpPr>
        <p:spPr>
          <a:xfrm rot="16200000">
            <a:off x="1372066" y="1436837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2DAFCA-18DA-54C2-48E3-9812BA612510}"/>
              </a:ext>
            </a:extLst>
          </p:cNvPr>
          <p:cNvSpPr txBox="1"/>
          <p:nvPr/>
        </p:nvSpPr>
        <p:spPr>
          <a:xfrm rot="16200000">
            <a:off x="1623242" y="1436837"/>
            <a:ext cx="918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 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E0FFEF-B6B8-5D25-6A7C-5AA6C6A9F010}"/>
              </a:ext>
            </a:extLst>
          </p:cNvPr>
          <p:cNvSpPr txBox="1"/>
          <p:nvPr/>
        </p:nvSpPr>
        <p:spPr>
          <a:xfrm rot="16200000">
            <a:off x="1532721" y="1046792"/>
            <a:ext cx="1724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Bace1</a:t>
            </a:r>
            <a:r>
              <a:rPr lang="en-US" sz="1200" baseline="30000" dirty="0">
                <a:solidFill>
                  <a:schemeClr val="accent2"/>
                </a:solidFill>
              </a:rPr>
              <a:t>fl/fl</a:t>
            </a:r>
            <a:r>
              <a:rPr lang="en-US" sz="1200" dirty="0">
                <a:solidFill>
                  <a:schemeClr val="accent2"/>
                </a:solidFill>
              </a:rPr>
              <a:t>;Olig2-cre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41B5E7-7551-1C30-95F3-6D316A28831C}"/>
              </a:ext>
            </a:extLst>
          </p:cNvPr>
          <p:cNvSpPr txBox="1"/>
          <p:nvPr/>
        </p:nvSpPr>
        <p:spPr>
          <a:xfrm rot="16200000">
            <a:off x="2429455" y="1091778"/>
            <a:ext cx="1623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;APP 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C455CC-AA93-E9D0-4382-F60FF570104F}"/>
              </a:ext>
            </a:extLst>
          </p:cNvPr>
          <p:cNvSpPr txBox="1"/>
          <p:nvPr/>
        </p:nvSpPr>
        <p:spPr>
          <a:xfrm rot="16200000">
            <a:off x="2374140" y="991735"/>
            <a:ext cx="22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Bace1</a:t>
            </a:r>
            <a:r>
              <a:rPr lang="en-US" sz="1200" baseline="30000" dirty="0">
                <a:solidFill>
                  <a:srgbClr val="FF0000"/>
                </a:solidFill>
              </a:rPr>
              <a:t>fl/fl</a:t>
            </a:r>
            <a:r>
              <a:rPr lang="en-US" sz="1200" dirty="0">
                <a:solidFill>
                  <a:srgbClr val="FF0000"/>
                </a:solidFill>
              </a:rPr>
              <a:t>;Olig2-cre;APP</a:t>
            </a:r>
            <a:r>
              <a:rPr lang="en-US" sz="1200" baseline="30000" dirty="0">
                <a:solidFill>
                  <a:srgbClr val="FF0000"/>
                </a:solidFill>
              </a:rPr>
              <a:t>NL-G-F/</a:t>
            </a:r>
            <a:r>
              <a:rPr lang="en-US" sz="1200" baseline="30000" dirty="0" err="1">
                <a:solidFill>
                  <a:srgbClr val="FF0000"/>
                </a:solidFill>
              </a:rPr>
              <a:t>wt</a:t>
            </a:r>
            <a:endParaRPr lang="en-US" sz="1200" baseline="30000" dirty="0">
              <a:solidFill>
                <a:srgbClr val="FF0000"/>
              </a:solidFill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843DC16-E314-5D0F-8E60-888678B25651}"/>
              </a:ext>
            </a:extLst>
          </p:cNvPr>
          <p:cNvCxnSpPr/>
          <p:nvPr/>
        </p:nvCxnSpPr>
        <p:spPr>
          <a:xfrm>
            <a:off x="1272531" y="2192976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BC28ABE-4E52-B789-6528-DBD23B0465D6}"/>
              </a:ext>
            </a:extLst>
          </p:cNvPr>
          <p:cNvCxnSpPr/>
          <p:nvPr/>
        </p:nvCxnSpPr>
        <p:spPr>
          <a:xfrm>
            <a:off x="1214588" y="4170364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C1033D1-1CC2-91C1-75AD-5A4D3C403F92}"/>
              </a:ext>
            </a:extLst>
          </p:cNvPr>
          <p:cNvCxnSpPr/>
          <p:nvPr/>
        </p:nvCxnSpPr>
        <p:spPr>
          <a:xfrm>
            <a:off x="1213939" y="5047320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BBFD91C-FE0F-5EAA-6CC2-C9612F136D0D}"/>
              </a:ext>
            </a:extLst>
          </p:cNvPr>
          <p:cNvSpPr txBox="1"/>
          <p:nvPr/>
        </p:nvSpPr>
        <p:spPr>
          <a:xfrm>
            <a:off x="723900" y="4122110"/>
            <a:ext cx="617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-ctf83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A87E1DE-C3EC-0E83-4200-C9B52484BF5E}"/>
              </a:ext>
            </a:extLst>
          </p:cNvPr>
          <p:cNvCxnSpPr/>
          <p:nvPr/>
        </p:nvCxnSpPr>
        <p:spPr>
          <a:xfrm>
            <a:off x="1213939" y="4247220"/>
            <a:ext cx="1727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562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27A12E23-7969-921D-A7C7-17F4FA650728}"/>
              </a:ext>
            </a:extLst>
          </p:cNvPr>
          <p:cNvGrpSpPr/>
          <p:nvPr/>
        </p:nvGrpSpPr>
        <p:grpSpPr>
          <a:xfrm>
            <a:off x="4942863" y="40784"/>
            <a:ext cx="3552564" cy="6796758"/>
            <a:chOff x="4942863" y="40784"/>
            <a:chExt cx="3552564" cy="6796758"/>
          </a:xfrm>
        </p:grpSpPr>
        <p:pic>
          <p:nvPicPr>
            <p:cNvPr id="5" name="Picture 4" descr="A close-up of a test&#10;&#10;Description automatically generated">
              <a:extLst>
                <a:ext uri="{FF2B5EF4-FFF2-40B4-BE49-F238E27FC236}">
                  <a16:creationId xmlns:a16="http://schemas.microsoft.com/office/drawing/2014/main" id="{FC5A391E-C275-3C73-8FDC-903335942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1367" y="1629033"/>
              <a:ext cx="3200400" cy="1111847"/>
            </a:xfrm>
            <a:prstGeom prst="rect">
              <a:avLst/>
            </a:prstGeom>
          </p:spPr>
        </p:pic>
        <p:pic>
          <p:nvPicPr>
            <p:cNvPr id="9" name="Picture 8" descr="A close-up of a dna test&#10;&#10;Description automatically generated">
              <a:extLst>
                <a:ext uri="{FF2B5EF4-FFF2-40B4-BE49-F238E27FC236}">
                  <a16:creationId xmlns:a16="http://schemas.microsoft.com/office/drawing/2014/main" id="{4882064C-38EB-50D9-C380-20409DADB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0863" y="3279036"/>
              <a:ext cx="3200400" cy="1744006"/>
            </a:xfrm>
            <a:prstGeom prst="rect">
              <a:avLst/>
            </a:prstGeom>
          </p:spPr>
        </p:pic>
        <p:pic>
          <p:nvPicPr>
            <p:cNvPr id="13" name="Picture 12" descr="A close-up of a black and white photo&#10;&#10;Description automatically generated">
              <a:extLst>
                <a:ext uri="{FF2B5EF4-FFF2-40B4-BE49-F238E27FC236}">
                  <a16:creationId xmlns:a16="http://schemas.microsoft.com/office/drawing/2014/main" id="{BAAF3A92-3FC9-3512-77ED-AB68092B7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1367" y="2787194"/>
              <a:ext cx="3200400" cy="44450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752E8A-3747-14B2-FEF8-F338879B573A}"/>
                </a:ext>
              </a:extLst>
            </p:cNvPr>
            <p:cNvSpPr txBox="1"/>
            <p:nvPr/>
          </p:nvSpPr>
          <p:spPr>
            <a:xfrm rot="16200000">
              <a:off x="5157049" y="1011824"/>
              <a:ext cx="22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;Olig2-cre;APP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98BCD5-16EE-A2C4-5E40-07CB88CCD3B2}"/>
                </a:ext>
              </a:extLst>
            </p:cNvPr>
            <p:cNvSpPr txBox="1"/>
            <p:nvPr/>
          </p:nvSpPr>
          <p:spPr>
            <a:xfrm rot="16200000">
              <a:off x="4910036" y="1021641"/>
              <a:ext cx="22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;Olig2-cre;APP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7D5A2F-75A1-D729-7733-990129E97117}"/>
                </a:ext>
              </a:extLst>
            </p:cNvPr>
            <p:cNvSpPr txBox="1"/>
            <p:nvPr/>
          </p:nvSpPr>
          <p:spPr>
            <a:xfrm rot="16200000">
              <a:off x="5717196" y="1322371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;APP 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B9EF1F-318F-F372-5AC9-ABC6EB1F2F56}"/>
                </a:ext>
              </a:extLst>
            </p:cNvPr>
            <p:cNvSpPr txBox="1"/>
            <p:nvPr/>
          </p:nvSpPr>
          <p:spPr>
            <a:xfrm rot="16200000">
              <a:off x="5929633" y="1309768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;APP 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21F74D-8A20-3419-78D7-A8DC79A8BE31}"/>
                </a:ext>
              </a:extLst>
            </p:cNvPr>
            <p:cNvSpPr txBox="1"/>
            <p:nvPr/>
          </p:nvSpPr>
          <p:spPr>
            <a:xfrm rot="16200000">
              <a:off x="6339259" y="1189415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377D1F-B583-53E3-76CF-C23DC75352F6}"/>
                </a:ext>
              </a:extLst>
            </p:cNvPr>
            <p:cNvSpPr txBox="1"/>
            <p:nvPr/>
          </p:nvSpPr>
          <p:spPr>
            <a:xfrm rot="16200000">
              <a:off x="6113567" y="1185933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8A3978-CCA7-1A93-0B34-697EE5EDCD97}"/>
                </a:ext>
              </a:extLst>
            </p:cNvPr>
            <p:cNvSpPr txBox="1"/>
            <p:nvPr/>
          </p:nvSpPr>
          <p:spPr>
            <a:xfrm rot="16200000">
              <a:off x="7003637" y="1589193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B2BB4F8-8CCA-0070-5C46-9DBDCBB4B69E}"/>
                </a:ext>
              </a:extLst>
            </p:cNvPr>
            <p:cNvSpPr txBox="1"/>
            <p:nvPr/>
          </p:nvSpPr>
          <p:spPr>
            <a:xfrm rot="16200000">
              <a:off x="7228758" y="1569096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A1290E-CD3F-4086-46A7-72E2A032CDF0}"/>
                </a:ext>
              </a:extLst>
            </p:cNvPr>
            <p:cNvSpPr txBox="1"/>
            <p:nvPr/>
          </p:nvSpPr>
          <p:spPr>
            <a:xfrm rot="16200000">
              <a:off x="7460884" y="1569096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723E255-74AD-8082-6F02-83930EDC283A}"/>
                </a:ext>
              </a:extLst>
            </p:cNvPr>
            <p:cNvSpPr txBox="1"/>
            <p:nvPr/>
          </p:nvSpPr>
          <p:spPr>
            <a:xfrm>
              <a:off x="5197330" y="2239775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APP-fl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CFEE2ED-7749-A914-F48E-39B75A3BD509}"/>
                </a:ext>
              </a:extLst>
            </p:cNvPr>
            <p:cNvCxnSpPr/>
            <p:nvPr/>
          </p:nvCxnSpPr>
          <p:spPr>
            <a:xfrm>
              <a:off x="5717386" y="2378274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FA2AEE5-5E3F-C77D-6740-950F827000D8}"/>
                </a:ext>
              </a:extLst>
            </p:cNvPr>
            <p:cNvCxnSpPr/>
            <p:nvPr/>
          </p:nvCxnSpPr>
          <p:spPr>
            <a:xfrm>
              <a:off x="5746579" y="4306075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4653B5-0218-7293-F9C4-98636FD970A2}"/>
                </a:ext>
              </a:extLst>
            </p:cNvPr>
            <p:cNvSpPr txBox="1"/>
            <p:nvPr/>
          </p:nvSpPr>
          <p:spPr>
            <a:xfrm>
              <a:off x="5174461" y="2819641"/>
              <a:ext cx="656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BACE1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CE0299B-C1D4-F172-0D3A-8458D4D8824B}"/>
                </a:ext>
              </a:extLst>
            </p:cNvPr>
            <p:cNvCxnSpPr/>
            <p:nvPr/>
          </p:nvCxnSpPr>
          <p:spPr>
            <a:xfrm>
              <a:off x="5750729" y="2967665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6A9E0D8-274D-745C-B2EF-836A967C988A}"/>
                </a:ext>
              </a:extLst>
            </p:cNvPr>
            <p:cNvCxnSpPr/>
            <p:nvPr/>
          </p:nvCxnSpPr>
          <p:spPr>
            <a:xfrm>
              <a:off x="5746579" y="4401325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F3B0111-8EA8-7E27-5BF6-4544B217144A}"/>
                </a:ext>
              </a:extLst>
            </p:cNvPr>
            <p:cNvSpPr txBox="1"/>
            <p:nvPr/>
          </p:nvSpPr>
          <p:spPr>
            <a:xfrm>
              <a:off x="4942863" y="4167575"/>
              <a:ext cx="869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APP-ctf99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93D6F2-EFAB-849C-46B2-72BC389C2E98}"/>
                </a:ext>
              </a:extLst>
            </p:cNvPr>
            <p:cNvSpPr txBox="1"/>
            <p:nvPr/>
          </p:nvSpPr>
          <p:spPr>
            <a:xfrm>
              <a:off x="5227281" y="4279186"/>
              <a:ext cx="6198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-ctf83</a:t>
              </a:r>
            </a:p>
          </p:txBody>
        </p:sp>
        <p:pic>
          <p:nvPicPr>
            <p:cNvPr id="8" name="Picture 7" descr="A white rectangular object with holes&#10;&#10;Description automatically generated">
              <a:extLst>
                <a:ext uri="{FF2B5EF4-FFF2-40B4-BE49-F238E27FC236}">
                  <a16:creationId xmlns:a16="http://schemas.microsoft.com/office/drawing/2014/main" id="{302B157C-CA74-074C-9BC8-26F3F77C7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027" y="5049931"/>
              <a:ext cx="3200400" cy="178761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D6A003-08F0-8655-B42F-EFB84F458178}"/>
                </a:ext>
              </a:extLst>
            </p:cNvPr>
            <p:cNvSpPr txBox="1"/>
            <p:nvPr/>
          </p:nvSpPr>
          <p:spPr>
            <a:xfrm>
              <a:off x="5272771" y="5090467"/>
              <a:ext cx="5743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actin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F255BFD-56EB-14BB-E7E1-167B2E18AE37}"/>
                </a:ext>
              </a:extLst>
            </p:cNvPr>
            <p:cNvCxnSpPr/>
            <p:nvPr/>
          </p:nvCxnSpPr>
          <p:spPr>
            <a:xfrm>
              <a:off x="5760721" y="5257541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47DCE00-80A9-E1D4-4EB2-D2F2D5FF6811}"/>
              </a:ext>
            </a:extLst>
          </p:cNvPr>
          <p:cNvGrpSpPr/>
          <p:nvPr/>
        </p:nvGrpSpPr>
        <p:grpSpPr>
          <a:xfrm>
            <a:off x="774233" y="10878"/>
            <a:ext cx="3882232" cy="6690726"/>
            <a:chOff x="774233" y="10878"/>
            <a:chExt cx="3882232" cy="6690726"/>
          </a:xfrm>
        </p:grpSpPr>
        <p:pic>
          <p:nvPicPr>
            <p:cNvPr id="3" name="Picture 2" descr="A close-up of a blurry image&#10;&#10;Description automatically generated">
              <a:extLst>
                <a:ext uri="{FF2B5EF4-FFF2-40B4-BE49-F238E27FC236}">
                  <a16:creationId xmlns:a16="http://schemas.microsoft.com/office/drawing/2014/main" id="{DE65DEDB-9986-2E2A-F4FE-A316773D8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1629033"/>
              <a:ext cx="3200400" cy="959314"/>
            </a:xfrm>
            <a:prstGeom prst="rect">
              <a:avLst/>
            </a:prstGeom>
          </p:spPr>
        </p:pic>
        <p:pic>
          <p:nvPicPr>
            <p:cNvPr id="7" name="Picture 6" descr="A close-up of a test&#10;&#10;Description automatically generated">
              <a:extLst>
                <a:ext uri="{FF2B5EF4-FFF2-40B4-BE49-F238E27FC236}">
                  <a16:creationId xmlns:a16="http://schemas.microsoft.com/office/drawing/2014/main" id="{19AFB52D-BADC-6B88-9E75-86305B967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1432" y="3171572"/>
              <a:ext cx="3273552" cy="1770728"/>
            </a:xfrm>
            <a:prstGeom prst="rect">
              <a:avLst/>
            </a:prstGeom>
          </p:spPr>
        </p:pic>
        <p:pic>
          <p:nvPicPr>
            <p:cNvPr id="11" name="Picture 10" descr="A close up of a window&#10;&#10;Description automatically generated">
              <a:extLst>
                <a:ext uri="{FF2B5EF4-FFF2-40B4-BE49-F238E27FC236}">
                  <a16:creationId xmlns:a16="http://schemas.microsoft.com/office/drawing/2014/main" id="{DBDBBA6D-405A-C686-FC5F-87F339678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2624181"/>
              <a:ext cx="3246120" cy="50889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82BE9F-35A6-BDDF-9A75-A8E1AE593AD3}"/>
                </a:ext>
              </a:extLst>
            </p:cNvPr>
            <p:cNvSpPr txBox="1"/>
            <p:nvPr/>
          </p:nvSpPr>
          <p:spPr>
            <a:xfrm>
              <a:off x="1123950" y="2206877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APP-fl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7D8C0E-9D7A-6EDE-E9A4-6932B3B0318C}"/>
                </a:ext>
              </a:extLst>
            </p:cNvPr>
            <p:cNvSpPr txBox="1"/>
            <p:nvPr/>
          </p:nvSpPr>
          <p:spPr>
            <a:xfrm>
              <a:off x="774233" y="4020378"/>
              <a:ext cx="869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APP-ctf99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AB0DDD-2988-85E9-4E12-7E7B9E6EC16F}"/>
                </a:ext>
              </a:extLst>
            </p:cNvPr>
            <p:cNvSpPr txBox="1"/>
            <p:nvPr/>
          </p:nvSpPr>
          <p:spPr>
            <a:xfrm rot="16200000">
              <a:off x="1508895" y="1456934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749012-3FA4-2D05-3F1D-4588B7D40863}"/>
                </a:ext>
              </a:extLst>
            </p:cNvPr>
            <p:cNvSpPr txBox="1"/>
            <p:nvPr/>
          </p:nvSpPr>
          <p:spPr>
            <a:xfrm rot="16200000">
              <a:off x="2015588" y="1050274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A82C61-0EC2-3AEB-6685-F0E36A20BDF3}"/>
                </a:ext>
              </a:extLst>
            </p:cNvPr>
            <p:cNvSpPr txBox="1"/>
            <p:nvPr/>
          </p:nvSpPr>
          <p:spPr>
            <a:xfrm rot="16200000">
              <a:off x="2274168" y="1285356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;APP 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446F84-F333-E6E9-D35E-8ADBBDD86300}"/>
                </a:ext>
              </a:extLst>
            </p:cNvPr>
            <p:cNvSpPr txBox="1"/>
            <p:nvPr/>
          </p:nvSpPr>
          <p:spPr>
            <a:xfrm rot="16200000">
              <a:off x="2678303" y="981918"/>
              <a:ext cx="22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;Olig2-cre;APP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F52083-483A-E2DE-9759-013E98770545}"/>
                </a:ext>
              </a:extLst>
            </p:cNvPr>
            <p:cNvSpPr txBox="1"/>
            <p:nvPr/>
          </p:nvSpPr>
          <p:spPr>
            <a:xfrm rot="16200000">
              <a:off x="1734016" y="1436837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EAD587-C38E-00E7-000B-9386A6CD922B}"/>
                </a:ext>
              </a:extLst>
            </p:cNvPr>
            <p:cNvSpPr txBox="1"/>
            <p:nvPr/>
          </p:nvSpPr>
          <p:spPr>
            <a:xfrm rot="16200000">
              <a:off x="1966142" y="1436837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6C5E80-1911-D8A8-8668-8919240A7EE4}"/>
                </a:ext>
              </a:extLst>
            </p:cNvPr>
            <p:cNvSpPr txBox="1"/>
            <p:nvPr/>
          </p:nvSpPr>
          <p:spPr>
            <a:xfrm rot="16200000">
              <a:off x="1789896" y="1046792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7C0988-ADDC-0CB5-8B44-21D505DD9330}"/>
                </a:ext>
              </a:extLst>
            </p:cNvPr>
            <p:cNvSpPr txBox="1"/>
            <p:nvPr/>
          </p:nvSpPr>
          <p:spPr>
            <a:xfrm rot="16200000">
              <a:off x="2486605" y="1272753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;APP 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951589-3FEC-77F9-C849-C35531C8D209}"/>
                </a:ext>
              </a:extLst>
            </p:cNvPr>
            <p:cNvSpPr txBox="1"/>
            <p:nvPr/>
          </p:nvSpPr>
          <p:spPr>
            <a:xfrm rot="16200000">
              <a:off x="2431290" y="991735"/>
              <a:ext cx="22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Bace1</a:t>
              </a:r>
              <a:r>
                <a:rPr lang="en-US" sz="1200" baseline="30000" dirty="0">
                  <a:solidFill>
                    <a:srgbClr val="FF0000"/>
                  </a:solidFill>
                </a:rPr>
                <a:t>fl/fl</a:t>
              </a:r>
              <a:r>
                <a:rPr lang="en-US" sz="1200" dirty="0">
                  <a:solidFill>
                    <a:srgbClr val="FF0000"/>
                  </a:solidFill>
                </a:rPr>
                <a:t>;Olig2-cre;APP</a:t>
              </a:r>
              <a:r>
                <a:rPr lang="en-US" sz="1200" baseline="30000" dirty="0">
                  <a:solidFill>
                    <a:srgbClr val="FF0000"/>
                  </a:solidFill>
                </a:rPr>
                <a:t>NL-G-F/</a:t>
              </a:r>
              <a:r>
                <a:rPr lang="en-US" sz="1200" baseline="30000" dirty="0" err="1">
                  <a:solidFill>
                    <a:srgbClr val="FF0000"/>
                  </a:solidFill>
                </a:rPr>
                <a:t>wt</a:t>
              </a:r>
              <a:endParaRPr lang="en-US" sz="1200" baseline="30000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2DB8A1-2FF2-99FF-7D99-EF5AB83E162A}"/>
                </a:ext>
              </a:extLst>
            </p:cNvPr>
            <p:cNvCxnSpPr/>
            <p:nvPr/>
          </p:nvCxnSpPr>
          <p:spPr>
            <a:xfrm>
              <a:off x="1644006" y="2345376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4FB7793-EE75-23E2-DF7B-423403D11411}"/>
                </a:ext>
              </a:extLst>
            </p:cNvPr>
            <p:cNvCxnSpPr/>
            <p:nvPr/>
          </p:nvCxnSpPr>
          <p:spPr>
            <a:xfrm>
              <a:off x="1606524" y="4158877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E6DA4A-6FEE-782E-2BF4-69055F8C6F86}"/>
                </a:ext>
              </a:extLst>
            </p:cNvPr>
            <p:cNvSpPr txBox="1"/>
            <p:nvPr/>
          </p:nvSpPr>
          <p:spPr>
            <a:xfrm>
              <a:off x="1110606" y="2681968"/>
              <a:ext cx="656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BACE1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23B1653-DF5E-A9D2-1A67-0E1DACBAE00F}"/>
                </a:ext>
              </a:extLst>
            </p:cNvPr>
            <p:cNvCxnSpPr/>
            <p:nvPr/>
          </p:nvCxnSpPr>
          <p:spPr>
            <a:xfrm>
              <a:off x="1686874" y="2829992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7ADA7D0-1AA6-E189-5109-C2275DCF8027}"/>
                </a:ext>
              </a:extLst>
            </p:cNvPr>
            <p:cNvSpPr txBox="1"/>
            <p:nvPr/>
          </p:nvSpPr>
          <p:spPr>
            <a:xfrm>
              <a:off x="1058651" y="4131989"/>
              <a:ext cx="6198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-ctf83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A89913C-C3D2-98EF-EC85-6F679FCEA32B}"/>
                </a:ext>
              </a:extLst>
            </p:cNvPr>
            <p:cNvCxnSpPr/>
            <p:nvPr/>
          </p:nvCxnSpPr>
          <p:spPr>
            <a:xfrm>
              <a:off x="1596999" y="4254127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" name="Picture 3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2CB4D801-4383-2C7B-9A9C-C08951BEB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6817" y="4957604"/>
              <a:ext cx="3299648" cy="17440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48F28B-6580-2AC2-B77D-F7734B1D15CC}"/>
                </a:ext>
              </a:extLst>
            </p:cNvPr>
            <p:cNvSpPr txBox="1"/>
            <p:nvPr/>
          </p:nvSpPr>
          <p:spPr>
            <a:xfrm>
              <a:off x="1192355" y="4993780"/>
              <a:ext cx="5743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actin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9B11257-F269-1620-8369-9D5371E55C28}"/>
                </a:ext>
              </a:extLst>
            </p:cNvPr>
            <p:cNvCxnSpPr/>
            <p:nvPr/>
          </p:nvCxnSpPr>
          <p:spPr>
            <a:xfrm>
              <a:off x="1660845" y="5132280"/>
              <a:ext cx="17274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079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FADC117-F2A1-4277-AE75-6A20329853DC}"/>
              </a:ext>
            </a:extLst>
          </p:cNvPr>
          <p:cNvGrpSpPr/>
          <p:nvPr/>
        </p:nvGrpSpPr>
        <p:grpSpPr>
          <a:xfrm>
            <a:off x="2015687" y="486817"/>
            <a:ext cx="3362979" cy="5991688"/>
            <a:chOff x="2015687" y="486817"/>
            <a:chExt cx="3362979" cy="5991688"/>
          </a:xfrm>
        </p:grpSpPr>
        <p:pic>
          <p:nvPicPr>
            <p:cNvPr id="25" name="Picture 24" descr="A white rectangular object with holes&#10;&#10;Description automatically generated">
              <a:extLst>
                <a:ext uri="{FF2B5EF4-FFF2-40B4-BE49-F238E27FC236}">
                  <a16:creationId xmlns:a16="http://schemas.microsoft.com/office/drawing/2014/main" id="{A100EEF0-3A28-991A-C4DE-D6C38C517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80" y="4354218"/>
              <a:ext cx="2649110" cy="2124287"/>
            </a:xfrm>
            <a:prstGeom prst="rect">
              <a:avLst/>
            </a:prstGeom>
          </p:spPr>
        </p:pic>
        <p:pic>
          <p:nvPicPr>
            <p:cNvPr id="4" name="Picture 3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E8FD0D15-97C7-5734-D5BD-DB8DCCA7F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660" y="3468110"/>
              <a:ext cx="2748006" cy="2193531"/>
            </a:xfrm>
            <a:prstGeom prst="rect">
              <a:avLst/>
            </a:prstGeom>
          </p:spPr>
        </p:pic>
        <p:pic>
          <p:nvPicPr>
            <p:cNvPr id="13" name="Picture 12" descr="A close-up of a dna test&#10;&#10;Description automatically generated">
              <a:extLst>
                <a:ext uri="{FF2B5EF4-FFF2-40B4-BE49-F238E27FC236}">
                  <a16:creationId xmlns:a16="http://schemas.microsoft.com/office/drawing/2014/main" id="{4EFCF4F2-8DBD-E6C4-E22C-8E60D8F6D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1325" y="2521393"/>
              <a:ext cx="2808182" cy="2261133"/>
            </a:xfrm>
            <a:prstGeom prst="rect">
              <a:avLst/>
            </a:prstGeom>
          </p:spPr>
        </p:pic>
        <p:pic>
          <p:nvPicPr>
            <p:cNvPr id="9" name="Picture 8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9300726A-D233-1D52-2BA2-13774A2F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082" y="1806554"/>
              <a:ext cx="2729992" cy="2193531"/>
            </a:xfrm>
            <a:prstGeom prst="rect">
              <a:avLst/>
            </a:prstGeom>
          </p:spPr>
        </p:pic>
        <p:pic>
          <p:nvPicPr>
            <p:cNvPr id="5" name="Picture 4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5D93BC2D-44C5-BE2E-39A5-19A04BD69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5687" y="703631"/>
              <a:ext cx="3120732" cy="2547664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B8F3D47-6E94-3F4C-3D59-23063EBF8E3E}"/>
                </a:ext>
              </a:extLst>
            </p:cNvPr>
            <p:cNvSpPr txBox="1"/>
            <p:nvPr/>
          </p:nvSpPr>
          <p:spPr>
            <a:xfrm>
              <a:off x="2750137" y="2090297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APP-fl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BC969F5-D35E-135B-C32A-207D6D7FA87E}"/>
                </a:ext>
              </a:extLst>
            </p:cNvPr>
            <p:cNvSpPr txBox="1"/>
            <p:nvPr/>
          </p:nvSpPr>
          <p:spPr>
            <a:xfrm>
              <a:off x="2457679" y="3488113"/>
              <a:ext cx="655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BACE1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158EFA7-C5A0-5C7F-64EB-3D51441BAC7D}"/>
                </a:ext>
              </a:extLst>
            </p:cNvPr>
            <p:cNvSpPr txBox="1"/>
            <p:nvPr/>
          </p:nvSpPr>
          <p:spPr>
            <a:xfrm>
              <a:off x="2577999" y="3974715"/>
              <a:ext cx="7092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</a:t>
              </a:r>
              <a:r>
                <a:rPr lang="en-US" sz="1200" b="1" dirty="0" err="1">
                  <a:solidFill>
                    <a:schemeClr val="accent2"/>
                  </a:solidFill>
                </a:rPr>
                <a:t>ctf</a:t>
              </a:r>
              <a:endParaRPr 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2CEC481-7CD1-E105-9011-4ECEAF25803D}"/>
                </a:ext>
              </a:extLst>
            </p:cNvPr>
            <p:cNvSpPr txBox="1"/>
            <p:nvPr/>
          </p:nvSpPr>
          <p:spPr>
            <a:xfrm>
              <a:off x="2712934" y="5601457"/>
              <a:ext cx="5743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actin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2BACC5-703F-FCB3-19DD-98C5DC88E9EA}"/>
                </a:ext>
              </a:extLst>
            </p:cNvPr>
            <p:cNvSpPr txBox="1"/>
            <p:nvPr/>
          </p:nvSpPr>
          <p:spPr>
            <a:xfrm>
              <a:off x="2750137" y="4798123"/>
              <a:ext cx="597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Olig2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6D71AE8-60A3-BBF6-15D0-CB3CF9640F44}"/>
                </a:ext>
              </a:extLst>
            </p:cNvPr>
            <p:cNvSpPr txBox="1"/>
            <p:nvPr/>
          </p:nvSpPr>
          <p:spPr>
            <a:xfrm rot="16200000">
              <a:off x="2966715" y="1629195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CC29C33-0611-C197-E5B4-B625B0A189E7}"/>
                </a:ext>
              </a:extLst>
            </p:cNvPr>
            <p:cNvSpPr txBox="1"/>
            <p:nvPr/>
          </p:nvSpPr>
          <p:spPr>
            <a:xfrm rot="16200000">
              <a:off x="2825854" y="1210619"/>
              <a:ext cx="1724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B86ABAB-EC27-A62A-5592-64531EFD424E}"/>
                </a:ext>
              </a:extLst>
            </p:cNvPr>
            <p:cNvSpPr txBox="1"/>
            <p:nvPr/>
          </p:nvSpPr>
          <p:spPr>
            <a:xfrm rot="16200000">
              <a:off x="3108837" y="1268983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;APP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NL-G-F/</a:t>
              </a:r>
              <a:r>
                <a:rPr lang="en-US" sz="1200" baseline="30000" dirty="0" err="1">
                  <a:solidFill>
                    <a:schemeClr val="accent2"/>
                  </a:solidFill>
                </a:rPr>
                <a:t>wt</a:t>
              </a:r>
              <a:endParaRPr lang="en-US" sz="1200" baseline="30000" dirty="0">
                <a:solidFill>
                  <a:schemeClr val="accent2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88C093B-CFB1-1629-A6A6-935C378A2480}"/>
                </a:ext>
              </a:extLst>
            </p:cNvPr>
            <p:cNvSpPr txBox="1"/>
            <p:nvPr/>
          </p:nvSpPr>
          <p:spPr>
            <a:xfrm rot="16200000">
              <a:off x="3464232" y="1216983"/>
              <a:ext cx="1542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;Olig2-cre;</a:t>
              </a:r>
            </a:p>
            <a:p>
              <a:r>
                <a:rPr lang="en-US" sz="1200" dirty="0">
                  <a:solidFill>
                    <a:schemeClr val="accent2"/>
                  </a:solidFill>
                </a:rPr>
                <a:t>APP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NL-G-F/</a:t>
              </a:r>
              <a:r>
                <a:rPr lang="en-US" sz="1200" baseline="30000" dirty="0" err="1">
                  <a:solidFill>
                    <a:schemeClr val="accent2"/>
                  </a:solidFill>
                </a:rPr>
                <a:t>wt</a:t>
              </a:r>
              <a:endParaRPr lang="en-US" sz="1200" baseline="300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4A7A2EA-2CAC-18EA-CF2C-BB510DAF635E}"/>
              </a:ext>
            </a:extLst>
          </p:cNvPr>
          <p:cNvSpPr txBox="1"/>
          <p:nvPr/>
        </p:nvSpPr>
        <p:spPr>
          <a:xfrm>
            <a:off x="5988521" y="2464845"/>
            <a:ext cx="1971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O4+ cells at P13</a:t>
            </a:r>
          </a:p>
          <a:p>
            <a:r>
              <a:rPr lang="en-US" dirty="0"/>
              <a:t>on 04/18/2024</a:t>
            </a:r>
          </a:p>
        </p:txBody>
      </p:sp>
    </p:spTree>
    <p:extLst>
      <p:ext uri="{BB962C8B-B14F-4D97-AF65-F5344CB8AC3E}">
        <p14:creationId xmlns:p14="http://schemas.microsoft.com/office/powerpoint/2010/main" val="3011600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C96EFD-8DBA-15A3-588A-8794A5C17898}"/>
              </a:ext>
            </a:extLst>
          </p:cNvPr>
          <p:cNvGrpSpPr/>
          <p:nvPr/>
        </p:nvGrpSpPr>
        <p:grpSpPr>
          <a:xfrm>
            <a:off x="2360372" y="412068"/>
            <a:ext cx="3419209" cy="6194669"/>
            <a:chOff x="2360372" y="412068"/>
            <a:chExt cx="3419209" cy="6194669"/>
          </a:xfrm>
        </p:grpSpPr>
        <p:pic>
          <p:nvPicPr>
            <p:cNvPr id="29" name="Picture 28" descr="A close-up of a black and white photo&#10;&#10;Description automatically generated">
              <a:extLst>
                <a:ext uri="{FF2B5EF4-FFF2-40B4-BE49-F238E27FC236}">
                  <a16:creationId xmlns:a16="http://schemas.microsoft.com/office/drawing/2014/main" id="{B4D5DB09-3850-E1B1-4117-C5D55E071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6226" y="4777965"/>
              <a:ext cx="2291045" cy="1828772"/>
            </a:xfrm>
            <a:prstGeom prst="rect">
              <a:avLst/>
            </a:prstGeom>
          </p:spPr>
        </p:pic>
        <p:pic>
          <p:nvPicPr>
            <p:cNvPr id="15" name="Picture 14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FDD5720A-BEFB-3680-5592-6EE8D3ADB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497" y="3294595"/>
              <a:ext cx="3022988" cy="2413472"/>
            </a:xfrm>
            <a:prstGeom prst="rect">
              <a:avLst/>
            </a:prstGeom>
          </p:spPr>
        </p:pic>
        <p:pic>
          <p:nvPicPr>
            <p:cNvPr id="9" name="Picture 8" descr="A black and white photo of a rectangular object&#10;&#10;Description automatically generated">
              <a:extLst>
                <a:ext uri="{FF2B5EF4-FFF2-40B4-BE49-F238E27FC236}">
                  <a16:creationId xmlns:a16="http://schemas.microsoft.com/office/drawing/2014/main" id="{3A63E01E-4A37-757C-1CB4-51110F553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0372" y="2356216"/>
              <a:ext cx="3200399" cy="2556533"/>
            </a:xfrm>
            <a:prstGeom prst="rect">
              <a:avLst/>
            </a:prstGeom>
          </p:spPr>
        </p:pic>
        <p:pic>
          <p:nvPicPr>
            <p:cNvPr id="13" name="Picture 12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C44EB942-540B-6EDE-7575-51B991F2E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6206" y="2296116"/>
              <a:ext cx="2468880" cy="1970355"/>
            </a:xfrm>
            <a:prstGeom prst="rect">
              <a:avLst/>
            </a:prstGeom>
          </p:spPr>
        </p:pic>
        <p:pic>
          <p:nvPicPr>
            <p:cNvPr id="11" name="Picture 10" descr="A white rectangular object with lines on it&#10;&#10;Description automatically generated">
              <a:extLst>
                <a:ext uri="{FF2B5EF4-FFF2-40B4-BE49-F238E27FC236}">
                  <a16:creationId xmlns:a16="http://schemas.microsoft.com/office/drawing/2014/main" id="{4423E9A9-514D-BACD-2DDA-23A5FD7F9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7871" y="412068"/>
              <a:ext cx="3331710" cy="266142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4CFE08-F80D-298C-8C94-E300A0E897C5}"/>
                </a:ext>
              </a:extLst>
            </p:cNvPr>
            <p:cNvSpPr txBox="1"/>
            <p:nvPr/>
          </p:nvSpPr>
          <p:spPr>
            <a:xfrm>
              <a:off x="3671702" y="2671066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APP-fl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3C7DBD-CA7F-AEEC-9791-135FB1FAD1BF}"/>
                </a:ext>
              </a:extLst>
            </p:cNvPr>
            <p:cNvSpPr txBox="1"/>
            <p:nvPr/>
          </p:nvSpPr>
          <p:spPr>
            <a:xfrm rot="16200000">
              <a:off x="4421127" y="2025619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EB1B91-88E3-1012-7B35-DDD83EFCA886}"/>
                </a:ext>
              </a:extLst>
            </p:cNvPr>
            <p:cNvSpPr txBox="1"/>
            <p:nvPr/>
          </p:nvSpPr>
          <p:spPr>
            <a:xfrm rot="16200000">
              <a:off x="3943529" y="1737344"/>
              <a:ext cx="15425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5B8D1D-2B87-28CC-A97B-3D5BBA2C301F}"/>
                </a:ext>
              </a:extLst>
            </p:cNvPr>
            <p:cNvSpPr txBox="1"/>
            <p:nvPr/>
          </p:nvSpPr>
          <p:spPr>
            <a:xfrm rot="16200000">
              <a:off x="3716610" y="1714432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;APP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NL-G-F/</a:t>
              </a:r>
              <a:r>
                <a:rPr lang="en-US" sz="1200" baseline="30000" dirty="0" err="1">
                  <a:solidFill>
                    <a:schemeClr val="accent2"/>
                  </a:solidFill>
                </a:rPr>
                <a:t>wt</a:t>
              </a:r>
              <a:endParaRPr lang="en-US" sz="1200" baseline="30000" dirty="0">
                <a:solidFill>
                  <a:schemeClr val="accent2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88866F-7691-96D7-6506-A509A2F30343}"/>
                </a:ext>
              </a:extLst>
            </p:cNvPr>
            <p:cNvSpPr txBox="1"/>
            <p:nvPr/>
          </p:nvSpPr>
          <p:spPr>
            <a:xfrm rot="16200000">
              <a:off x="3240536" y="1444512"/>
              <a:ext cx="21767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;Olig2-cre;APP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NL-G-F/</a:t>
              </a:r>
              <a:r>
                <a:rPr lang="en-US" sz="1200" baseline="30000" dirty="0" err="1">
                  <a:solidFill>
                    <a:schemeClr val="accent2"/>
                  </a:solidFill>
                </a:rPr>
                <a:t>wt</a:t>
              </a:r>
              <a:endParaRPr lang="en-US" sz="1200" baseline="30000" dirty="0">
                <a:solidFill>
                  <a:schemeClr val="accent2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C10CF6-A0EB-4C4E-E437-6F874B1C06B0}"/>
                </a:ext>
              </a:extLst>
            </p:cNvPr>
            <p:cNvSpPr txBox="1"/>
            <p:nvPr/>
          </p:nvSpPr>
          <p:spPr>
            <a:xfrm>
              <a:off x="3691835" y="2995096"/>
              <a:ext cx="689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BACE1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9E0A75D-2A62-A36B-70EF-A8F49CCA329D}"/>
                </a:ext>
              </a:extLst>
            </p:cNvPr>
            <p:cNvSpPr txBox="1"/>
            <p:nvPr/>
          </p:nvSpPr>
          <p:spPr>
            <a:xfrm>
              <a:off x="3653568" y="4263602"/>
              <a:ext cx="727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APP-</a:t>
              </a:r>
              <a:r>
                <a:rPr lang="en-US" sz="1200" b="1" dirty="0" err="1">
                  <a:solidFill>
                    <a:schemeClr val="accent2"/>
                  </a:solidFill>
                </a:rPr>
                <a:t>ctf</a:t>
              </a:r>
              <a:endParaRPr 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DB63B74-68C9-9198-AF98-BC84D5403094}"/>
                </a:ext>
              </a:extLst>
            </p:cNvPr>
            <p:cNvSpPr txBox="1"/>
            <p:nvPr/>
          </p:nvSpPr>
          <p:spPr>
            <a:xfrm>
              <a:off x="3769316" y="5189101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Olig2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CD438F-E183-9E76-44AF-5D9D7CB3595D}"/>
                </a:ext>
              </a:extLst>
            </p:cNvPr>
            <p:cNvSpPr txBox="1"/>
            <p:nvPr/>
          </p:nvSpPr>
          <p:spPr>
            <a:xfrm>
              <a:off x="3734383" y="5942562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Actin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915C5F-4100-F831-F911-673D7080BA8D}"/>
              </a:ext>
            </a:extLst>
          </p:cNvPr>
          <p:cNvSpPr txBox="1"/>
          <p:nvPr/>
        </p:nvSpPr>
        <p:spPr>
          <a:xfrm>
            <a:off x="6256605" y="2671389"/>
            <a:ext cx="1971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O4+ cells at P13</a:t>
            </a:r>
          </a:p>
          <a:p>
            <a:r>
              <a:rPr lang="en-US" dirty="0"/>
              <a:t>on 05/01/2024</a:t>
            </a:r>
          </a:p>
        </p:txBody>
      </p:sp>
    </p:spTree>
    <p:extLst>
      <p:ext uri="{BB962C8B-B14F-4D97-AF65-F5344CB8AC3E}">
        <p14:creationId xmlns:p14="http://schemas.microsoft.com/office/powerpoint/2010/main" val="122213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D8BA913-C6B6-9EAC-64D0-E9C30BA246C5}"/>
              </a:ext>
            </a:extLst>
          </p:cNvPr>
          <p:cNvSpPr txBox="1"/>
          <p:nvPr/>
        </p:nvSpPr>
        <p:spPr>
          <a:xfrm>
            <a:off x="5993225" y="3357319"/>
            <a:ext cx="1971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O4+ cells at P13</a:t>
            </a:r>
          </a:p>
          <a:p>
            <a:r>
              <a:rPr lang="en-US" dirty="0"/>
              <a:t>on 10/25/2023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7E3348A-28F6-23D1-72AE-269CADFB6D3D}"/>
              </a:ext>
            </a:extLst>
          </p:cNvPr>
          <p:cNvGrpSpPr/>
          <p:nvPr/>
        </p:nvGrpSpPr>
        <p:grpSpPr>
          <a:xfrm>
            <a:off x="2139843" y="920070"/>
            <a:ext cx="3303399" cy="4783398"/>
            <a:chOff x="2139843" y="920070"/>
            <a:chExt cx="3303399" cy="4783398"/>
          </a:xfrm>
        </p:grpSpPr>
        <p:pic>
          <p:nvPicPr>
            <p:cNvPr id="14" name="Picture 13" descr="A close-up of a test&#10;&#10;Description automatically generated">
              <a:extLst>
                <a:ext uri="{FF2B5EF4-FFF2-40B4-BE49-F238E27FC236}">
                  <a16:creationId xmlns:a16="http://schemas.microsoft.com/office/drawing/2014/main" id="{A320A1AA-CBA1-C745-ACDB-8546257AA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871" y="3869394"/>
              <a:ext cx="2294968" cy="1834074"/>
            </a:xfrm>
            <a:prstGeom prst="rect">
              <a:avLst/>
            </a:prstGeom>
          </p:spPr>
        </p:pic>
        <p:pic>
          <p:nvPicPr>
            <p:cNvPr id="7" name="Picture 6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8235A4C7-E26D-D429-3F32-41ED023E1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342" y="2636596"/>
              <a:ext cx="2458311" cy="1964902"/>
            </a:xfrm>
            <a:prstGeom prst="rect">
              <a:avLst/>
            </a:prstGeom>
          </p:spPr>
        </p:pic>
        <p:pic>
          <p:nvPicPr>
            <p:cNvPr id="9" name="Picture 8" descr="A rectangular object with a black background&#10;&#10;Description automatically generated">
              <a:extLst>
                <a:ext uri="{FF2B5EF4-FFF2-40B4-BE49-F238E27FC236}">
                  <a16:creationId xmlns:a16="http://schemas.microsoft.com/office/drawing/2014/main" id="{A126CD65-7A4D-A704-5273-AC10F2877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5666" y="1957071"/>
              <a:ext cx="2534886" cy="2026108"/>
            </a:xfrm>
            <a:prstGeom prst="rect">
              <a:avLst/>
            </a:prstGeom>
          </p:spPr>
        </p:pic>
        <p:pic>
          <p:nvPicPr>
            <p:cNvPr id="5" name="Picture 4" descr="A close-up of a test strip&#10;&#10;Description automatically generated">
              <a:extLst>
                <a:ext uri="{FF2B5EF4-FFF2-40B4-BE49-F238E27FC236}">
                  <a16:creationId xmlns:a16="http://schemas.microsoft.com/office/drawing/2014/main" id="{C35DDF5F-4409-02D5-9B47-594806915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4082" y="997155"/>
              <a:ext cx="2899160" cy="231461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08331D-E8EE-DA75-1B1A-F3B45826071F}"/>
                </a:ext>
              </a:extLst>
            </p:cNvPr>
            <p:cNvSpPr txBox="1"/>
            <p:nvPr/>
          </p:nvSpPr>
          <p:spPr>
            <a:xfrm>
              <a:off x="3010927" y="3052438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APP-fl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8E0A55-43A7-2A9F-3E90-2F056903331F}"/>
                </a:ext>
              </a:extLst>
            </p:cNvPr>
            <p:cNvSpPr txBox="1"/>
            <p:nvPr/>
          </p:nvSpPr>
          <p:spPr>
            <a:xfrm rot="16200000">
              <a:off x="3838495" y="2451055"/>
              <a:ext cx="91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59A686-CF50-42B4-897F-2A0736B8A60C}"/>
                </a:ext>
              </a:extLst>
            </p:cNvPr>
            <p:cNvSpPr txBox="1"/>
            <p:nvPr/>
          </p:nvSpPr>
          <p:spPr>
            <a:xfrm rot="16200000">
              <a:off x="3360897" y="2162780"/>
              <a:ext cx="15425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A3CC53-7316-D9E6-BC8D-D9BF68D084A0}"/>
                </a:ext>
              </a:extLst>
            </p:cNvPr>
            <p:cNvSpPr txBox="1"/>
            <p:nvPr/>
          </p:nvSpPr>
          <p:spPr>
            <a:xfrm rot="16200000">
              <a:off x="3133978" y="2139868"/>
              <a:ext cx="16231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;APP 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NL-G-F/</a:t>
              </a:r>
              <a:r>
                <a:rPr lang="en-US" sz="1200" baseline="30000" dirty="0" err="1">
                  <a:solidFill>
                    <a:schemeClr val="accent2"/>
                  </a:solidFill>
                </a:rPr>
                <a:t>wt</a:t>
              </a:r>
              <a:endParaRPr lang="en-US" sz="1200" baseline="30000" dirty="0">
                <a:solidFill>
                  <a:schemeClr val="accent2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5F212F-3576-9E3E-8884-308F7D36BD89}"/>
                </a:ext>
              </a:extLst>
            </p:cNvPr>
            <p:cNvSpPr txBox="1"/>
            <p:nvPr/>
          </p:nvSpPr>
          <p:spPr>
            <a:xfrm rot="16200000">
              <a:off x="2657904" y="1869948"/>
              <a:ext cx="21767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fl/fl</a:t>
              </a:r>
              <a:r>
                <a:rPr lang="en-US" sz="1200" dirty="0">
                  <a:solidFill>
                    <a:schemeClr val="accent2"/>
                  </a:solidFill>
                </a:rPr>
                <a:t>;Olig2-cre;APP</a:t>
              </a:r>
              <a:r>
                <a:rPr lang="en-US" sz="1200" baseline="30000" dirty="0">
                  <a:solidFill>
                    <a:schemeClr val="accent2"/>
                  </a:solidFill>
                </a:rPr>
                <a:t>NL-G-F/</a:t>
              </a:r>
              <a:r>
                <a:rPr lang="en-US" sz="1200" baseline="30000" dirty="0" err="1">
                  <a:solidFill>
                    <a:schemeClr val="accent2"/>
                  </a:solidFill>
                </a:rPr>
                <a:t>wt</a:t>
              </a:r>
              <a:endParaRPr lang="en-US" sz="1200" baseline="30000" dirty="0">
                <a:solidFill>
                  <a:schemeClr val="accent2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BC5256-D75F-763E-BD72-D8539D956D90}"/>
                </a:ext>
              </a:extLst>
            </p:cNvPr>
            <p:cNvSpPr txBox="1"/>
            <p:nvPr/>
          </p:nvSpPr>
          <p:spPr>
            <a:xfrm>
              <a:off x="2950851" y="3264986"/>
              <a:ext cx="689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BACE1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7741BB-2671-54A0-7D3E-D66C28FAA5EC}"/>
                </a:ext>
              </a:extLst>
            </p:cNvPr>
            <p:cNvSpPr txBox="1"/>
            <p:nvPr/>
          </p:nvSpPr>
          <p:spPr>
            <a:xfrm>
              <a:off x="2915558" y="4074200"/>
              <a:ext cx="727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APP-</a:t>
              </a:r>
              <a:r>
                <a:rPr lang="en-US" sz="1200" dirty="0" err="1">
                  <a:solidFill>
                    <a:schemeClr val="accent2"/>
                  </a:solidFill>
                </a:rPr>
                <a:t>ctf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C17AD4-62E1-DF9F-3176-6AA18BC4F826}"/>
                </a:ext>
              </a:extLst>
            </p:cNvPr>
            <p:cNvSpPr txBox="1"/>
            <p:nvPr/>
          </p:nvSpPr>
          <p:spPr>
            <a:xfrm>
              <a:off x="2974445" y="5184917"/>
              <a:ext cx="6153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Olig2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1DB7218-2C07-BF10-F6A5-6D99B4596FD6}"/>
                </a:ext>
              </a:extLst>
            </p:cNvPr>
            <p:cNvSpPr txBox="1"/>
            <p:nvPr/>
          </p:nvSpPr>
          <p:spPr>
            <a:xfrm>
              <a:off x="2139843" y="5046417"/>
              <a:ext cx="1386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>
                  <a:solidFill>
                    <a:schemeClr val="accent2"/>
                  </a:solidFill>
                </a:rPr>
                <a:t>reprobe</a:t>
              </a:r>
              <a:r>
                <a:rPr lang="en-US" sz="1200" dirty="0">
                  <a:solidFill>
                    <a:schemeClr val="accent2"/>
                  </a:solidFill>
                </a:rPr>
                <a:t> with Actin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354E535-2214-8B00-E009-3CDAE907BFC4}"/>
                </a:ext>
              </a:extLst>
            </p:cNvPr>
            <p:cNvCxnSpPr/>
            <p:nvPr/>
          </p:nvCxnSpPr>
          <p:spPr>
            <a:xfrm>
              <a:off x="3462257" y="5317869"/>
              <a:ext cx="1619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D073DA7-C66A-B614-4DBC-03A529A0FA7C}"/>
                </a:ext>
              </a:extLst>
            </p:cNvPr>
            <p:cNvCxnSpPr/>
            <p:nvPr/>
          </p:nvCxnSpPr>
          <p:spPr>
            <a:xfrm>
              <a:off x="3502408" y="3207836"/>
              <a:ext cx="1619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8521B52-B889-F789-BB6F-66AB256BD6D6}"/>
                </a:ext>
              </a:extLst>
            </p:cNvPr>
            <p:cNvCxnSpPr/>
            <p:nvPr/>
          </p:nvCxnSpPr>
          <p:spPr>
            <a:xfrm>
              <a:off x="3502408" y="3404944"/>
              <a:ext cx="1619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16240D0-179B-0760-CDE4-C1CFC4BAA875}"/>
                </a:ext>
              </a:extLst>
            </p:cNvPr>
            <p:cNvCxnSpPr/>
            <p:nvPr/>
          </p:nvCxnSpPr>
          <p:spPr>
            <a:xfrm>
              <a:off x="3490832" y="4238625"/>
              <a:ext cx="1619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17095F7-AE07-87B7-901C-FFD4CCB81102}"/>
                </a:ext>
              </a:extLst>
            </p:cNvPr>
            <p:cNvCxnSpPr/>
            <p:nvPr/>
          </p:nvCxnSpPr>
          <p:spPr>
            <a:xfrm>
              <a:off x="3445857" y="5238750"/>
              <a:ext cx="1619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3471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paper with black dots&#10;&#10;Description automatically generated">
            <a:extLst>
              <a:ext uri="{FF2B5EF4-FFF2-40B4-BE49-F238E27FC236}">
                <a16:creationId xmlns:a16="http://schemas.microsoft.com/office/drawing/2014/main" id="{8676A017-F19C-B3E7-6FA3-252E32E0B0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8" t="36248" r="5011" b="23149"/>
          <a:stretch/>
        </p:blipFill>
        <p:spPr>
          <a:xfrm>
            <a:off x="1355059" y="3007151"/>
            <a:ext cx="5894816" cy="24939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3E5B4D-AAC3-ABB6-DB0A-5DBDEA5F245F}"/>
              </a:ext>
            </a:extLst>
          </p:cNvPr>
          <p:cNvSpPr txBox="1"/>
          <p:nvPr/>
        </p:nvSpPr>
        <p:spPr>
          <a:xfrm>
            <a:off x="548215" y="2380682"/>
            <a:ext cx="784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ADAM10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EBF33E-98AC-B430-F774-6195C56BF2E8}"/>
              </a:ext>
            </a:extLst>
          </p:cNvPr>
          <p:cNvSpPr txBox="1"/>
          <p:nvPr/>
        </p:nvSpPr>
        <p:spPr>
          <a:xfrm>
            <a:off x="671191" y="3363231"/>
            <a:ext cx="893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B-actin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5DC513-F455-974E-510D-277C4C4A7063}"/>
              </a:ext>
            </a:extLst>
          </p:cNvPr>
          <p:cNvCxnSpPr>
            <a:cxnSpLocks/>
          </p:cNvCxnSpPr>
          <p:nvPr/>
        </p:nvCxnSpPr>
        <p:spPr>
          <a:xfrm>
            <a:off x="2280495" y="787512"/>
            <a:ext cx="860964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031371-6982-8D0D-CB38-48CECDEAEFE6}"/>
              </a:ext>
            </a:extLst>
          </p:cNvPr>
          <p:cNvCxnSpPr>
            <a:cxnSpLocks/>
          </p:cNvCxnSpPr>
          <p:nvPr/>
        </p:nvCxnSpPr>
        <p:spPr>
          <a:xfrm>
            <a:off x="3270023" y="787512"/>
            <a:ext cx="11585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65F26E0-E325-ADB8-60B2-77B54F172683}"/>
              </a:ext>
            </a:extLst>
          </p:cNvPr>
          <p:cNvSpPr txBox="1"/>
          <p:nvPr/>
        </p:nvSpPr>
        <p:spPr>
          <a:xfrm>
            <a:off x="1969320" y="459525"/>
            <a:ext cx="1334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Bace1</a:t>
            </a:r>
            <a:r>
              <a:rPr lang="en-US" sz="1000" baseline="30000" dirty="0"/>
              <a:t>fl/</a:t>
            </a:r>
            <a:r>
              <a:rPr lang="en-US" sz="1000" baseline="30000" dirty="0" err="1"/>
              <a:t>fl</a:t>
            </a:r>
            <a:r>
              <a:rPr lang="en-US" sz="1000" dirty="0" err="1"/>
              <a:t>;App</a:t>
            </a:r>
            <a:r>
              <a:rPr lang="en-US" sz="1000" baseline="30000" dirty="0" err="1"/>
              <a:t>NL-G-F</a:t>
            </a:r>
            <a:r>
              <a:rPr lang="en-US" sz="1000" baseline="30000" dirty="0"/>
              <a:t>/</a:t>
            </a:r>
            <a:r>
              <a:rPr lang="en-US" sz="1000" baseline="30000" dirty="0" err="1"/>
              <a:t>wt</a:t>
            </a:r>
            <a:endParaRPr lang="en-US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DA9078-A882-F872-8737-AF5AF57C6226}"/>
              </a:ext>
            </a:extLst>
          </p:cNvPr>
          <p:cNvSpPr txBox="1"/>
          <p:nvPr/>
        </p:nvSpPr>
        <p:spPr>
          <a:xfrm>
            <a:off x="3355024" y="354543"/>
            <a:ext cx="1529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Bace1</a:t>
            </a:r>
            <a:r>
              <a:rPr lang="en-US" sz="1000" baseline="30000" dirty="0"/>
              <a:t>fl/fl</a:t>
            </a:r>
            <a:r>
              <a:rPr lang="en-US" sz="1000" dirty="0"/>
              <a:t>;OLIG2-Cre;App</a:t>
            </a:r>
            <a:r>
              <a:rPr lang="en-US" sz="1000" baseline="30000" dirty="0"/>
              <a:t>NL-G-F/</a:t>
            </a:r>
            <a:r>
              <a:rPr lang="en-US" sz="1000" baseline="30000" dirty="0" err="1"/>
              <a:t>wt</a:t>
            </a:r>
            <a:endParaRPr lang="en-US" sz="1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73C94D-7975-23D6-D3C8-D353BDABEF50}"/>
              </a:ext>
            </a:extLst>
          </p:cNvPr>
          <p:cNvCxnSpPr>
            <a:cxnSpLocks/>
          </p:cNvCxnSpPr>
          <p:nvPr/>
        </p:nvCxnSpPr>
        <p:spPr>
          <a:xfrm flipH="1">
            <a:off x="7265243" y="3217936"/>
            <a:ext cx="1406753" cy="0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19F6E38-7E78-5087-E26E-99AC252F4F2D}"/>
              </a:ext>
            </a:extLst>
          </p:cNvPr>
          <p:cNvSpPr txBox="1"/>
          <p:nvPr/>
        </p:nvSpPr>
        <p:spPr>
          <a:xfrm>
            <a:off x="7487058" y="2835847"/>
            <a:ext cx="1161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Membrane cut 49kDA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00879C-A033-8580-C115-96FD16124A3D}"/>
              </a:ext>
            </a:extLst>
          </p:cNvPr>
          <p:cNvCxnSpPr>
            <a:cxnSpLocks/>
          </p:cNvCxnSpPr>
          <p:nvPr/>
        </p:nvCxnSpPr>
        <p:spPr>
          <a:xfrm>
            <a:off x="5234874" y="1107791"/>
            <a:ext cx="2015001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2C31F3A-37F9-0C65-3F86-6D3694D7C708}"/>
              </a:ext>
            </a:extLst>
          </p:cNvPr>
          <p:cNvSpPr txBox="1"/>
          <p:nvPr/>
        </p:nvSpPr>
        <p:spPr>
          <a:xfrm>
            <a:off x="5086331" y="302468"/>
            <a:ext cx="216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Unrelated hippocampal samples (degraded)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BCBB25-379F-02BE-7DF0-ED8D7EACF3EA}"/>
              </a:ext>
            </a:extLst>
          </p:cNvPr>
          <p:cNvSpPr txBox="1"/>
          <p:nvPr/>
        </p:nvSpPr>
        <p:spPr>
          <a:xfrm>
            <a:off x="5833658" y="6278533"/>
            <a:ext cx="1953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1 year old cortex lysates</a:t>
            </a:r>
          </a:p>
        </p:txBody>
      </p:sp>
      <p:pic>
        <p:nvPicPr>
          <p:cNvPr id="18" name="Picture 17" descr="A close-up of a dna test&#10;&#10;Description automatically generated">
            <a:extLst>
              <a:ext uri="{FF2B5EF4-FFF2-40B4-BE49-F238E27FC236}">
                <a16:creationId xmlns:a16="http://schemas.microsoft.com/office/drawing/2014/main" id="{EABD4652-E1C8-2A53-AFE3-E3FFCCD36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571" y="820372"/>
            <a:ext cx="5984491" cy="247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21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635</TotalTime>
  <Words>930</Words>
  <Application>Microsoft Office PowerPoint</Application>
  <PresentationFormat>On-screen Show (4:3)</PresentationFormat>
  <Paragraphs>216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UCONN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Hu,Xiangyou</dc:creator>
  <cp:lastModifiedBy>Yan,Riqiang</cp:lastModifiedBy>
  <cp:revision>18</cp:revision>
  <dcterms:created xsi:type="dcterms:W3CDTF">2024-07-25T16:12:27Z</dcterms:created>
  <dcterms:modified xsi:type="dcterms:W3CDTF">2024-09-25T18:33:49Z</dcterms:modified>
</cp:coreProperties>
</file>